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1.xml" ContentType="application/vnd.openxmlformats-officedocument.presentationml.comment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0" r:id="rId8"/>
    <p:sldId id="264" r:id="rId9"/>
    <p:sldId id="265" r:id="rId10"/>
    <p:sldId id="268" r:id="rId11"/>
    <p:sldId id="269" r:id="rId12"/>
    <p:sldId id="271" r:id="rId1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mwu" initials="k" lastIdx="1" clrIdx="0">
    <p:extLst>
      <p:ext uri="{19B8F6BF-5375-455C-9EA6-DF929625EA0E}">
        <p15:presenceInfo xmlns:p15="http://schemas.microsoft.com/office/powerpoint/2012/main" userId="kmw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188-4713-AEB4-5EF80B455CD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188-4713-AEB4-5EF80B455CD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188-4713-AEB4-5EF80B455CD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188-4713-AEB4-5EF80B455CD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188-4713-AEB4-5EF80B455CD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188-4713-AEB4-5EF80B455CD9}"/>
              </c:ext>
            </c:extLst>
          </c:dPt>
          <c:cat>
            <c:strRef>
              <c:f>Sheet1!$A$2:$A$7</c:f>
              <c:strCache>
                <c:ptCount val="6"/>
                <c:pt idx="0">
                  <c:v>이월금</c:v>
                </c:pt>
                <c:pt idx="1">
                  <c:v>조합비</c:v>
                </c:pt>
                <c:pt idx="2">
                  <c:v>의무금</c:v>
                </c:pt>
                <c:pt idx="3">
                  <c:v>산별기금</c:v>
                </c:pt>
                <c:pt idx="4">
                  <c:v>부과금</c:v>
                </c:pt>
                <c:pt idx="5">
                  <c:v>잡수입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385045661</c:v>
                </c:pt>
                <c:pt idx="1">
                  <c:v>54912799000</c:v>
                </c:pt>
                <c:pt idx="2">
                  <c:v>125370000</c:v>
                </c:pt>
                <c:pt idx="3">
                  <c:v>252000000</c:v>
                </c:pt>
                <c:pt idx="4">
                  <c:v>1050000</c:v>
                </c:pt>
                <c:pt idx="5">
                  <c:v>446000000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E1-430D-94F2-511B307DF9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E4A-4E77-B803-059CF81CD2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E4A-4E77-B803-059CF81CD2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E4A-4E77-B803-059CF81CD2D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E4A-4E77-B803-059CF81CD2D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E4A-4E77-B803-059CF81CD2D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E4A-4E77-B803-059CF81CD2DD}"/>
              </c:ext>
            </c:extLst>
          </c:dPt>
          <c:cat>
            <c:strRef>
              <c:f>Sheet1!$A$2:$A$7</c:f>
              <c:strCache>
                <c:ptCount val="6"/>
                <c:pt idx="0">
                  <c:v>교부금</c:v>
                </c:pt>
                <c:pt idx="1">
                  <c:v>의무금</c:v>
                </c:pt>
                <c:pt idx="2">
                  <c:v>운영비</c:v>
                </c:pt>
                <c:pt idx="3">
                  <c:v>사업비</c:v>
                </c:pt>
                <c:pt idx="4">
                  <c:v>적립금</c:v>
                </c:pt>
                <c:pt idx="5">
                  <c:v>예비비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32285930781</c:v>
                </c:pt>
                <c:pt idx="1">
                  <c:v>4109821700</c:v>
                </c:pt>
                <c:pt idx="2">
                  <c:v>6726737500</c:v>
                </c:pt>
                <c:pt idx="3">
                  <c:v>1917222400</c:v>
                </c:pt>
                <c:pt idx="4">
                  <c:v>10853353820</c:v>
                </c:pt>
                <c:pt idx="5">
                  <c:v>229198460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30-4F2F-8479-BEF730608F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500" b="1" dirty="0"/>
              <a:t>각종 기금 수입 예산</a:t>
            </a:r>
            <a:r>
              <a:rPr lang="en-US" altLang="ko-KR" sz="1500" b="1" dirty="0"/>
              <a:t>(</a:t>
            </a:r>
            <a:r>
              <a:rPr lang="ko-KR" altLang="en-US" sz="1500" b="1" dirty="0"/>
              <a:t>안</a:t>
            </a:r>
            <a:r>
              <a:rPr lang="en-US" altLang="ko-KR" sz="1500" b="1" dirty="0"/>
              <a:t>)</a:t>
            </a:r>
          </a:p>
        </c:rich>
      </c:tx>
      <c:layout>
        <c:manualLayout>
          <c:xMode val="edge"/>
          <c:yMode val="edge"/>
          <c:x val="0.22347107438016525"/>
          <c:y val="1.682556323908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각종 기금 수입 예산(안)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장기투쟁대책기금</c:v>
                </c:pt>
                <c:pt idx="1">
                  <c:v>투쟁기금</c:v>
                </c:pt>
                <c:pt idx="2">
                  <c:v>쟁의적립금</c:v>
                </c:pt>
                <c:pt idx="3">
                  <c:v>신분보장기금</c:v>
                </c:pt>
                <c:pt idx="4">
                  <c:v>특수목적기금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102</c:v>
                </c:pt>
                <c:pt idx="1">
                  <c:v>37</c:v>
                </c:pt>
                <c:pt idx="2">
                  <c:v>178</c:v>
                </c:pt>
                <c:pt idx="3">
                  <c:v>178</c:v>
                </c:pt>
                <c:pt idx="4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A2-4337-B701-DCBB0783C9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38134944"/>
        <c:axId val="697563472"/>
      </c:barChart>
      <c:catAx>
        <c:axId val="838134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697563472"/>
        <c:crosses val="autoZero"/>
        <c:auto val="1"/>
        <c:lblAlgn val="ctr"/>
        <c:lblOffset val="100"/>
        <c:noMultiLvlLbl val="0"/>
      </c:catAx>
      <c:valAx>
        <c:axId val="697563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838134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19T16:09:15.659" idx="1">
    <p:pos x="7213" y="1163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AA87D0-CE39-48EB-A9BF-2988D3C31333}" type="doc">
      <dgm:prSet loTypeId="urn:microsoft.com/office/officeart/2009/3/layout/BlockDescending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C4751D0-591C-4108-A475-5C0AFAC95F54}" type="pres">
      <dgm:prSet presAssocID="{CFAA87D0-CE39-48EB-A9BF-2988D3C31333}" presName="Name0" presStyleCnt="0">
        <dgm:presLayoutVars>
          <dgm:chMax val="7"/>
          <dgm:chPref val="7"/>
          <dgm:dir/>
          <dgm:animLvl val="lvl"/>
        </dgm:presLayoutVars>
      </dgm:prSet>
      <dgm:spPr/>
    </dgm:pt>
  </dgm:ptLst>
  <dgm:cxnLst>
    <dgm:cxn modelId="{0BC57799-8C1F-4166-A9A1-D48FD29D8BB5}" type="presOf" srcId="{CFAA87D0-CE39-48EB-A9BF-2988D3C31333}" destId="{3C4751D0-591C-4108-A475-5C0AFAC95F54}" srcOrd="0" destOrd="0" presId="urn:microsoft.com/office/officeart/2009/3/layout/BlockDescending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5E30F8-D2E9-4122-A68E-CBF8E39A16E8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155BF70-7900-42ED-B80A-3EE71C3D4AFD}">
      <dgm:prSet phldrT="[텍스트]" custT="1"/>
      <dgm:spPr>
        <a:solidFill>
          <a:schemeClr val="accent5"/>
        </a:solidFill>
      </dgm:spPr>
      <dgm:t>
        <a:bodyPr/>
        <a:lstStyle/>
        <a:p>
          <a:pPr latinLnBrk="1"/>
          <a:r>
            <a:rPr lang="ko-KR" altLang="en-US" sz="1800" b="1" dirty="0"/>
            <a:t>일반</a:t>
          </a:r>
          <a:endParaRPr lang="en-US" altLang="ko-KR" sz="1800" b="1" dirty="0"/>
        </a:p>
        <a:p>
          <a:pPr latinLnBrk="1"/>
          <a:r>
            <a:rPr lang="ko-KR" altLang="en-US" sz="1800" b="1" dirty="0"/>
            <a:t>적립금</a:t>
          </a:r>
        </a:p>
      </dgm:t>
    </dgm:pt>
    <dgm:pt modelId="{364CCAF0-0789-4E7D-973A-EFE2E6E8EAE1}" type="parTrans" cxnId="{64F1B206-B500-46E2-A04D-A2297BB0EE7C}">
      <dgm:prSet/>
      <dgm:spPr/>
      <dgm:t>
        <a:bodyPr/>
        <a:lstStyle/>
        <a:p>
          <a:pPr latinLnBrk="1"/>
          <a:endParaRPr lang="ko-KR" altLang="en-US"/>
        </a:p>
      </dgm:t>
    </dgm:pt>
    <dgm:pt modelId="{BB670760-7B15-40B6-B2F4-ABDADEE15F6C}" type="sibTrans" cxnId="{64F1B206-B500-46E2-A04D-A2297BB0EE7C}">
      <dgm:prSet/>
      <dgm:spPr/>
      <dgm:t>
        <a:bodyPr/>
        <a:lstStyle/>
        <a:p>
          <a:pPr latinLnBrk="1"/>
          <a:endParaRPr lang="ko-KR" altLang="en-US"/>
        </a:p>
      </dgm:t>
    </dgm:pt>
    <dgm:pt modelId="{1F099D25-53E7-4AA2-895D-727F556BFF92}">
      <dgm:prSet phldrT="[텍스트]" custT="1"/>
      <dgm:spPr/>
      <dgm:t>
        <a:bodyPr/>
        <a:lstStyle/>
        <a:p>
          <a:pPr latinLnBrk="1"/>
          <a:r>
            <a:rPr lang="en-US" altLang="ko-KR" sz="1400" b="1" dirty="0"/>
            <a:t>- </a:t>
          </a:r>
          <a:r>
            <a:rPr lang="ko-KR" altLang="en-US" sz="1400" b="1" dirty="0"/>
            <a:t>예상하지 못한 고정 자산의 취득 및 선거비용 </a:t>
          </a:r>
          <a:r>
            <a:rPr lang="ko-KR" altLang="en-US" sz="1400" b="1" dirty="0" err="1"/>
            <a:t>부족등을</a:t>
          </a:r>
          <a:r>
            <a:rPr lang="ko-KR" altLang="en-US" sz="1400" b="1" dirty="0"/>
            <a:t> 대비하기 위해 적립</a:t>
          </a:r>
        </a:p>
      </dgm:t>
    </dgm:pt>
    <dgm:pt modelId="{1082B41B-239B-47F1-B465-50DCD5B6FB6A}" type="parTrans" cxnId="{BEE61A5F-6FB0-4941-A345-2C3C1AD88991}">
      <dgm:prSet/>
      <dgm:spPr/>
      <dgm:t>
        <a:bodyPr/>
        <a:lstStyle/>
        <a:p>
          <a:pPr latinLnBrk="1"/>
          <a:endParaRPr lang="ko-KR" altLang="en-US"/>
        </a:p>
      </dgm:t>
    </dgm:pt>
    <dgm:pt modelId="{A14CA7F8-E153-4EC8-AEA1-3432924C623F}" type="sibTrans" cxnId="{BEE61A5F-6FB0-4941-A345-2C3C1AD88991}">
      <dgm:prSet/>
      <dgm:spPr/>
      <dgm:t>
        <a:bodyPr/>
        <a:lstStyle/>
        <a:p>
          <a:pPr latinLnBrk="1"/>
          <a:endParaRPr lang="ko-KR" altLang="en-US"/>
        </a:p>
      </dgm:t>
    </dgm:pt>
    <dgm:pt modelId="{2C6FFD16-A7FB-4FA7-8336-AEE05572F080}">
      <dgm:prSet phldrT="[텍스트]" custT="1"/>
      <dgm:spPr/>
      <dgm:t>
        <a:bodyPr/>
        <a:lstStyle/>
        <a:p>
          <a:pPr latinLnBrk="1"/>
          <a:r>
            <a:rPr lang="en-US" altLang="ko-KR" sz="1400" b="1" dirty="0">
              <a:latin typeface="+mn-ea"/>
              <a:ea typeface="+mn-ea"/>
            </a:rPr>
            <a:t>- </a:t>
          </a:r>
          <a:r>
            <a:rPr lang="ko-KR" altLang="en-US" sz="1400" b="1" dirty="0">
              <a:latin typeface="+mn-ea"/>
              <a:ea typeface="+mn-ea"/>
            </a:rPr>
            <a:t>투쟁</a:t>
          </a:r>
          <a:r>
            <a:rPr lang="en-US" altLang="ko-KR" sz="1400" b="1" dirty="0">
              <a:latin typeface="+mn-ea"/>
              <a:ea typeface="+mn-ea"/>
            </a:rPr>
            <a:t>, </a:t>
          </a:r>
          <a:r>
            <a:rPr lang="ko-KR" altLang="en-US" sz="1400" b="1" dirty="0">
              <a:latin typeface="+mn-ea"/>
              <a:ea typeface="+mn-ea"/>
            </a:rPr>
            <a:t>신분</a:t>
          </a:r>
          <a:r>
            <a:rPr lang="en-US" altLang="ko-KR" sz="1400" b="1" dirty="0">
              <a:latin typeface="+mn-ea"/>
              <a:ea typeface="+mn-ea"/>
            </a:rPr>
            <a:t>, </a:t>
          </a:r>
          <a:r>
            <a:rPr lang="ko-KR" altLang="en-US" sz="1400" b="1" dirty="0">
              <a:latin typeface="+mn-ea"/>
              <a:ea typeface="+mn-ea"/>
            </a:rPr>
            <a:t>장기투쟁</a:t>
          </a:r>
          <a:r>
            <a:rPr lang="en-US" altLang="ko-KR" sz="1400" b="1" dirty="0">
              <a:latin typeface="+mn-ea"/>
              <a:ea typeface="+mn-ea"/>
            </a:rPr>
            <a:t>, </a:t>
          </a:r>
          <a:r>
            <a:rPr lang="ko-KR" altLang="en-US" sz="1400" b="1" dirty="0">
              <a:latin typeface="+mn-ea"/>
              <a:ea typeface="+mn-ea"/>
            </a:rPr>
            <a:t>특수   목적</a:t>
          </a:r>
          <a:r>
            <a:rPr lang="en-US" altLang="ko-KR" sz="1400" b="1" dirty="0">
              <a:latin typeface="+mn-ea"/>
              <a:ea typeface="+mn-ea"/>
            </a:rPr>
            <a:t>, </a:t>
          </a:r>
          <a:r>
            <a:rPr lang="ko-KR" altLang="en-US" sz="1400" b="1" dirty="0">
              <a:latin typeface="+mn-ea"/>
              <a:ea typeface="+mn-ea"/>
            </a:rPr>
            <a:t>쟁의적립금으로 구성</a:t>
          </a:r>
          <a:endParaRPr lang="en-US" altLang="ko-KR" sz="1400" b="1" dirty="0">
            <a:latin typeface="+mn-ea"/>
            <a:ea typeface="+mn-ea"/>
          </a:endParaRPr>
        </a:p>
        <a:p>
          <a:pPr latinLnBrk="1"/>
          <a:r>
            <a:rPr lang="en-US" altLang="ko-KR" sz="1400" b="1" dirty="0">
              <a:latin typeface="+mn-ea"/>
              <a:ea typeface="+mn-ea"/>
            </a:rPr>
            <a:t>- </a:t>
          </a:r>
          <a:r>
            <a:rPr lang="ko-KR" altLang="en-US" sz="1400" b="1" dirty="0">
              <a:latin typeface="+mn-ea"/>
              <a:ea typeface="+mn-ea"/>
            </a:rPr>
            <a:t>약 </a:t>
          </a:r>
          <a:r>
            <a:rPr lang="en-US" altLang="ko-KR" sz="1400" b="1" dirty="0">
              <a:latin typeface="+mn-ea"/>
              <a:ea typeface="+mn-ea"/>
            </a:rPr>
            <a:t>104</a:t>
          </a:r>
          <a:r>
            <a:rPr lang="ko-KR" altLang="en-US" sz="1400" b="1" dirty="0">
              <a:latin typeface="+mn-ea"/>
              <a:ea typeface="+mn-ea"/>
            </a:rPr>
            <a:t>억</a:t>
          </a:r>
          <a:r>
            <a:rPr lang="en-US" altLang="ko-KR" sz="1400" b="1" dirty="0">
              <a:latin typeface="+mn-ea"/>
              <a:ea typeface="+mn-ea"/>
            </a:rPr>
            <a:t>, </a:t>
          </a:r>
          <a:r>
            <a:rPr lang="ko-KR" altLang="en-US" sz="1400" b="1" dirty="0">
              <a:latin typeface="+mn-ea"/>
              <a:ea typeface="+mn-ea"/>
            </a:rPr>
            <a:t>예산의 </a:t>
          </a:r>
          <a:r>
            <a:rPr lang="en-US" altLang="ko-KR" sz="1400" b="1" dirty="0">
              <a:latin typeface="+mn-ea"/>
              <a:ea typeface="+mn-ea"/>
            </a:rPr>
            <a:t>18.55%</a:t>
          </a:r>
          <a:endParaRPr lang="ko-KR" altLang="en-US" sz="1400" b="1" dirty="0">
            <a:latin typeface="+mn-ea"/>
            <a:ea typeface="+mn-ea"/>
          </a:endParaRPr>
        </a:p>
      </dgm:t>
    </dgm:pt>
    <dgm:pt modelId="{169595F9-39D6-4D23-8E60-B72946C3667F}" type="parTrans" cxnId="{6F3E4CC8-4613-4AD0-B6B4-F1D9D0DA6C5E}">
      <dgm:prSet/>
      <dgm:spPr/>
      <dgm:t>
        <a:bodyPr/>
        <a:lstStyle/>
        <a:p>
          <a:pPr latinLnBrk="1"/>
          <a:endParaRPr lang="ko-KR" altLang="en-US"/>
        </a:p>
      </dgm:t>
    </dgm:pt>
    <dgm:pt modelId="{BEF7B61A-0141-4E48-AD69-A903460E22A7}" type="sibTrans" cxnId="{6F3E4CC8-4613-4AD0-B6B4-F1D9D0DA6C5E}">
      <dgm:prSet/>
      <dgm:spPr/>
      <dgm:t>
        <a:bodyPr/>
        <a:lstStyle/>
        <a:p>
          <a:pPr latinLnBrk="1"/>
          <a:endParaRPr lang="ko-KR" altLang="en-US"/>
        </a:p>
      </dgm:t>
    </dgm:pt>
    <dgm:pt modelId="{341E8201-1670-4CDC-8FCC-ABA0C4F4D08D}">
      <dgm:prSet phldrT="[텍스트]"/>
      <dgm:spPr>
        <a:solidFill>
          <a:schemeClr val="accent5"/>
        </a:solidFill>
      </dgm:spPr>
      <dgm:t>
        <a:bodyPr/>
        <a:lstStyle/>
        <a:p>
          <a:pPr latinLnBrk="1"/>
          <a:r>
            <a:rPr lang="ko-KR" altLang="en-US" b="1" dirty="0" err="1"/>
            <a:t>산별부대</a:t>
          </a:r>
          <a:endParaRPr lang="en-US" altLang="ko-KR" b="1" dirty="0"/>
        </a:p>
        <a:p>
          <a:pPr latinLnBrk="1"/>
          <a:r>
            <a:rPr lang="ko-KR" altLang="en-US" b="1" dirty="0"/>
            <a:t>적립금</a:t>
          </a:r>
        </a:p>
      </dgm:t>
    </dgm:pt>
    <dgm:pt modelId="{34600C95-F6DF-4B4F-9703-B52624A1BB6A}" type="parTrans" cxnId="{6821EE70-04C0-40C4-9166-08A0B93FAEC8}">
      <dgm:prSet/>
      <dgm:spPr/>
      <dgm:t>
        <a:bodyPr/>
        <a:lstStyle/>
        <a:p>
          <a:pPr latinLnBrk="1"/>
          <a:endParaRPr lang="ko-KR" altLang="en-US"/>
        </a:p>
      </dgm:t>
    </dgm:pt>
    <dgm:pt modelId="{0F1EFD48-3DB4-4387-A739-E3098387F0A3}" type="sibTrans" cxnId="{6821EE70-04C0-40C4-9166-08A0B93FAEC8}">
      <dgm:prSet/>
      <dgm:spPr/>
      <dgm:t>
        <a:bodyPr/>
        <a:lstStyle/>
        <a:p>
          <a:pPr latinLnBrk="1"/>
          <a:endParaRPr lang="ko-KR" altLang="en-US"/>
        </a:p>
      </dgm:t>
    </dgm:pt>
    <dgm:pt modelId="{28BD769A-0F45-4007-AF3E-EBA867760364}">
      <dgm:prSet phldrT="[텍스트]" custT="1"/>
      <dgm:spPr/>
      <dgm:t>
        <a:bodyPr/>
        <a:lstStyle/>
        <a:p>
          <a:pPr latinLnBrk="1"/>
          <a:r>
            <a:rPr lang="en-US" altLang="ko-KR" sz="1400" b="1" dirty="0"/>
            <a:t>- </a:t>
          </a:r>
          <a:r>
            <a:rPr lang="ko-KR" altLang="en-US" sz="1400" b="1" dirty="0" err="1"/>
            <a:t>산별기금</a:t>
          </a:r>
          <a:r>
            <a:rPr lang="en-US" altLang="ko-KR" sz="1400" b="1" dirty="0"/>
            <a:t>, </a:t>
          </a:r>
          <a:r>
            <a:rPr lang="ko-KR" altLang="en-US" sz="1400" b="1" dirty="0"/>
            <a:t>선거 및</a:t>
          </a:r>
          <a:r>
            <a:rPr lang="en-US" altLang="ko-KR" sz="1400" b="1" dirty="0"/>
            <a:t>  </a:t>
          </a:r>
          <a:r>
            <a:rPr lang="ko-KR" altLang="en-US" sz="1400" b="1" dirty="0"/>
            <a:t>숙소비용 관련 적립금</a:t>
          </a:r>
        </a:p>
      </dgm:t>
    </dgm:pt>
    <dgm:pt modelId="{4837F4FC-B87E-42FA-B204-A885175969EF}" type="parTrans" cxnId="{0117FD1D-5239-43C3-A1A8-12B1FA4D8B11}">
      <dgm:prSet/>
      <dgm:spPr/>
      <dgm:t>
        <a:bodyPr/>
        <a:lstStyle/>
        <a:p>
          <a:pPr latinLnBrk="1"/>
          <a:endParaRPr lang="ko-KR" altLang="en-US"/>
        </a:p>
      </dgm:t>
    </dgm:pt>
    <dgm:pt modelId="{F4E17DCD-B589-419B-8A98-BEBD05621E72}" type="sibTrans" cxnId="{0117FD1D-5239-43C3-A1A8-12B1FA4D8B11}">
      <dgm:prSet/>
      <dgm:spPr/>
      <dgm:t>
        <a:bodyPr/>
        <a:lstStyle/>
        <a:p>
          <a:pPr latinLnBrk="1"/>
          <a:endParaRPr lang="ko-KR" altLang="en-US"/>
        </a:p>
      </dgm:t>
    </dgm:pt>
    <dgm:pt modelId="{A4887E16-FADC-42F4-B353-2C8EE61C9867}">
      <dgm:prSet phldrT="[텍스트]" custT="1"/>
      <dgm:spPr/>
      <dgm:t>
        <a:bodyPr/>
        <a:lstStyle/>
        <a:p>
          <a:pPr latinLnBrk="1"/>
          <a:r>
            <a:rPr lang="en-US" altLang="ko-KR" sz="1400" b="1" dirty="0">
              <a:latin typeface="+mn-ea"/>
              <a:ea typeface="+mn-ea"/>
            </a:rPr>
            <a:t>- 4</a:t>
          </a:r>
          <a:r>
            <a:rPr lang="ko-KR" altLang="en-US" sz="1400" b="1" dirty="0">
              <a:latin typeface="+mn-ea"/>
              <a:ea typeface="+mn-ea"/>
            </a:rPr>
            <a:t>억 </a:t>
          </a:r>
          <a:r>
            <a:rPr lang="en-US" altLang="ko-KR" sz="1400" b="1" dirty="0">
              <a:latin typeface="+mn-ea"/>
              <a:ea typeface="+mn-ea"/>
            </a:rPr>
            <a:t>1</a:t>
          </a:r>
          <a:r>
            <a:rPr lang="ko-KR" altLang="en-US" sz="1400" b="1" dirty="0">
              <a:latin typeface="+mn-ea"/>
              <a:ea typeface="+mn-ea"/>
            </a:rPr>
            <a:t>천만원</a:t>
          </a:r>
          <a:endParaRPr lang="en-US" altLang="ko-KR" sz="1400" b="1" dirty="0">
            <a:latin typeface="+mn-ea"/>
            <a:ea typeface="+mn-ea"/>
          </a:endParaRPr>
        </a:p>
        <a:p>
          <a:pPr latinLnBrk="1"/>
          <a:r>
            <a:rPr lang="en-US" altLang="ko-KR" sz="1400" b="1" dirty="0">
              <a:latin typeface="+mn-ea"/>
              <a:ea typeface="+mn-ea"/>
            </a:rPr>
            <a:t>- </a:t>
          </a:r>
          <a:r>
            <a:rPr lang="ko-KR" altLang="en-US" sz="1400" b="1" dirty="0">
              <a:latin typeface="+mn-ea"/>
              <a:ea typeface="+mn-ea"/>
            </a:rPr>
            <a:t>예산의 </a:t>
          </a:r>
          <a:r>
            <a:rPr lang="en-US" altLang="ko-KR" sz="1400" b="1" dirty="0">
              <a:latin typeface="+mn-ea"/>
              <a:ea typeface="+mn-ea"/>
            </a:rPr>
            <a:t>0.73%</a:t>
          </a:r>
          <a:endParaRPr lang="ko-KR" altLang="en-US" sz="1400" b="1" dirty="0">
            <a:latin typeface="+mn-ea"/>
            <a:ea typeface="+mn-ea"/>
          </a:endParaRPr>
        </a:p>
      </dgm:t>
    </dgm:pt>
    <dgm:pt modelId="{9F7262A5-C4AA-4E7B-B7A1-54762C1A9F1F}" type="parTrans" cxnId="{84FB5F38-933C-44A1-BD52-8EF8C98D03C3}">
      <dgm:prSet/>
      <dgm:spPr/>
      <dgm:t>
        <a:bodyPr/>
        <a:lstStyle/>
        <a:p>
          <a:pPr latinLnBrk="1"/>
          <a:endParaRPr lang="ko-KR" altLang="en-US"/>
        </a:p>
      </dgm:t>
    </dgm:pt>
    <dgm:pt modelId="{879E7517-962E-421B-8C70-27347F69C00A}" type="sibTrans" cxnId="{84FB5F38-933C-44A1-BD52-8EF8C98D03C3}">
      <dgm:prSet/>
      <dgm:spPr/>
      <dgm:t>
        <a:bodyPr/>
        <a:lstStyle/>
        <a:p>
          <a:pPr latinLnBrk="1"/>
          <a:endParaRPr lang="ko-KR" altLang="en-US"/>
        </a:p>
      </dgm:t>
    </dgm:pt>
    <dgm:pt modelId="{68DE1C02-57FD-4C7E-B9E5-62E8BB077415}">
      <dgm:prSet phldrT="[텍스트]" custT="1"/>
      <dgm:spPr>
        <a:solidFill>
          <a:schemeClr val="accent5"/>
        </a:solidFill>
      </dgm:spPr>
      <dgm:t>
        <a:bodyPr/>
        <a:lstStyle/>
        <a:p>
          <a:pPr latinLnBrk="1"/>
          <a:r>
            <a:rPr lang="ko-KR" altLang="en-US" sz="1800" b="1" dirty="0"/>
            <a:t>각종기금</a:t>
          </a:r>
          <a:endParaRPr lang="en-US" altLang="ko-KR" sz="1800" b="1" dirty="0"/>
        </a:p>
        <a:p>
          <a:pPr latinLnBrk="1"/>
          <a:r>
            <a:rPr lang="ko-KR" altLang="en-US" sz="1800" b="1" dirty="0"/>
            <a:t>적립금</a:t>
          </a:r>
        </a:p>
      </dgm:t>
    </dgm:pt>
    <dgm:pt modelId="{96E121E7-FAD6-479B-B136-84437FE5E543}" type="parTrans" cxnId="{C56BE9D7-4E4D-4F93-9955-CF660C9857EC}">
      <dgm:prSet/>
      <dgm:spPr/>
      <dgm:t>
        <a:bodyPr/>
        <a:lstStyle/>
        <a:p>
          <a:pPr latinLnBrk="1"/>
          <a:endParaRPr lang="ko-KR" altLang="en-US"/>
        </a:p>
      </dgm:t>
    </dgm:pt>
    <dgm:pt modelId="{B234ECE4-13B0-47F5-988D-3206A4C0F3FF}" type="sibTrans" cxnId="{C56BE9D7-4E4D-4F93-9955-CF660C9857EC}">
      <dgm:prSet/>
      <dgm:spPr/>
      <dgm:t>
        <a:bodyPr/>
        <a:lstStyle/>
        <a:p>
          <a:pPr latinLnBrk="1"/>
          <a:endParaRPr lang="ko-KR" altLang="en-US"/>
        </a:p>
      </dgm:t>
    </dgm:pt>
    <dgm:pt modelId="{7A2F4B99-C3BD-4545-AC94-B20D91A785D5}">
      <dgm:prSet phldrT="[텍스트]" custT="1"/>
      <dgm:spPr/>
      <dgm:t>
        <a:bodyPr/>
        <a:lstStyle/>
        <a:p>
          <a:pPr latinLnBrk="1"/>
          <a:r>
            <a:rPr lang="en-US" altLang="ko-KR" sz="1400" b="1" dirty="0"/>
            <a:t>- </a:t>
          </a:r>
          <a:r>
            <a:rPr lang="ko-KR" altLang="en-US" sz="1400" b="1" dirty="0"/>
            <a:t>월 </a:t>
          </a:r>
          <a:r>
            <a:rPr lang="en-US" altLang="ko-KR" sz="1400" b="1" dirty="0"/>
            <a:t>100</a:t>
          </a:r>
          <a:r>
            <a:rPr lang="ko-KR" altLang="en-US" sz="1400" b="1" dirty="0" err="1"/>
            <a:t>만원씩</a:t>
          </a:r>
          <a:r>
            <a:rPr lang="ko-KR" altLang="en-US" sz="1400" b="1" dirty="0"/>
            <a:t> 적립함</a:t>
          </a:r>
          <a:endParaRPr lang="en-US" altLang="ko-KR" sz="1400" b="1" dirty="0"/>
        </a:p>
        <a:p>
          <a:pPr latinLnBrk="1"/>
          <a:r>
            <a:rPr lang="en-US" altLang="ko-KR" sz="1400" b="1" dirty="0"/>
            <a:t>- 1,200</a:t>
          </a:r>
          <a:r>
            <a:rPr lang="ko-KR" altLang="en-US" sz="1400" b="1" dirty="0"/>
            <a:t>만원</a:t>
          </a:r>
          <a:endParaRPr lang="en-US" altLang="ko-KR" sz="1400" b="1" dirty="0"/>
        </a:p>
        <a:p>
          <a:pPr latinLnBrk="1"/>
          <a:r>
            <a:rPr lang="en-US" altLang="ko-KR" sz="1400" b="1" dirty="0"/>
            <a:t>- </a:t>
          </a:r>
          <a:r>
            <a:rPr lang="ko-KR" altLang="en-US" sz="1400" b="1" dirty="0"/>
            <a:t>예산의 </a:t>
          </a:r>
          <a:r>
            <a:rPr lang="en-US" altLang="ko-KR" sz="1400" b="1" dirty="0"/>
            <a:t>0.02%</a:t>
          </a:r>
          <a:endParaRPr lang="ko-KR" altLang="en-US" sz="1400" b="1" dirty="0"/>
        </a:p>
      </dgm:t>
    </dgm:pt>
    <dgm:pt modelId="{1172AA68-1891-4671-BFE5-DB953884AB82}" type="parTrans" cxnId="{D559602C-4969-4AE8-8196-93728D8C9FE2}">
      <dgm:prSet/>
      <dgm:spPr/>
      <dgm:t>
        <a:bodyPr/>
        <a:lstStyle/>
        <a:p>
          <a:pPr latinLnBrk="1"/>
          <a:endParaRPr lang="ko-KR" altLang="en-US"/>
        </a:p>
      </dgm:t>
    </dgm:pt>
    <dgm:pt modelId="{E8B5BD33-E084-47A4-BC51-9364B9D9F197}" type="sibTrans" cxnId="{D559602C-4969-4AE8-8196-93728D8C9FE2}">
      <dgm:prSet/>
      <dgm:spPr/>
      <dgm:t>
        <a:bodyPr/>
        <a:lstStyle/>
        <a:p>
          <a:pPr latinLnBrk="1"/>
          <a:endParaRPr lang="ko-KR" altLang="en-US"/>
        </a:p>
      </dgm:t>
    </dgm:pt>
    <dgm:pt modelId="{ACEF9B17-D524-4ED4-A6A0-77B39BC867DE}">
      <dgm:prSet custT="1"/>
      <dgm:spPr/>
      <dgm:t>
        <a:bodyPr/>
        <a:lstStyle/>
        <a:p>
          <a:pPr latinLnBrk="1"/>
          <a:r>
            <a:rPr lang="en-US" altLang="ko-KR" sz="1400" b="1" dirty="0"/>
            <a:t>- </a:t>
          </a:r>
          <a:r>
            <a:rPr lang="ko-KR" altLang="en-US" sz="1400" b="1" dirty="0"/>
            <a:t>조합비 배분비율에 따른 기금 적립 및 부과금 잡수입으로 편성됨</a:t>
          </a:r>
        </a:p>
      </dgm:t>
    </dgm:pt>
    <dgm:pt modelId="{0C6C22BD-4A69-46AB-B056-AD78225D6857}" type="parTrans" cxnId="{FBF53215-A955-4F33-92BF-870EA04D8592}">
      <dgm:prSet/>
      <dgm:spPr/>
      <dgm:t>
        <a:bodyPr/>
        <a:lstStyle/>
        <a:p>
          <a:pPr latinLnBrk="1"/>
          <a:endParaRPr lang="ko-KR" altLang="en-US"/>
        </a:p>
      </dgm:t>
    </dgm:pt>
    <dgm:pt modelId="{2D72A909-5A26-434B-BA34-DA8658C0C68A}" type="sibTrans" cxnId="{FBF53215-A955-4F33-92BF-870EA04D8592}">
      <dgm:prSet/>
      <dgm:spPr/>
      <dgm:t>
        <a:bodyPr/>
        <a:lstStyle/>
        <a:p>
          <a:pPr latinLnBrk="1"/>
          <a:endParaRPr lang="ko-KR" altLang="en-US"/>
        </a:p>
      </dgm:t>
    </dgm:pt>
    <dgm:pt modelId="{0C414B5E-AC2B-42E9-948D-30E872ABA6EA}" type="pres">
      <dgm:prSet presAssocID="{075E30F8-D2E9-4122-A68E-CBF8E39A16E8}" presName="list" presStyleCnt="0">
        <dgm:presLayoutVars>
          <dgm:dir/>
          <dgm:animLvl val="lvl"/>
        </dgm:presLayoutVars>
      </dgm:prSet>
      <dgm:spPr/>
    </dgm:pt>
    <dgm:pt modelId="{AE85FA52-20B9-460C-9902-77D7FB69A9F0}" type="pres">
      <dgm:prSet presAssocID="{2155BF70-7900-42ED-B80A-3EE71C3D4AFD}" presName="posSpace" presStyleCnt="0"/>
      <dgm:spPr/>
    </dgm:pt>
    <dgm:pt modelId="{5B414647-321F-4E43-96FD-0C33991C70BE}" type="pres">
      <dgm:prSet presAssocID="{2155BF70-7900-42ED-B80A-3EE71C3D4AFD}" presName="vertFlow" presStyleCnt="0"/>
      <dgm:spPr/>
    </dgm:pt>
    <dgm:pt modelId="{4B59A780-A1D4-470B-B4D5-17EC3562DC4F}" type="pres">
      <dgm:prSet presAssocID="{2155BF70-7900-42ED-B80A-3EE71C3D4AFD}" presName="topSpace" presStyleCnt="0"/>
      <dgm:spPr/>
    </dgm:pt>
    <dgm:pt modelId="{3529BF16-1A25-4EF4-9933-0F1FA5BB9A91}" type="pres">
      <dgm:prSet presAssocID="{2155BF70-7900-42ED-B80A-3EE71C3D4AFD}" presName="firstComp" presStyleCnt="0"/>
      <dgm:spPr/>
    </dgm:pt>
    <dgm:pt modelId="{8841E0C0-C0C8-4810-BF0D-229EB47EA616}" type="pres">
      <dgm:prSet presAssocID="{2155BF70-7900-42ED-B80A-3EE71C3D4AFD}" presName="firstChild" presStyleLbl="bgAccFollowNode1" presStyleIdx="0" presStyleCnt="6" custScaleX="121109" custLinFactNeighborX="4626" custLinFactNeighborY="52279"/>
      <dgm:spPr/>
    </dgm:pt>
    <dgm:pt modelId="{EAEB0D35-B639-4D70-87CF-87BDDC1436B2}" type="pres">
      <dgm:prSet presAssocID="{2155BF70-7900-42ED-B80A-3EE71C3D4AFD}" presName="firstChildTx" presStyleLbl="bgAccFollowNode1" presStyleIdx="0" presStyleCnt="6">
        <dgm:presLayoutVars>
          <dgm:bulletEnabled val="1"/>
        </dgm:presLayoutVars>
      </dgm:prSet>
      <dgm:spPr/>
    </dgm:pt>
    <dgm:pt modelId="{85106B92-3A67-4222-8F7D-FD8AD5FC0737}" type="pres">
      <dgm:prSet presAssocID="{2C6FFD16-A7FB-4FA7-8336-AEE05572F080}" presName="comp" presStyleCnt="0"/>
      <dgm:spPr/>
    </dgm:pt>
    <dgm:pt modelId="{C6A5022B-9005-46AB-9A71-57A1A6DC8458}" type="pres">
      <dgm:prSet presAssocID="{2C6FFD16-A7FB-4FA7-8336-AEE05572F080}" presName="child" presStyleLbl="bgAccFollowNode1" presStyleIdx="1" presStyleCnt="6" custScaleX="126916" custLinFactX="82763" custLinFactNeighborX="100000" custLinFactNeighborY="49983"/>
      <dgm:spPr/>
    </dgm:pt>
    <dgm:pt modelId="{1A3F24B1-0BD7-45F5-93DC-A2C09980F815}" type="pres">
      <dgm:prSet presAssocID="{2C6FFD16-A7FB-4FA7-8336-AEE05572F080}" presName="childTx" presStyleLbl="bgAccFollowNode1" presStyleIdx="1" presStyleCnt="6">
        <dgm:presLayoutVars>
          <dgm:bulletEnabled val="1"/>
        </dgm:presLayoutVars>
      </dgm:prSet>
      <dgm:spPr/>
    </dgm:pt>
    <dgm:pt modelId="{0BA8F2F3-045A-4D5B-AF13-4E16AE97CA64}" type="pres">
      <dgm:prSet presAssocID="{7A2F4B99-C3BD-4545-AC94-B20D91A785D5}" presName="comp" presStyleCnt="0"/>
      <dgm:spPr/>
    </dgm:pt>
    <dgm:pt modelId="{38DC7673-347A-48D6-B964-3F66C323AB57}" type="pres">
      <dgm:prSet presAssocID="{7A2F4B99-C3BD-4545-AC94-B20D91A785D5}" presName="child" presStyleLbl="bgAccFollowNode1" presStyleIdx="2" presStyleCnt="6" custScaleX="121109" custLinFactNeighborX="4626" custLinFactNeighborY="-46778"/>
      <dgm:spPr/>
    </dgm:pt>
    <dgm:pt modelId="{85C1D8D3-AE1E-462D-82E8-AFD45DB0B2AF}" type="pres">
      <dgm:prSet presAssocID="{7A2F4B99-C3BD-4545-AC94-B20D91A785D5}" presName="childTx" presStyleLbl="bgAccFollowNode1" presStyleIdx="2" presStyleCnt="6">
        <dgm:presLayoutVars>
          <dgm:bulletEnabled val="1"/>
        </dgm:presLayoutVars>
      </dgm:prSet>
      <dgm:spPr/>
    </dgm:pt>
    <dgm:pt modelId="{E125B359-1FC2-4CEC-BFB0-984AE3D792CC}" type="pres">
      <dgm:prSet presAssocID="{2155BF70-7900-42ED-B80A-3EE71C3D4AFD}" presName="negSpace" presStyleCnt="0"/>
      <dgm:spPr/>
    </dgm:pt>
    <dgm:pt modelId="{79779FA2-C995-4089-80FA-5FAB84CDEC32}" type="pres">
      <dgm:prSet presAssocID="{2155BF70-7900-42ED-B80A-3EE71C3D4AFD}" presName="circle" presStyleLbl="node1" presStyleIdx="0" presStyleCnt="3" custScaleX="111484" custScaleY="117002" custLinFactNeighborX="-45207" custLinFactNeighborY="40032"/>
      <dgm:spPr/>
    </dgm:pt>
    <dgm:pt modelId="{22AFE2F4-F31A-4DF0-8DB2-16F99B7191AA}" type="pres">
      <dgm:prSet presAssocID="{BB670760-7B15-40B6-B2F4-ABDADEE15F6C}" presName="transSpace" presStyleCnt="0"/>
      <dgm:spPr/>
    </dgm:pt>
    <dgm:pt modelId="{C69F8C4B-AA0D-422A-AE6C-BB43113B2AAE}" type="pres">
      <dgm:prSet presAssocID="{68DE1C02-57FD-4C7E-B9E5-62E8BB077415}" presName="posSpace" presStyleCnt="0"/>
      <dgm:spPr/>
    </dgm:pt>
    <dgm:pt modelId="{28F01381-A28C-40F7-8873-C485C65E8F2C}" type="pres">
      <dgm:prSet presAssocID="{68DE1C02-57FD-4C7E-B9E5-62E8BB077415}" presName="vertFlow" presStyleCnt="0"/>
      <dgm:spPr/>
    </dgm:pt>
    <dgm:pt modelId="{680B0DB4-2410-4FFD-B439-F6C5BB6160D8}" type="pres">
      <dgm:prSet presAssocID="{68DE1C02-57FD-4C7E-B9E5-62E8BB077415}" presName="topSpace" presStyleCnt="0"/>
      <dgm:spPr/>
    </dgm:pt>
    <dgm:pt modelId="{A0F9C263-AFC6-48C7-9B25-9B32D1D96FBD}" type="pres">
      <dgm:prSet presAssocID="{68DE1C02-57FD-4C7E-B9E5-62E8BB077415}" presName="firstComp" presStyleCnt="0"/>
      <dgm:spPr/>
    </dgm:pt>
    <dgm:pt modelId="{A25D3A16-22F5-468C-81A6-D28B60E8C8CD}" type="pres">
      <dgm:prSet presAssocID="{68DE1C02-57FD-4C7E-B9E5-62E8BB077415}" presName="firstChild" presStyleLbl="bgAccFollowNode1" presStyleIdx="3" presStyleCnt="6" custScaleX="126916" custLinFactNeighborX="-2604" custLinFactNeighborY="49879"/>
      <dgm:spPr/>
    </dgm:pt>
    <dgm:pt modelId="{0D92A7C4-0CC0-43BA-AAA7-3DA78764A903}" type="pres">
      <dgm:prSet presAssocID="{68DE1C02-57FD-4C7E-B9E5-62E8BB077415}" presName="firstChildTx" presStyleLbl="bgAccFollowNode1" presStyleIdx="3" presStyleCnt="6">
        <dgm:presLayoutVars>
          <dgm:bulletEnabled val="1"/>
        </dgm:presLayoutVars>
      </dgm:prSet>
      <dgm:spPr/>
    </dgm:pt>
    <dgm:pt modelId="{98A02E24-9A1F-4C2A-8E94-99091C0AC757}" type="pres">
      <dgm:prSet presAssocID="{68DE1C02-57FD-4C7E-B9E5-62E8BB077415}" presName="negSpace" presStyleCnt="0"/>
      <dgm:spPr/>
    </dgm:pt>
    <dgm:pt modelId="{F4B9B88A-1152-4D1D-9D9A-EB0CD40E7B28}" type="pres">
      <dgm:prSet presAssocID="{68DE1C02-57FD-4C7E-B9E5-62E8BB077415}" presName="circle" presStyleLbl="node1" presStyleIdx="1" presStyleCnt="3" custScaleX="111484" custScaleY="117002" custLinFactNeighborX="-64416" custLinFactNeighborY="39232"/>
      <dgm:spPr/>
    </dgm:pt>
    <dgm:pt modelId="{5AA083D3-7C61-4970-AEB5-B1EA9CBEEB69}" type="pres">
      <dgm:prSet presAssocID="{B234ECE4-13B0-47F5-988D-3206A4C0F3FF}" presName="transSpace" presStyleCnt="0"/>
      <dgm:spPr/>
    </dgm:pt>
    <dgm:pt modelId="{7F1D438B-A136-415B-8EEA-C810231CFC6D}" type="pres">
      <dgm:prSet presAssocID="{341E8201-1670-4CDC-8FCC-ABA0C4F4D08D}" presName="posSpace" presStyleCnt="0"/>
      <dgm:spPr/>
    </dgm:pt>
    <dgm:pt modelId="{BA396885-2A2C-4514-90C4-2E2B16C5FDA6}" type="pres">
      <dgm:prSet presAssocID="{341E8201-1670-4CDC-8FCC-ABA0C4F4D08D}" presName="vertFlow" presStyleCnt="0"/>
      <dgm:spPr/>
    </dgm:pt>
    <dgm:pt modelId="{8A1C0045-240A-4ED3-923C-271F997C34A5}" type="pres">
      <dgm:prSet presAssocID="{341E8201-1670-4CDC-8FCC-ABA0C4F4D08D}" presName="topSpace" presStyleCnt="0"/>
      <dgm:spPr/>
    </dgm:pt>
    <dgm:pt modelId="{FCD5206C-7425-4242-ADAD-CC7415B5E13D}" type="pres">
      <dgm:prSet presAssocID="{341E8201-1670-4CDC-8FCC-ABA0C4F4D08D}" presName="firstComp" presStyleCnt="0"/>
      <dgm:spPr/>
    </dgm:pt>
    <dgm:pt modelId="{53137107-8490-4B45-9A96-1EB0C62483E4}" type="pres">
      <dgm:prSet presAssocID="{341E8201-1670-4CDC-8FCC-ABA0C4F4D08D}" presName="firstChild" presStyleLbl="bgAccFollowNode1" presStyleIdx="4" presStyleCnt="6" custScaleX="111939" custLinFactNeighborX="-9057" custLinFactNeighborY="53079"/>
      <dgm:spPr/>
    </dgm:pt>
    <dgm:pt modelId="{B47DB726-1118-4F2D-93CA-E5C6B67F5AAB}" type="pres">
      <dgm:prSet presAssocID="{341E8201-1670-4CDC-8FCC-ABA0C4F4D08D}" presName="firstChildTx" presStyleLbl="bgAccFollowNode1" presStyleIdx="4" presStyleCnt="6">
        <dgm:presLayoutVars>
          <dgm:bulletEnabled val="1"/>
        </dgm:presLayoutVars>
      </dgm:prSet>
      <dgm:spPr/>
    </dgm:pt>
    <dgm:pt modelId="{2DAB5A30-5BAD-4F1E-9B10-F6B6D7B253C3}" type="pres">
      <dgm:prSet presAssocID="{A4887E16-FADC-42F4-B353-2C8EE61C9867}" presName="comp" presStyleCnt="0"/>
      <dgm:spPr/>
    </dgm:pt>
    <dgm:pt modelId="{1B1972C5-3BD6-4983-AA60-625D3D16B844}" type="pres">
      <dgm:prSet presAssocID="{A4887E16-FADC-42F4-B353-2C8EE61C9867}" presName="child" presStyleLbl="bgAccFollowNode1" presStyleIdx="5" presStyleCnt="6" custScaleX="111939" custLinFactNeighborX="-9057" custLinFactNeighborY="53079"/>
      <dgm:spPr/>
    </dgm:pt>
    <dgm:pt modelId="{4FC2BBD7-54A9-4348-A9CA-837E94D757FC}" type="pres">
      <dgm:prSet presAssocID="{A4887E16-FADC-42F4-B353-2C8EE61C9867}" presName="childTx" presStyleLbl="bgAccFollowNode1" presStyleIdx="5" presStyleCnt="6">
        <dgm:presLayoutVars>
          <dgm:bulletEnabled val="1"/>
        </dgm:presLayoutVars>
      </dgm:prSet>
      <dgm:spPr/>
    </dgm:pt>
    <dgm:pt modelId="{9CD4CBF3-3A90-4B52-A096-8962F086478E}" type="pres">
      <dgm:prSet presAssocID="{341E8201-1670-4CDC-8FCC-ABA0C4F4D08D}" presName="negSpace" presStyleCnt="0"/>
      <dgm:spPr/>
    </dgm:pt>
    <dgm:pt modelId="{DF0C578E-A6D0-4BA2-A091-B6938929385D}" type="pres">
      <dgm:prSet presAssocID="{341E8201-1670-4CDC-8FCC-ABA0C4F4D08D}" presName="circle" presStyleLbl="node1" presStyleIdx="2" presStyleCnt="3" custScaleX="111484" custScaleY="117002" custLinFactNeighborX="-29483" custLinFactNeighborY="40032"/>
      <dgm:spPr/>
    </dgm:pt>
  </dgm:ptLst>
  <dgm:cxnLst>
    <dgm:cxn modelId="{64F1B206-B500-46E2-A04D-A2297BB0EE7C}" srcId="{075E30F8-D2E9-4122-A68E-CBF8E39A16E8}" destId="{2155BF70-7900-42ED-B80A-3EE71C3D4AFD}" srcOrd="0" destOrd="0" parTransId="{364CCAF0-0789-4E7D-973A-EFE2E6E8EAE1}" sibTransId="{BB670760-7B15-40B6-B2F4-ABDADEE15F6C}"/>
    <dgm:cxn modelId="{FBF53215-A955-4F33-92BF-870EA04D8592}" srcId="{68DE1C02-57FD-4C7E-B9E5-62E8BB077415}" destId="{ACEF9B17-D524-4ED4-A6A0-77B39BC867DE}" srcOrd="0" destOrd="0" parTransId="{0C6C22BD-4A69-46AB-B056-AD78225D6857}" sibTransId="{2D72A909-5A26-434B-BA34-DA8658C0C68A}"/>
    <dgm:cxn modelId="{0117FD1D-5239-43C3-A1A8-12B1FA4D8B11}" srcId="{341E8201-1670-4CDC-8FCC-ABA0C4F4D08D}" destId="{28BD769A-0F45-4007-AF3E-EBA867760364}" srcOrd="0" destOrd="0" parTransId="{4837F4FC-B87E-42FA-B204-A885175969EF}" sibTransId="{F4E17DCD-B589-419B-8A98-BEBD05621E72}"/>
    <dgm:cxn modelId="{D66F502B-6A41-4AE0-9AF6-5C61DDCFDD95}" type="presOf" srcId="{2155BF70-7900-42ED-B80A-3EE71C3D4AFD}" destId="{79779FA2-C995-4089-80FA-5FAB84CDEC32}" srcOrd="0" destOrd="0" presId="urn:microsoft.com/office/officeart/2005/8/layout/hList9"/>
    <dgm:cxn modelId="{D559602C-4969-4AE8-8196-93728D8C9FE2}" srcId="{2155BF70-7900-42ED-B80A-3EE71C3D4AFD}" destId="{7A2F4B99-C3BD-4545-AC94-B20D91A785D5}" srcOrd="2" destOrd="0" parTransId="{1172AA68-1891-4671-BFE5-DB953884AB82}" sibTransId="{E8B5BD33-E084-47A4-BC51-9364B9D9F197}"/>
    <dgm:cxn modelId="{688F252F-1D15-4B2B-84EB-F2E4D970DF99}" type="presOf" srcId="{7A2F4B99-C3BD-4545-AC94-B20D91A785D5}" destId="{38DC7673-347A-48D6-B964-3F66C323AB57}" srcOrd="0" destOrd="0" presId="urn:microsoft.com/office/officeart/2005/8/layout/hList9"/>
    <dgm:cxn modelId="{84FB5F38-933C-44A1-BD52-8EF8C98D03C3}" srcId="{341E8201-1670-4CDC-8FCC-ABA0C4F4D08D}" destId="{A4887E16-FADC-42F4-B353-2C8EE61C9867}" srcOrd="1" destOrd="0" parTransId="{9F7262A5-C4AA-4E7B-B7A1-54762C1A9F1F}" sibTransId="{879E7517-962E-421B-8C70-27347F69C00A}"/>
    <dgm:cxn modelId="{BEE61A5F-6FB0-4941-A345-2C3C1AD88991}" srcId="{2155BF70-7900-42ED-B80A-3EE71C3D4AFD}" destId="{1F099D25-53E7-4AA2-895D-727F556BFF92}" srcOrd="0" destOrd="0" parTransId="{1082B41B-239B-47F1-B465-50DCD5B6FB6A}" sibTransId="{A14CA7F8-E153-4EC8-AEA1-3432924C623F}"/>
    <dgm:cxn modelId="{B8B38864-38C9-4692-8A1A-D4E5EA2107D1}" type="presOf" srcId="{68DE1C02-57FD-4C7E-B9E5-62E8BB077415}" destId="{F4B9B88A-1152-4D1D-9D9A-EB0CD40E7B28}" srcOrd="0" destOrd="0" presId="urn:microsoft.com/office/officeart/2005/8/layout/hList9"/>
    <dgm:cxn modelId="{5F081265-5932-4601-A46F-4BD0E2D442D3}" type="presOf" srcId="{7A2F4B99-C3BD-4545-AC94-B20D91A785D5}" destId="{85C1D8D3-AE1E-462D-82E8-AFD45DB0B2AF}" srcOrd="1" destOrd="0" presId="urn:microsoft.com/office/officeart/2005/8/layout/hList9"/>
    <dgm:cxn modelId="{CFD09F45-9633-4918-97BD-2AC9575D53D3}" type="presOf" srcId="{2C6FFD16-A7FB-4FA7-8336-AEE05572F080}" destId="{C6A5022B-9005-46AB-9A71-57A1A6DC8458}" srcOrd="0" destOrd="0" presId="urn:microsoft.com/office/officeart/2005/8/layout/hList9"/>
    <dgm:cxn modelId="{BF957166-F4E9-4F7A-8F3D-C84DF90DAA08}" type="presOf" srcId="{ACEF9B17-D524-4ED4-A6A0-77B39BC867DE}" destId="{0D92A7C4-0CC0-43BA-AAA7-3DA78764A903}" srcOrd="1" destOrd="0" presId="urn:microsoft.com/office/officeart/2005/8/layout/hList9"/>
    <dgm:cxn modelId="{DA245967-F3DD-4F36-B749-F9F10558075D}" type="presOf" srcId="{2C6FFD16-A7FB-4FA7-8336-AEE05572F080}" destId="{1A3F24B1-0BD7-45F5-93DC-A2C09980F815}" srcOrd="1" destOrd="0" presId="urn:microsoft.com/office/officeart/2005/8/layout/hList9"/>
    <dgm:cxn modelId="{F7B2B648-18E4-4703-8D77-BBD75EB0C165}" type="presOf" srcId="{ACEF9B17-D524-4ED4-A6A0-77B39BC867DE}" destId="{A25D3A16-22F5-468C-81A6-D28B60E8C8CD}" srcOrd="0" destOrd="0" presId="urn:microsoft.com/office/officeart/2005/8/layout/hList9"/>
    <dgm:cxn modelId="{6821EE70-04C0-40C4-9166-08A0B93FAEC8}" srcId="{075E30F8-D2E9-4122-A68E-CBF8E39A16E8}" destId="{341E8201-1670-4CDC-8FCC-ABA0C4F4D08D}" srcOrd="2" destOrd="0" parTransId="{34600C95-F6DF-4B4F-9703-B52624A1BB6A}" sibTransId="{0F1EFD48-3DB4-4387-A739-E3098387F0A3}"/>
    <dgm:cxn modelId="{234A3C82-1F76-4F7A-BF8E-9BC8AAA18C16}" type="presOf" srcId="{A4887E16-FADC-42F4-B353-2C8EE61C9867}" destId="{4FC2BBD7-54A9-4348-A9CA-837E94D757FC}" srcOrd="1" destOrd="0" presId="urn:microsoft.com/office/officeart/2005/8/layout/hList9"/>
    <dgm:cxn modelId="{670E5285-2F05-486D-A58A-1FEA29A85689}" type="presOf" srcId="{1F099D25-53E7-4AA2-895D-727F556BFF92}" destId="{8841E0C0-C0C8-4810-BF0D-229EB47EA616}" srcOrd="0" destOrd="0" presId="urn:microsoft.com/office/officeart/2005/8/layout/hList9"/>
    <dgm:cxn modelId="{90F6E58B-0928-4EBA-AB55-C79839A2DC9C}" type="presOf" srcId="{341E8201-1670-4CDC-8FCC-ABA0C4F4D08D}" destId="{DF0C578E-A6D0-4BA2-A091-B6938929385D}" srcOrd="0" destOrd="0" presId="urn:microsoft.com/office/officeart/2005/8/layout/hList9"/>
    <dgm:cxn modelId="{8FC2A59E-8DD4-4858-838C-DFA99990AB56}" type="presOf" srcId="{075E30F8-D2E9-4122-A68E-CBF8E39A16E8}" destId="{0C414B5E-AC2B-42E9-948D-30E872ABA6EA}" srcOrd="0" destOrd="0" presId="urn:microsoft.com/office/officeart/2005/8/layout/hList9"/>
    <dgm:cxn modelId="{2A860AA5-6932-4C99-B2D4-362DCD0324D6}" type="presOf" srcId="{28BD769A-0F45-4007-AF3E-EBA867760364}" destId="{B47DB726-1118-4F2D-93CA-E5C6B67F5AAB}" srcOrd="1" destOrd="0" presId="urn:microsoft.com/office/officeart/2005/8/layout/hList9"/>
    <dgm:cxn modelId="{5B0E28C8-9491-4176-8F13-444694616B4A}" type="presOf" srcId="{1F099D25-53E7-4AA2-895D-727F556BFF92}" destId="{EAEB0D35-B639-4D70-87CF-87BDDC1436B2}" srcOrd="1" destOrd="0" presId="urn:microsoft.com/office/officeart/2005/8/layout/hList9"/>
    <dgm:cxn modelId="{6F3E4CC8-4613-4AD0-B6B4-F1D9D0DA6C5E}" srcId="{2155BF70-7900-42ED-B80A-3EE71C3D4AFD}" destId="{2C6FFD16-A7FB-4FA7-8336-AEE05572F080}" srcOrd="1" destOrd="0" parTransId="{169595F9-39D6-4D23-8E60-B72946C3667F}" sibTransId="{BEF7B61A-0141-4E48-AD69-A903460E22A7}"/>
    <dgm:cxn modelId="{E6F68FC9-C55D-4D14-AC20-4F63AF278A92}" type="presOf" srcId="{A4887E16-FADC-42F4-B353-2C8EE61C9867}" destId="{1B1972C5-3BD6-4983-AA60-625D3D16B844}" srcOrd="0" destOrd="0" presId="urn:microsoft.com/office/officeart/2005/8/layout/hList9"/>
    <dgm:cxn modelId="{C56BE9D7-4E4D-4F93-9955-CF660C9857EC}" srcId="{075E30F8-D2E9-4122-A68E-CBF8E39A16E8}" destId="{68DE1C02-57FD-4C7E-B9E5-62E8BB077415}" srcOrd="1" destOrd="0" parTransId="{96E121E7-FAD6-479B-B136-84437FE5E543}" sibTransId="{B234ECE4-13B0-47F5-988D-3206A4C0F3FF}"/>
    <dgm:cxn modelId="{5EA2C1F4-B1F9-4265-8E54-A2ACAD87C698}" type="presOf" srcId="{28BD769A-0F45-4007-AF3E-EBA867760364}" destId="{53137107-8490-4B45-9A96-1EB0C62483E4}" srcOrd="0" destOrd="0" presId="urn:microsoft.com/office/officeart/2005/8/layout/hList9"/>
    <dgm:cxn modelId="{B22C516D-41CF-4A12-BAC2-BEF746512E31}" type="presParOf" srcId="{0C414B5E-AC2B-42E9-948D-30E872ABA6EA}" destId="{AE85FA52-20B9-460C-9902-77D7FB69A9F0}" srcOrd="0" destOrd="0" presId="urn:microsoft.com/office/officeart/2005/8/layout/hList9"/>
    <dgm:cxn modelId="{60FD7CC5-246C-4CCA-826D-53FE367BED36}" type="presParOf" srcId="{0C414B5E-AC2B-42E9-948D-30E872ABA6EA}" destId="{5B414647-321F-4E43-96FD-0C33991C70BE}" srcOrd="1" destOrd="0" presId="urn:microsoft.com/office/officeart/2005/8/layout/hList9"/>
    <dgm:cxn modelId="{24071F98-3A7A-4A2A-89E2-C9ADC8E0BC19}" type="presParOf" srcId="{5B414647-321F-4E43-96FD-0C33991C70BE}" destId="{4B59A780-A1D4-470B-B4D5-17EC3562DC4F}" srcOrd="0" destOrd="0" presId="urn:microsoft.com/office/officeart/2005/8/layout/hList9"/>
    <dgm:cxn modelId="{9D593054-A20A-470F-ADCE-1E4963961328}" type="presParOf" srcId="{5B414647-321F-4E43-96FD-0C33991C70BE}" destId="{3529BF16-1A25-4EF4-9933-0F1FA5BB9A91}" srcOrd="1" destOrd="0" presId="urn:microsoft.com/office/officeart/2005/8/layout/hList9"/>
    <dgm:cxn modelId="{1157C013-4380-419B-93EC-BB39F5DD6747}" type="presParOf" srcId="{3529BF16-1A25-4EF4-9933-0F1FA5BB9A91}" destId="{8841E0C0-C0C8-4810-BF0D-229EB47EA616}" srcOrd="0" destOrd="0" presId="urn:microsoft.com/office/officeart/2005/8/layout/hList9"/>
    <dgm:cxn modelId="{0C4212DC-14F3-4E67-8EC8-7053ECBB6F0F}" type="presParOf" srcId="{3529BF16-1A25-4EF4-9933-0F1FA5BB9A91}" destId="{EAEB0D35-B639-4D70-87CF-87BDDC1436B2}" srcOrd="1" destOrd="0" presId="urn:microsoft.com/office/officeart/2005/8/layout/hList9"/>
    <dgm:cxn modelId="{5DD25278-E089-46C7-98FC-0B7E1BBE9DBC}" type="presParOf" srcId="{5B414647-321F-4E43-96FD-0C33991C70BE}" destId="{85106B92-3A67-4222-8F7D-FD8AD5FC0737}" srcOrd="2" destOrd="0" presId="urn:microsoft.com/office/officeart/2005/8/layout/hList9"/>
    <dgm:cxn modelId="{676748B9-260B-4A85-B78E-3E52347E0841}" type="presParOf" srcId="{85106B92-3A67-4222-8F7D-FD8AD5FC0737}" destId="{C6A5022B-9005-46AB-9A71-57A1A6DC8458}" srcOrd="0" destOrd="0" presId="urn:microsoft.com/office/officeart/2005/8/layout/hList9"/>
    <dgm:cxn modelId="{F0EA1B24-7DD6-4C22-980A-F24FB266A751}" type="presParOf" srcId="{85106B92-3A67-4222-8F7D-FD8AD5FC0737}" destId="{1A3F24B1-0BD7-45F5-93DC-A2C09980F815}" srcOrd="1" destOrd="0" presId="urn:microsoft.com/office/officeart/2005/8/layout/hList9"/>
    <dgm:cxn modelId="{89C459A0-C139-4733-B3F4-0A98376BC924}" type="presParOf" srcId="{5B414647-321F-4E43-96FD-0C33991C70BE}" destId="{0BA8F2F3-045A-4D5B-AF13-4E16AE97CA64}" srcOrd="3" destOrd="0" presId="urn:microsoft.com/office/officeart/2005/8/layout/hList9"/>
    <dgm:cxn modelId="{5DCC3C95-BD63-44FE-B215-F1AF77558F1F}" type="presParOf" srcId="{0BA8F2F3-045A-4D5B-AF13-4E16AE97CA64}" destId="{38DC7673-347A-48D6-B964-3F66C323AB57}" srcOrd="0" destOrd="0" presId="urn:microsoft.com/office/officeart/2005/8/layout/hList9"/>
    <dgm:cxn modelId="{8F4CFFF1-DB4C-4E41-8885-0E0193188A1A}" type="presParOf" srcId="{0BA8F2F3-045A-4D5B-AF13-4E16AE97CA64}" destId="{85C1D8D3-AE1E-462D-82E8-AFD45DB0B2AF}" srcOrd="1" destOrd="0" presId="urn:microsoft.com/office/officeart/2005/8/layout/hList9"/>
    <dgm:cxn modelId="{F4711208-BE70-43C3-A9C9-7556C2B71BDF}" type="presParOf" srcId="{0C414B5E-AC2B-42E9-948D-30E872ABA6EA}" destId="{E125B359-1FC2-4CEC-BFB0-984AE3D792CC}" srcOrd="2" destOrd="0" presId="urn:microsoft.com/office/officeart/2005/8/layout/hList9"/>
    <dgm:cxn modelId="{C76B5903-DBC1-4115-A087-25FFAA920E57}" type="presParOf" srcId="{0C414B5E-AC2B-42E9-948D-30E872ABA6EA}" destId="{79779FA2-C995-4089-80FA-5FAB84CDEC32}" srcOrd="3" destOrd="0" presId="urn:microsoft.com/office/officeart/2005/8/layout/hList9"/>
    <dgm:cxn modelId="{71577DB6-CC18-43CB-9F7C-47045B0B0F6B}" type="presParOf" srcId="{0C414B5E-AC2B-42E9-948D-30E872ABA6EA}" destId="{22AFE2F4-F31A-4DF0-8DB2-16F99B7191AA}" srcOrd="4" destOrd="0" presId="urn:microsoft.com/office/officeart/2005/8/layout/hList9"/>
    <dgm:cxn modelId="{3CB82076-3D45-4B79-AE35-E70D7FEF7AAE}" type="presParOf" srcId="{0C414B5E-AC2B-42E9-948D-30E872ABA6EA}" destId="{C69F8C4B-AA0D-422A-AE6C-BB43113B2AAE}" srcOrd="5" destOrd="0" presId="urn:microsoft.com/office/officeart/2005/8/layout/hList9"/>
    <dgm:cxn modelId="{FF23E7E7-FA31-4B9E-AD6B-EBAEEEF83C8C}" type="presParOf" srcId="{0C414B5E-AC2B-42E9-948D-30E872ABA6EA}" destId="{28F01381-A28C-40F7-8873-C485C65E8F2C}" srcOrd="6" destOrd="0" presId="urn:microsoft.com/office/officeart/2005/8/layout/hList9"/>
    <dgm:cxn modelId="{12677EC0-E851-4E94-9715-37C3C7CEE9BA}" type="presParOf" srcId="{28F01381-A28C-40F7-8873-C485C65E8F2C}" destId="{680B0DB4-2410-4FFD-B439-F6C5BB6160D8}" srcOrd="0" destOrd="0" presId="urn:microsoft.com/office/officeart/2005/8/layout/hList9"/>
    <dgm:cxn modelId="{C1358D75-5E83-4B5C-9338-CB343535FD67}" type="presParOf" srcId="{28F01381-A28C-40F7-8873-C485C65E8F2C}" destId="{A0F9C263-AFC6-48C7-9B25-9B32D1D96FBD}" srcOrd="1" destOrd="0" presId="urn:microsoft.com/office/officeart/2005/8/layout/hList9"/>
    <dgm:cxn modelId="{4DBEE4E4-0853-457E-B9C5-D86276421853}" type="presParOf" srcId="{A0F9C263-AFC6-48C7-9B25-9B32D1D96FBD}" destId="{A25D3A16-22F5-468C-81A6-D28B60E8C8CD}" srcOrd="0" destOrd="0" presId="urn:microsoft.com/office/officeart/2005/8/layout/hList9"/>
    <dgm:cxn modelId="{D246A4C4-318D-4235-BE7C-943AC66DF2C1}" type="presParOf" srcId="{A0F9C263-AFC6-48C7-9B25-9B32D1D96FBD}" destId="{0D92A7C4-0CC0-43BA-AAA7-3DA78764A903}" srcOrd="1" destOrd="0" presId="urn:microsoft.com/office/officeart/2005/8/layout/hList9"/>
    <dgm:cxn modelId="{D1FD0F53-A2FC-42B8-B747-4F1AC1E4C577}" type="presParOf" srcId="{0C414B5E-AC2B-42E9-948D-30E872ABA6EA}" destId="{98A02E24-9A1F-4C2A-8E94-99091C0AC757}" srcOrd="7" destOrd="0" presId="urn:microsoft.com/office/officeart/2005/8/layout/hList9"/>
    <dgm:cxn modelId="{71592CBA-7B1B-4ACB-9846-46070E0B78FD}" type="presParOf" srcId="{0C414B5E-AC2B-42E9-948D-30E872ABA6EA}" destId="{F4B9B88A-1152-4D1D-9D9A-EB0CD40E7B28}" srcOrd="8" destOrd="0" presId="urn:microsoft.com/office/officeart/2005/8/layout/hList9"/>
    <dgm:cxn modelId="{15CFFC97-DC72-41DC-8F04-C17D25EC5F5D}" type="presParOf" srcId="{0C414B5E-AC2B-42E9-948D-30E872ABA6EA}" destId="{5AA083D3-7C61-4970-AEB5-B1EA9CBEEB69}" srcOrd="9" destOrd="0" presId="urn:microsoft.com/office/officeart/2005/8/layout/hList9"/>
    <dgm:cxn modelId="{DB63C8FC-7ECB-4FB2-BA97-4BE7BD9D0E15}" type="presParOf" srcId="{0C414B5E-AC2B-42E9-948D-30E872ABA6EA}" destId="{7F1D438B-A136-415B-8EEA-C810231CFC6D}" srcOrd="10" destOrd="0" presId="urn:microsoft.com/office/officeart/2005/8/layout/hList9"/>
    <dgm:cxn modelId="{31EEC1CB-7342-426C-B1E2-4A8925B45B71}" type="presParOf" srcId="{0C414B5E-AC2B-42E9-948D-30E872ABA6EA}" destId="{BA396885-2A2C-4514-90C4-2E2B16C5FDA6}" srcOrd="11" destOrd="0" presId="urn:microsoft.com/office/officeart/2005/8/layout/hList9"/>
    <dgm:cxn modelId="{C9E6657C-1858-40B5-92CA-DB5A63BF1C8F}" type="presParOf" srcId="{BA396885-2A2C-4514-90C4-2E2B16C5FDA6}" destId="{8A1C0045-240A-4ED3-923C-271F997C34A5}" srcOrd="0" destOrd="0" presId="urn:microsoft.com/office/officeart/2005/8/layout/hList9"/>
    <dgm:cxn modelId="{6230E234-52DB-4CA8-A3CB-6BDD6B017BF7}" type="presParOf" srcId="{BA396885-2A2C-4514-90C4-2E2B16C5FDA6}" destId="{FCD5206C-7425-4242-ADAD-CC7415B5E13D}" srcOrd="1" destOrd="0" presId="urn:microsoft.com/office/officeart/2005/8/layout/hList9"/>
    <dgm:cxn modelId="{4E6D0EC2-FB60-4BA3-B821-D2303F1ADED2}" type="presParOf" srcId="{FCD5206C-7425-4242-ADAD-CC7415B5E13D}" destId="{53137107-8490-4B45-9A96-1EB0C62483E4}" srcOrd="0" destOrd="0" presId="urn:microsoft.com/office/officeart/2005/8/layout/hList9"/>
    <dgm:cxn modelId="{FBD8E2BA-5E8B-4FFD-927F-B5F450BA9FD6}" type="presParOf" srcId="{FCD5206C-7425-4242-ADAD-CC7415B5E13D}" destId="{B47DB726-1118-4F2D-93CA-E5C6B67F5AAB}" srcOrd="1" destOrd="0" presId="urn:microsoft.com/office/officeart/2005/8/layout/hList9"/>
    <dgm:cxn modelId="{FF6679CB-033A-4EC5-ACC7-47F7BEBA2B3D}" type="presParOf" srcId="{BA396885-2A2C-4514-90C4-2E2B16C5FDA6}" destId="{2DAB5A30-5BAD-4F1E-9B10-F6B6D7B253C3}" srcOrd="2" destOrd="0" presId="urn:microsoft.com/office/officeart/2005/8/layout/hList9"/>
    <dgm:cxn modelId="{5B711E9E-45D4-41B6-9D0E-D80CB0B8F3D0}" type="presParOf" srcId="{2DAB5A30-5BAD-4F1E-9B10-F6B6D7B253C3}" destId="{1B1972C5-3BD6-4983-AA60-625D3D16B844}" srcOrd="0" destOrd="0" presId="urn:microsoft.com/office/officeart/2005/8/layout/hList9"/>
    <dgm:cxn modelId="{92D7023B-3EA7-4B64-A245-C69B09013CB0}" type="presParOf" srcId="{2DAB5A30-5BAD-4F1E-9B10-F6B6D7B253C3}" destId="{4FC2BBD7-54A9-4348-A9CA-837E94D757FC}" srcOrd="1" destOrd="0" presId="urn:microsoft.com/office/officeart/2005/8/layout/hList9"/>
    <dgm:cxn modelId="{4E705AAA-778B-4D91-931C-ADDADF82C730}" type="presParOf" srcId="{0C414B5E-AC2B-42E9-948D-30E872ABA6EA}" destId="{9CD4CBF3-3A90-4B52-A096-8962F086478E}" srcOrd="12" destOrd="0" presId="urn:microsoft.com/office/officeart/2005/8/layout/hList9"/>
    <dgm:cxn modelId="{90212140-3CA0-4EEE-B9C2-6C1AED341CED}" type="presParOf" srcId="{0C414B5E-AC2B-42E9-948D-30E872ABA6EA}" destId="{DF0C578E-A6D0-4BA2-A091-B6938929385D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41E0C0-C0C8-4810-BF0D-229EB47EA616}">
      <dsp:nvSpPr>
        <dsp:cNvPr id="0" name=""/>
        <dsp:cNvSpPr/>
      </dsp:nvSpPr>
      <dsp:spPr>
        <a:xfrm>
          <a:off x="974436" y="1099609"/>
          <a:ext cx="2743813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</a:t>
          </a:r>
          <a:r>
            <a:rPr lang="ko-KR" altLang="en-US" sz="1400" b="1" kern="1200" dirty="0"/>
            <a:t>예상하지 못한 고정 자산의 취득 및 선거비용 </a:t>
          </a:r>
          <a:r>
            <a:rPr lang="ko-KR" altLang="en-US" sz="1400" b="1" kern="1200" dirty="0" err="1"/>
            <a:t>부족등을</a:t>
          </a:r>
          <a:r>
            <a:rPr lang="ko-KR" altLang="en-US" sz="1400" b="1" kern="1200" dirty="0"/>
            <a:t> 대비하기 위해 적립</a:t>
          </a:r>
        </a:p>
      </dsp:txBody>
      <dsp:txXfrm>
        <a:off x="1413446" y="1099609"/>
        <a:ext cx="2304803" cy="1190659"/>
      </dsp:txXfrm>
    </dsp:sp>
    <dsp:sp modelId="{C6A5022B-9005-46AB-9A71-57A1A6DC8458}">
      <dsp:nvSpPr>
        <dsp:cNvPr id="0" name=""/>
        <dsp:cNvSpPr/>
      </dsp:nvSpPr>
      <dsp:spPr>
        <a:xfrm>
          <a:off x="4944480" y="2262931"/>
          <a:ext cx="2875375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>
              <a:latin typeface="+mn-ea"/>
              <a:ea typeface="+mn-ea"/>
            </a:rPr>
            <a:t>- </a:t>
          </a:r>
          <a:r>
            <a:rPr lang="ko-KR" altLang="en-US" sz="1400" b="1" kern="1200" dirty="0">
              <a:latin typeface="+mn-ea"/>
              <a:ea typeface="+mn-ea"/>
            </a:rPr>
            <a:t>투쟁</a:t>
          </a:r>
          <a:r>
            <a:rPr lang="en-US" altLang="ko-KR" sz="1400" b="1" kern="1200" dirty="0">
              <a:latin typeface="+mn-ea"/>
              <a:ea typeface="+mn-ea"/>
            </a:rPr>
            <a:t>, </a:t>
          </a:r>
          <a:r>
            <a:rPr lang="ko-KR" altLang="en-US" sz="1400" b="1" kern="1200" dirty="0">
              <a:latin typeface="+mn-ea"/>
              <a:ea typeface="+mn-ea"/>
            </a:rPr>
            <a:t>신분</a:t>
          </a:r>
          <a:r>
            <a:rPr lang="en-US" altLang="ko-KR" sz="1400" b="1" kern="1200" dirty="0">
              <a:latin typeface="+mn-ea"/>
              <a:ea typeface="+mn-ea"/>
            </a:rPr>
            <a:t>, </a:t>
          </a:r>
          <a:r>
            <a:rPr lang="ko-KR" altLang="en-US" sz="1400" b="1" kern="1200" dirty="0">
              <a:latin typeface="+mn-ea"/>
              <a:ea typeface="+mn-ea"/>
            </a:rPr>
            <a:t>장기투쟁</a:t>
          </a:r>
          <a:r>
            <a:rPr lang="en-US" altLang="ko-KR" sz="1400" b="1" kern="1200" dirty="0">
              <a:latin typeface="+mn-ea"/>
              <a:ea typeface="+mn-ea"/>
            </a:rPr>
            <a:t>, </a:t>
          </a:r>
          <a:r>
            <a:rPr lang="ko-KR" altLang="en-US" sz="1400" b="1" kern="1200" dirty="0">
              <a:latin typeface="+mn-ea"/>
              <a:ea typeface="+mn-ea"/>
            </a:rPr>
            <a:t>특수   목적</a:t>
          </a:r>
          <a:r>
            <a:rPr lang="en-US" altLang="ko-KR" sz="1400" b="1" kern="1200" dirty="0">
              <a:latin typeface="+mn-ea"/>
              <a:ea typeface="+mn-ea"/>
            </a:rPr>
            <a:t>, </a:t>
          </a:r>
          <a:r>
            <a:rPr lang="ko-KR" altLang="en-US" sz="1400" b="1" kern="1200" dirty="0">
              <a:latin typeface="+mn-ea"/>
              <a:ea typeface="+mn-ea"/>
            </a:rPr>
            <a:t>쟁의적립금으로 구성</a:t>
          </a:r>
          <a:endParaRPr lang="en-US" altLang="ko-KR" sz="1400" b="1" kern="1200" dirty="0">
            <a:latin typeface="+mn-ea"/>
            <a:ea typeface="+mn-ea"/>
          </a:endParaRPr>
        </a:p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>
              <a:latin typeface="+mn-ea"/>
              <a:ea typeface="+mn-ea"/>
            </a:rPr>
            <a:t>- </a:t>
          </a:r>
          <a:r>
            <a:rPr lang="ko-KR" altLang="en-US" sz="1400" b="1" kern="1200" dirty="0">
              <a:latin typeface="+mn-ea"/>
              <a:ea typeface="+mn-ea"/>
            </a:rPr>
            <a:t>약 </a:t>
          </a:r>
          <a:r>
            <a:rPr lang="en-US" altLang="ko-KR" sz="1400" b="1" kern="1200" dirty="0">
              <a:latin typeface="+mn-ea"/>
              <a:ea typeface="+mn-ea"/>
            </a:rPr>
            <a:t>104</a:t>
          </a:r>
          <a:r>
            <a:rPr lang="ko-KR" altLang="en-US" sz="1400" b="1" kern="1200" dirty="0">
              <a:latin typeface="+mn-ea"/>
              <a:ea typeface="+mn-ea"/>
            </a:rPr>
            <a:t>억</a:t>
          </a:r>
          <a:r>
            <a:rPr lang="en-US" altLang="ko-KR" sz="1400" b="1" kern="1200" dirty="0">
              <a:latin typeface="+mn-ea"/>
              <a:ea typeface="+mn-ea"/>
            </a:rPr>
            <a:t>, </a:t>
          </a:r>
          <a:r>
            <a:rPr lang="ko-KR" altLang="en-US" sz="1400" b="1" kern="1200" dirty="0">
              <a:latin typeface="+mn-ea"/>
              <a:ea typeface="+mn-ea"/>
            </a:rPr>
            <a:t>예산의 </a:t>
          </a:r>
          <a:r>
            <a:rPr lang="en-US" altLang="ko-KR" sz="1400" b="1" kern="1200" dirty="0">
              <a:latin typeface="+mn-ea"/>
              <a:ea typeface="+mn-ea"/>
            </a:rPr>
            <a:t>18.55%</a:t>
          </a:r>
          <a:endParaRPr lang="ko-KR" altLang="en-US" sz="1400" b="1" kern="1200" dirty="0">
            <a:latin typeface="+mn-ea"/>
            <a:ea typeface="+mn-ea"/>
          </a:endParaRPr>
        </a:p>
      </dsp:txBody>
      <dsp:txXfrm>
        <a:off x="5404540" y="2262931"/>
        <a:ext cx="2415315" cy="1190659"/>
      </dsp:txXfrm>
    </dsp:sp>
    <dsp:sp modelId="{38DC7673-347A-48D6-B964-3F66C323AB57}">
      <dsp:nvSpPr>
        <dsp:cNvPr id="0" name=""/>
        <dsp:cNvSpPr/>
      </dsp:nvSpPr>
      <dsp:spPr>
        <a:xfrm>
          <a:off x="974436" y="2301496"/>
          <a:ext cx="2743813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</a:t>
          </a:r>
          <a:r>
            <a:rPr lang="ko-KR" altLang="en-US" sz="1400" b="1" kern="1200" dirty="0"/>
            <a:t>월 </a:t>
          </a:r>
          <a:r>
            <a:rPr lang="en-US" altLang="ko-KR" sz="1400" b="1" kern="1200" dirty="0"/>
            <a:t>100</a:t>
          </a:r>
          <a:r>
            <a:rPr lang="ko-KR" altLang="en-US" sz="1400" b="1" kern="1200" dirty="0" err="1"/>
            <a:t>만원씩</a:t>
          </a:r>
          <a:r>
            <a:rPr lang="ko-KR" altLang="en-US" sz="1400" b="1" kern="1200" dirty="0"/>
            <a:t> 적립함</a:t>
          </a:r>
          <a:endParaRPr lang="en-US" altLang="ko-KR" sz="1400" b="1" kern="1200" dirty="0"/>
        </a:p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- 1,200</a:t>
          </a:r>
          <a:r>
            <a:rPr lang="ko-KR" altLang="en-US" sz="1400" b="1" kern="1200" dirty="0"/>
            <a:t>만원</a:t>
          </a:r>
          <a:endParaRPr lang="en-US" altLang="ko-KR" sz="1400" b="1" kern="1200" dirty="0"/>
        </a:p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</a:t>
          </a:r>
          <a:r>
            <a:rPr lang="ko-KR" altLang="en-US" sz="1400" b="1" kern="1200" dirty="0"/>
            <a:t>예산의 </a:t>
          </a:r>
          <a:r>
            <a:rPr lang="en-US" altLang="ko-KR" sz="1400" b="1" kern="1200" dirty="0"/>
            <a:t>0.02%</a:t>
          </a:r>
          <a:endParaRPr lang="ko-KR" altLang="en-US" sz="1400" b="1" kern="1200" dirty="0"/>
        </a:p>
      </dsp:txBody>
      <dsp:txXfrm>
        <a:off x="1413446" y="2301496"/>
        <a:ext cx="2304803" cy="1190659"/>
      </dsp:txXfrm>
    </dsp:sp>
    <dsp:sp modelId="{79779FA2-C995-4089-80FA-5FAB84CDEC32}">
      <dsp:nvSpPr>
        <dsp:cNvPr id="0" name=""/>
        <dsp:cNvSpPr/>
      </dsp:nvSpPr>
      <dsp:spPr>
        <a:xfrm>
          <a:off x="135088" y="477525"/>
          <a:ext cx="1326731" cy="1392399"/>
        </a:xfrm>
        <a:prstGeom prst="ellipse">
          <a:avLst/>
        </a:prstGeom>
        <a:solidFill>
          <a:schemeClr val="accent5"/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/>
            <a:t>일반</a:t>
          </a:r>
          <a:endParaRPr lang="en-US" altLang="ko-KR" sz="1800" b="1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/>
            <a:t>적립금</a:t>
          </a:r>
        </a:p>
      </dsp:txBody>
      <dsp:txXfrm>
        <a:off x="329383" y="681437"/>
        <a:ext cx="938141" cy="984575"/>
      </dsp:txXfrm>
    </dsp:sp>
    <dsp:sp modelId="{A25D3A16-22F5-468C-81A6-D28B60E8C8CD}">
      <dsp:nvSpPr>
        <dsp:cNvPr id="0" name=""/>
        <dsp:cNvSpPr/>
      </dsp:nvSpPr>
      <dsp:spPr>
        <a:xfrm>
          <a:off x="4946961" y="1071033"/>
          <a:ext cx="2875375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</a:t>
          </a:r>
          <a:r>
            <a:rPr lang="ko-KR" altLang="en-US" sz="1400" b="1" kern="1200" dirty="0"/>
            <a:t>조합비 배분비율에 따른 기금 적립 및 부과금 잡수입으로 편성됨</a:t>
          </a:r>
        </a:p>
      </dsp:txBody>
      <dsp:txXfrm>
        <a:off x="5407021" y="1071033"/>
        <a:ext cx="2415315" cy="1190659"/>
      </dsp:txXfrm>
    </dsp:sp>
    <dsp:sp modelId="{F4B9B88A-1152-4D1D-9D9A-EB0CD40E7B28}">
      <dsp:nvSpPr>
        <dsp:cNvPr id="0" name=""/>
        <dsp:cNvSpPr/>
      </dsp:nvSpPr>
      <dsp:spPr>
        <a:xfrm>
          <a:off x="3994296" y="468004"/>
          <a:ext cx="1326731" cy="1392399"/>
        </a:xfrm>
        <a:prstGeom prst="ellipse">
          <a:avLst/>
        </a:prstGeom>
        <a:solidFill>
          <a:schemeClr val="accent5"/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/>
            <a:t>각종기금</a:t>
          </a:r>
          <a:endParaRPr lang="en-US" altLang="ko-KR" sz="1800" b="1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/>
            <a:t>적립금</a:t>
          </a:r>
        </a:p>
      </dsp:txBody>
      <dsp:txXfrm>
        <a:off x="4188591" y="671916"/>
        <a:ext cx="938141" cy="984575"/>
      </dsp:txXfrm>
    </dsp:sp>
    <dsp:sp modelId="{53137107-8490-4B45-9A96-1EB0C62483E4}">
      <dsp:nvSpPr>
        <dsp:cNvPr id="0" name=""/>
        <dsp:cNvSpPr/>
      </dsp:nvSpPr>
      <dsp:spPr>
        <a:xfrm>
          <a:off x="9027085" y="1109134"/>
          <a:ext cx="2236787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/>
            <a:t>- </a:t>
          </a:r>
          <a:r>
            <a:rPr lang="ko-KR" altLang="en-US" sz="1400" b="1" kern="1200" dirty="0" err="1"/>
            <a:t>산별기금</a:t>
          </a:r>
          <a:r>
            <a:rPr lang="en-US" altLang="ko-KR" sz="1400" b="1" kern="1200" dirty="0"/>
            <a:t>, </a:t>
          </a:r>
          <a:r>
            <a:rPr lang="ko-KR" altLang="en-US" sz="1400" b="1" kern="1200" dirty="0"/>
            <a:t>선거 및</a:t>
          </a:r>
          <a:r>
            <a:rPr lang="en-US" altLang="ko-KR" sz="1400" b="1" kern="1200" dirty="0"/>
            <a:t>  </a:t>
          </a:r>
          <a:r>
            <a:rPr lang="ko-KR" altLang="en-US" sz="1400" b="1" kern="1200" dirty="0"/>
            <a:t>숙소비용 관련 적립금</a:t>
          </a:r>
        </a:p>
      </dsp:txBody>
      <dsp:txXfrm>
        <a:off x="9384971" y="1109134"/>
        <a:ext cx="1878901" cy="1190659"/>
      </dsp:txXfrm>
    </dsp:sp>
    <dsp:sp modelId="{1B1972C5-3BD6-4983-AA60-625D3D16B844}">
      <dsp:nvSpPr>
        <dsp:cNvPr id="0" name=""/>
        <dsp:cNvSpPr/>
      </dsp:nvSpPr>
      <dsp:spPr>
        <a:xfrm>
          <a:off x="9027085" y="2299794"/>
          <a:ext cx="2236787" cy="11906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>
              <a:latin typeface="+mn-ea"/>
              <a:ea typeface="+mn-ea"/>
            </a:rPr>
            <a:t>- 4</a:t>
          </a:r>
          <a:r>
            <a:rPr lang="ko-KR" altLang="en-US" sz="1400" b="1" kern="1200" dirty="0">
              <a:latin typeface="+mn-ea"/>
              <a:ea typeface="+mn-ea"/>
            </a:rPr>
            <a:t>억 </a:t>
          </a:r>
          <a:r>
            <a:rPr lang="en-US" altLang="ko-KR" sz="1400" b="1" kern="1200" dirty="0">
              <a:latin typeface="+mn-ea"/>
              <a:ea typeface="+mn-ea"/>
            </a:rPr>
            <a:t>1</a:t>
          </a:r>
          <a:r>
            <a:rPr lang="ko-KR" altLang="en-US" sz="1400" b="1" kern="1200" dirty="0">
              <a:latin typeface="+mn-ea"/>
              <a:ea typeface="+mn-ea"/>
            </a:rPr>
            <a:t>천만원</a:t>
          </a:r>
          <a:endParaRPr lang="en-US" altLang="ko-KR" sz="1400" b="1" kern="1200" dirty="0">
            <a:latin typeface="+mn-ea"/>
            <a:ea typeface="+mn-ea"/>
          </a:endParaRPr>
        </a:p>
        <a:p>
          <a:pPr marL="0" lvl="0" indent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dirty="0">
              <a:latin typeface="+mn-ea"/>
              <a:ea typeface="+mn-ea"/>
            </a:rPr>
            <a:t>- </a:t>
          </a:r>
          <a:r>
            <a:rPr lang="ko-KR" altLang="en-US" sz="1400" b="1" kern="1200" dirty="0">
              <a:latin typeface="+mn-ea"/>
              <a:ea typeface="+mn-ea"/>
            </a:rPr>
            <a:t>예산의 </a:t>
          </a:r>
          <a:r>
            <a:rPr lang="en-US" altLang="ko-KR" sz="1400" b="1" kern="1200" dirty="0">
              <a:latin typeface="+mn-ea"/>
              <a:ea typeface="+mn-ea"/>
            </a:rPr>
            <a:t>0.73%</a:t>
          </a:r>
          <a:endParaRPr lang="ko-KR" altLang="en-US" sz="1400" b="1" kern="1200" dirty="0">
            <a:latin typeface="+mn-ea"/>
            <a:ea typeface="+mn-ea"/>
          </a:endParaRPr>
        </a:p>
      </dsp:txBody>
      <dsp:txXfrm>
        <a:off x="9384971" y="2299794"/>
        <a:ext cx="1878901" cy="1190659"/>
      </dsp:txXfrm>
    </dsp:sp>
    <dsp:sp modelId="{DF0C578E-A6D0-4BA2-A091-B6938929385D}">
      <dsp:nvSpPr>
        <dsp:cNvPr id="0" name=""/>
        <dsp:cNvSpPr/>
      </dsp:nvSpPr>
      <dsp:spPr>
        <a:xfrm>
          <a:off x="7900709" y="477525"/>
          <a:ext cx="1326731" cy="1392399"/>
        </a:xfrm>
        <a:prstGeom prst="ellipse">
          <a:avLst/>
        </a:prstGeom>
        <a:solidFill>
          <a:schemeClr val="accent5"/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 err="1"/>
            <a:t>산별부대</a:t>
          </a:r>
          <a:endParaRPr lang="en-US" altLang="ko-KR" sz="1800" b="1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/>
            <a:t>적립금</a:t>
          </a:r>
        </a:p>
      </dsp:txBody>
      <dsp:txXfrm>
        <a:off x="8095004" y="681437"/>
        <a:ext cx="938141" cy="984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BlockDescendingList">
  <dgm:title val=""/>
  <dgm:desc val=""/>
  <dgm:catLst>
    <dgm:cat type="list" pri="18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13" srcId="10" destId="11" srcOrd="0" destOrd="0"/>
        <dgm:cxn modelId="14" srcId="10" destId="12" srcOrd="0" destOrd="0"/>
        <dgm:cxn modelId="50" srcId="0" destId="20" srcOrd="1" destOrd="0"/>
        <dgm:cxn modelId="23" srcId="20" destId="21" srcOrd="0" destOrd="0"/>
        <dgm:cxn modelId="24" srcId="20" destId="22" srcOrd="0" destOrd="0"/>
        <dgm:cxn modelId="60" srcId="0" destId="30" srcOrd="2" destOrd="0"/>
        <dgm:cxn modelId="33" srcId="30" destId="31" srcOrd="0" destOrd="0"/>
        <dgm:cxn modelId="34" srcId="30" destId="3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7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80" srcId="0" destId="7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0.5516"/>
        </dgm:alg>
        <dgm:choose name="Name3">
          <dgm:if name="Name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if>
          <dgm:else name="Name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else>
        </dgm:choose>
      </dgm:if>
      <dgm:if name="Name6" axis="ch" ptType="node" func="cnt" op="equ" val="2">
        <dgm:alg type="composite">
          <dgm:param type="ar" val="0.9804"/>
        </dgm:alg>
        <dgm:choose name="Name7">
          <dgm:if name="Name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2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1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1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2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if>
          <dgm:else name="Name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1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2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2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1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2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1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else>
        </dgm:choose>
      </dgm:if>
      <dgm:if name="Name10" axis="ch" ptType="node" func="cnt" op="equ" val="3">
        <dgm:alg type="composite">
          <dgm:param type="ar" val="1.4097"/>
        </dgm:alg>
        <dgm:choose name="Name11">
          <dgm:if name="Name12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3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1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if>
          <dgm:else name="Name13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3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1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3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1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3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1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else>
        </dgm:choose>
      </dgm:if>
      <dgm:if name="Name14" axis="ch" ptType="node" func="cnt" op="equ" val="4">
        <dgm:alg type="composite">
          <dgm:param type="ar" val="1.8305"/>
        </dgm:alg>
        <dgm:choose name="Name15">
          <dgm:if name="Name16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2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3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4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1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4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if>
          <dgm:else name="Name17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4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3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2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1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4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3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2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1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4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3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2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1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else>
        </dgm:choose>
      </dgm:if>
      <dgm:if name="Name18" axis="ch" ptType="node" func="cnt" op="equ" val="5">
        <dgm:alg type="composite">
          <dgm:param type="ar" val="2.0125"/>
        </dgm:alg>
        <dgm:choose name="Name19">
          <dgm:if name="Name20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2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4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5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1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4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17"/>
              <dgm:constr type="l" for="ch" forName="childText_5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56"/>
            </dgm:constrLst>
          </dgm:if>
          <dgm:else name="Name21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5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4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2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1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5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4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2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1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5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4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2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61"/>
              <dgm:constr type="l" for="ch" forName="childText_1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99"/>
            </dgm:constrLst>
          </dgm:else>
        </dgm:choose>
      </dgm:if>
      <dgm:if name="Name22" axis="ch" ptType="node" func="cnt" op="equ" val="6">
        <dgm:alg type="composite">
          <dgm:param type="ar" val="2.4006"/>
        </dgm:alg>
        <dgm:shape xmlns:r="http://schemas.openxmlformats.org/officeDocument/2006/relationships" r:blip="">
          <dgm:adjLst/>
        </dgm:shape>
        <dgm:choose name="Name23">
          <dgm:if name="Name2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2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3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4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5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6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1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if>
          <dgm:else name="Name2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6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5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4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3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2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1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6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5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4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3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2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1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6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5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4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3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2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1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else>
        </dgm:choose>
      </dgm:if>
      <dgm:else name="Name26">
        <dgm:alg type="composite">
          <dgm:param type="ar" val="2.7874"/>
        </dgm:alg>
        <dgm:shape xmlns:r="http://schemas.openxmlformats.org/officeDocument/2006/relationships" r:blip="">
          <dgm:adjLst/>
        </dgm:shape>
        <dgm:choose name="Name27">
          <dgm:if name="Name2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2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3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5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6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7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1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7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7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if>
          <dgm:else name="Name2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7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6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5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3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2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1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7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6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5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3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2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1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7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6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5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3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2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1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else>
        </dgm:choose>
      </dgm:else>
    </dgm:choose>
    <dgm:forEach name="wrapper" axis="self" ptType="parTrans">
      <dgm:forEach name="accentRepeat" axis="self">
        <dgm:layoutNode name="imageRepeatNode" styleLbl="node1">
          <dgm:alg type="sp"/>
          <dgm:shape xmlns:r="http://schemas.openxmlformats.org/officeDocument/2006/relationships" type="rect" r:blip="" zOrderOff="-10">
            <dgm:adjLst/>
          </dgm:shape>
          <dgm:presOf axis="self"/>
        </dgm:layoutNode>
      </dgm:forEach>
    </dgm:forEach>
    <dgm:forEach name="Name30" axis="ch" ptType="node" cnt="1">
      <dgm:layoutNode name="parentText_1" styleLbl="node1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1" styleLbl="node1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1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2" cnt="1">
      <dgm:layoutNode name="parentText_2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2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2">
        <dgm:alg type="sp"/>
        <dgm:shape xmlns:r="http://schemas.openxmlformats.org/officeDocument/2006/relationships" r:blip="">
          <dgm:adjLst/>
        </dgm:shape>
        <dgm:presOf/>
        <dgm:constrLst/>
        <dgm:forEach name="Name33" ref="accentRepeat"/>
      </dgm:layoutNode>
    </dgm:forEach>
    <dgm:forEach name="Name34" axis="ch" ptType="node" st="3" cnt="1">
      <dgm:layoutNode name="parentText_3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3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3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</dgm:forEach>
    <dgm:forEach name="Name36" axis="ch" ptType="node" st="4" cnt="1">
      <dgm:layoutNode name="parentText_4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4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parentText_5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5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5">
        <dgm:alg type="sp"/>
        <dgm:shape xmlns:r="http://schemas.openxmlformats.org/officeDocument/2006/relationships" r:blip="">
          <dgm:adjLst/>
        </dgm:shape>
        <dgm:presOf/>
        <dgm:constrLst/>
        <dgm:forEach name="Name39" ref="accentRepeat"/>
      </dgm:layoutNode>
    </dgm:forEach>
    <dgm:forEach name="Name40" axis="ch" ptType="node" st="6" cnt="1">
      <dgm:layoutNode name="parentText_6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6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6">
        <dgm:alg type="sp"/>
        <dgm:shape xmlns:r="http://schemas.openxmlformats.org/officeDocument/2006/relationships" r:blip="">
          <dgm:adjLst/>
        </dgm:shape>
        <dgm:presOf/>
        <dgm:constrLst/>
        <dgm:forEach name="Name41" ref="accentRepeat"/>
      </dgm:layoutNode>
    </dgm:forEach>
    <dgm:forEach name="Name42" axis="ch" ptType="node" st="7" cnt="1">
      <dgm:layoutNode name="parentText_7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7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7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-1" y="1335025"/>
            <a:ext cx="12196537" cy="4084204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31396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79091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9777 h 3366128"/>
              <a:gd name="connsiteX1" fmla="*/ 2660904 w 9162288"/>
              <a:gd name="connsiteY1" fmla="*/ 102736 h 3366128"/>
              <a:gd name="connsiteX2" fmla="*/ 6595872 w 9162288"/>
              <a:gd name="connsiteY2" fmla="*/ 916196 h 3366128"/>
              <a:gd name="connsiteX3" fmla="*/ 9162288 w 9162288"/>
              <a:gd name="connsiteY3" fmla="*/ 388175 h 3366128"/>
              <a:gd name="connsiteX4" fmla="*/ 9153144 w 9162288"/>
              <a:gd name="connsiteY4" fmla="*/ 2919088 h 3366128"/>
              <a:gd name="connsiteX5" fmla="*/ 6995160 w 9162288"/>
              <a:gd name="connsiteY5" fmla="*/ 3303136 h 3366128"/>
              <a:gd name="connsiteX6" fmla="*/ 3279648 w 9162288"/>
              <a:gd name="connsiteY6" fmla="*/ 2541136 h 3366128"/>
              <a:gd name="connsiteX7" fmla="*/ 18288 w 9162288"/>
              <a:gd name="connsiteY7" fmla="*/ 3193408 h 3366128"/>
              <a:gd name="connsiteX8" fmla="*/ 0 w 9162288"/>
              <a:gd name="connsiteY8" fmla="*/ 299777 h 3366128"/>
              <a:gd name="connsiteX0" fmla="*/ 0 w 9162288"/>
              <a:gd name="connsiteY0" fmla="*/ 181676 h 3248027"/>
              <a:gd name="connsiteX1" fmla="*/ 2727960 w 9162288"/>
              <a:gd name="connsiteY1" fmla="*/ 102736 h 3248027"/>
              <a:gd name="connsiteX2" fmla="*/ 6595872 w 9162288"/>
              <a:gd name="connsiteY2" fmla="*/ 798095 h 3248027"/>
              <a:gd name="connsiteX3" fmla="*/ 9162288 w 9162288"/>
              <a:gd name="connsiteY3" fmla="*/ 270074 h 3248027"/>
              <a:gd name="connsiteX4" fmla="*/ 9153144 w 9162288"/>
              <a:gd name="connsiteY4" fmla="*/ 2800987 h 3248027"/>
              <a:gd name="connsiteX5" fmla="*/ 6995160 w 9162288"/>
              <a:gd name="connsiteY5" fmla="*/ 3185035 h 3248027"/>
              <a:gd name="connsiteX6" fmla="*/ 3279648 w 9162288"/>
              <a:gd name="connsiteY6" fmla="*/ 2423035 h 3248027"/>
              <a:gd name="connsiteX7" fmla="*/ 18288 w 9162288"/>
              <a:gd name="connsiteY7" fmla="*/ 3075307 h 3248027"/>
              <a:gd name="connsiteX8" fmla="*/ 0 w 9162288"/>
              <a:gd name="connsiteY8" fmla="*/ 181676 h 3248027"/>
              <a:gd name="connsiteX0" fmla="*/ 0 w 9162288"/>
              <a:gd name="connsiteY0" fmla="*/ 155448 h 3221799"/>
              <a:gd name="connsiteX1" fmla="*/ 2727960 w 9162288"/>
              <a:gd name="connsiteY1" fmla="*/ 76508 h 3221799"/>
              <a:gd name="connsiteX2" fmla="*/ 6595872 w 9162288"/>
              <a:gd name="connsiteY2" fmla="*/ 771867 h 3221799"/>
              <a:gd name="connsiteX3" fmla="*/ 9162288 w 9162288"/>
              <a:gd name="connsiteY3" fmla="*/ 243846 h 3221799"/>
              <a:gd name="connsiteX4" fmla="*/ 9153144 w 9162288"/>
              <a:gd name="connsiteY4" fmla="*/ 2774759 h 3221799"/>
              <a:gd name="connsiteX5" fmla="*/ 6995160 w 9162288"/>
              <a:gd name="connsiteY5" fmla="*/ 3158807 h 3221799"/>
              <a:gd name="connsiteX6" fmla="*/ 3279648 w 9162288"/>
              <a:gd name="connsiteY6" fmla="*/ 2396807 h 3221799"/>
              <a:gd name="connsiteX7" fmla="*/ 18288 w 9162288"/>
              <a:gd name="connsiteY7" fmla="*/ 3049079 h 3221799"/>
              <a:gd name="connsiteX8" fmla="*/ 0 w 9162288"/>
              <a:gd name="connsiteY8" fmla="*/ 155448 h 3221799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3279648 w 9162288"/>
              <a:gd name="connsiteY6" fmla="*/ 2382153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43297"/>
              <a:gd name="connsiteX1" fmla="*/ 2828544 w 9162288"/>
              <a:gd name="connsiteY1" fmla="*/ 80024 h 3043297"/>
              <a:gd name="connsiteX2" fmla="*/ 6595872 w 9162288"/>
              <a:gd name="connsiteY2" fmla="*/ 757213 h 3043297"/>
              <a:gd name="connsiteX3" fmla="*/ 9162288 w 9162288"/>
              <a:gd name="connsiteY3" fmla="*/ 229192 h 3043297"/>
              <a:gd name="connsiteX4" fmla="*/ 9153144 w 9162288"/>
              <a:gd name="connsiteY4" fmla="*/ 2760105 h 3043297"/>
              <a:gd name="connsiteX5" fmla="*/ 6690360 w 9162288"/>
              <a:gd name="connsiteY5" fmla="*/ 2746696 h 3043297"/>
              <a:gd name="connsiteX6" fmla="*/ 2865120 w 9162288"/>
              <a:gd name="connsiteY6" fmla="*/ 2307204 h 3043297"/>
              <a:gd name="connsiteX7" fmla="*/ 1619 w 9162288"/>
              <a:gd name="connsiteY7" fmla="*/ 3043297 h 3043297"/>
              <a:gd name="connsiteX8" fmla="*/ 0 w 9162288"/>
              <a:gd name="connsiteY8" fmla="*/ 140794 h 3043297"/>
              <a:gd name="connsiteX0" fmla="*/ 0 w 9153144"/>
              <a:gd name="connsiteY0" fmla="*/ 140794 h 3043297"/>
              <a:gd name="connsiteX1" fmla="*/ 2828544 w 9153144"/>
              <a:gd name="connsiteY1" fmla="*/ 80024 h 3043297"/>
              <a:gd name="connsiteX2" fmla="*/ 6595872 w 9153144"/>
              <a:gd name="connsiteY2" fmla="*/ 757213 h 3043297"/>
              <a:gd name="connsiteX3" fmla="*/ 9144533 w 9153144"/>
              <a:gd name="connsiteY3" fmla="*/ 230295 h 3043297"/>
              <a:gd name="connsiteX4" fmla="*/ 9153144 w 9153144"/>
              <a:gd name="connsiteY4" fmla="*/ 2760105 h 3043297"/>
              <a:gd name="connsiteX5" fmla="*/ 6690360 w 9153144"/>
              <a:gd name="connsiteY5" fmla="*/ 2746696 h 3043297"/>
              <a:gd name="connsiteX6" fmla="*/ 2865120 w 9153144"/>
              <a:gd name="connsiteY6" fmla="*/ 2307204 h 3043297"/>
              <a:gd name="connsiteX7" fmla="*/ 1619 w 9153144"/>
              <a:gd name="connsiteY7" fmla="*/ 3043297 h 3043297"/>
              <a:gd name="connsiteX8" fmla="*/ 0 w 9153144"/>
              <a:gd name="connsiteY8" fmla="*/ 140794 h 3043297"/>
              <a:gd name="connsiteX0" fmla="*/ 0 w 9147403"/>
              <a:gd name="connsiteY0" fmla="*/ 140794 h 3043297"/>
              <a:gd name="connsiteX1" fmla="*/ 2828544 w 9147403"/>
              <a:gd name="connsiteY1" fmla="*/ 80024 h 3043297"/>
              <a:gd name="connsiteX2" fmla="*/ 6595872 w 9147403"/>
              <a:gd name="connsiteY2" fmla="*/ 757213 h 3043297"/>
              <a:gd name="connsiteX3" fmla="*/ 9144533 w 9147403"/>
              <a:gd name="connsiteY3" fmla="*/ 230295 h 3043297"/>
              <a:gd name="connsiteX4" fmla="*/ 9141307 w 9147403"/>
              <a:gd name="connsiteY4" fmla="*/ 2761208 h 3043297"/>
              <a:gd name="connsiteX5" fmla="*/ 6690360 w 9147403"/>
              <a:gd name="connsiteY5" fmla="*/ 2746696 h 3043297"/>
              <a:gd name="connsiteX6" fmla="*/ 2865120 w 9147403"/>
              <a:gd name="connsiteY6" fmla="*/ 2307204 h 3043297"/>
              <a:gd name="connsiteX7" fmla="*/ 1619 w 9147403"/>
              <a:gd name="connsiteY7" fmla="*/ 3043297 h 3043297"/>
              <a:gd name="connsiteX8" fmla="*/ 0 w 9147403"/>
              <a:gd name="connsiteY8" fmla="*/ 140794 h 304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7403" h="3043297">
                <a:moveTo>
                  <a:pt x="0" y="140794"/>
                </a:moveTo>
                <a:cubicBezTo>
                  <a:pt x="784860" y="19414"/>
                  <a:pt x="1778000" y="0"/>
                  <a:pt x="2828544" y="80024"/>
                </a:cubicBezTo>
                <a:cubicBezTo>
                  <a:pt x="3879088" y="160048"/>
                  <a:pt x="5543207" y="732168"/>
                  <a:pt x="6595872" y="757213"/>
                </a:cubicBezTo>
                <a:cubicBezTo>
                  <a:pt x="7648537" y="782258"/>
                  <a:pt x="8376437" y="535486"/>
                  <a:pt x="9144533" y="230295"/>
                </a:cubicBezTo>
                <a:cubicBezTo>
                  <a:pt x="9147403" y="1073565"/>
                  <a:pt x="9138437" y="1917938"/>
                  <a:pt x="9141307" y="2761208"/>
                </a:cubicBezTo>
                <a:cubicBezTo>
                  <a:pt x="8237575" y="2914438"/>
                  <a:pt x="7736391" y="2822363"/>
                  <a:pt x="6690360" y="2746696"/>
                </a:cubicBezTo>
                <a:cubicBezTo>
                  <a:pt x="5644329" y="2671029"/>
                  <a:pt x="3979910" y="2257771"/>
                  <a:pt x="2865120" y="2307204"/>
                </a:cubicBezTo>
                <a:cubicBezTo>
                  <a:pt x="1750330" y="2356637"/>
                  <a:pt x="734663" y="2709091"/>
                  <a:pt x="1619" y="3043297"/>
                </a:cubicBezTo>
                <a:cubicBezTo>
                  <a:pt x="1079" y="2075796"/>
                  <a:pt x="540" y="1108295"/>
                  <a:pt x="0" y="140794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509" y="1728216"/>
            <a:ext cx="12192863" cy="3309112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381 w 9153525"/>
              <a:gd name="connsiteY0" fmla="*/ 310896 h 3309112"/>
              <a:gd name="connsiteX1" fmla="*/ 2652141 w 9153525"/>
              <a:gd name="connsiteY1" fmla="*/ 45720 h 3309112"/>
              <a:gd name="connsiteX2" fmla="*/ 6986397 w 9153525"/>
              <a:gd name="connsiteY2" fmla="*/ 804672 h 3309112"/>
              <a:gd name="connsiteX3" fmla="*/ 9153525 w 9153525"/>
              <a:gd name="connsiteY3" fmla="*/ 283464 h 3309112"/>
              <a:gd name="connsiteX4" fmla="*/ 9144381 w 9153525"/>
              <a:gd name="connsiteY4" fmla="*/ 2862072 h 3309112"/>
              <a:gd name="connsiteX5" fmla="*/ 6986397 w 9153525"/>
              <a:gd name="connsiteY5" fmla="*/ 3246120 h 3309112"/>
              <a:gd name="connsiteX6" fmla="*/ 3270885 w 9153525"/>
              <a:gd name="connsiteY6" fmla="*/ 2484120 h 3309112"/>
              <a:gd name="connsiteX7" fmla="*/ 0 w 9153525"/>
              <a:gd name="connsiteY7" fmla="*/ 3143536 h 3309112"/>
              <a:gd name="connsiteX8" fmla="*/ 381 w 9153525"/>
              <a:gd name="connsiteY8" fmla="*/ 310896 h 3309112"/>
              <a:gd name="connsiteX0" fmla="*/ 381 w 9144647"/>
              <a:gd name="connsiteY0" fmla="*/ 310896 h 3309112"/>
              <a:gd name="connsiteX1" fmla="*/ 2652141 w 9144647"/>
              <a:gd name="connsiteY1" fmla="*/ 45720 h 3309112"/>
              <a:gd name="connsiteX2" fmla="*/ 6986397 w 9144647"/>
              <a:gd name="connsiteY2" fmla="*/ 804672 h 3309112"/>
              <a:gd name="connsiteX3" fmla="*/ 9144647 w 9144647"/>
              <a:gd name="connsiteY3" fmla="*/ 290862 h 3309112"/>
              <a:gd name="connsiteX4" fmla="*/ 9144381 w 9144647"/>
              <a:gd name="connsiteY4" fmla="*/ 2862072 h 3309112"/>
              <a:gd name="connsiteX5" fmla="*/ 6986397 w 9144647"/>
              <a:gd name="connsiteY5" fmla="*/ 3246120 h 3309112"/>
              <a:gd name="connsiteX6" fmla="*/ 3270885 w 9144647"/>
              <a:gd name="connsiteY6" fmla="*/ 2484120 h 3309112"/>
              <a:gd name="connsiteX7" fmla="*/ 0 w 9144647"/>
              <a:gd name="connsiteY7" fmla="*/ 3143536 h 3309112"/>
              <a:gd name="connsiteX8" fmla="*/ 381 w 9144647"/>
              <a:gd name="connsiteY8" fmla="*/ 310896 h 330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647" h="3309112">
                <a:moveTo>
                  <a:pt x="381" y="310896"/>
                </a:moveTo>
                <a:cubicBezTo>
                  <a:pt x="779145" y="155448"/>
                  <a:pt x="1484757" y="0"/>
                  <a:pt x="2652141" y="45720"/>
                </a:cubicBezTo>
                <a:cubicBezTo>
                  <a:pt x="3819525" y="91440"/>
                  <a:pt x="5904313" y="763815"/>
                  <a:pt x="6986397" y="804672"/>
                </a:cubicBezTo>
                <a:cubicBezTo>
                  <a:pt x="8068481" y="845529"/>
                  <a:pt x="8437511" y="566706"/>
                  <a:pt x="9144647" y="290862"/>
                </a:cubicBezTo>
                <a:cubicBezTo>
                  <a:pt x="9144558" y="1147932"/>
                  <a:pt x="9144470" y="2005002"/>
                  <a:pt x="9144381" y="2862072"/>
                </a:cubicBezTo>
                <a:cubicBezTo>
                  <a:pt x="8450961" y="3142488"/>
                  <a:pt x="7965313" y="3309112"/>
                  <a:pt x="6986397" y="3246120"/>
                </a:cubicBezTo>
                <a:cubicBezTo>
                  <a:pt x="6007481" y="3183128"/>
                  <a:pt x="4435284" y="2501217"/>
                  <a:pt x="3270885" y="2484120"/>
                </a:cubicBezTo>
                <a:cubicBezTo>
                  <a:pt x="2106486" y="2467023"/>
                  <a:pt x="830580" y="2857024"/>
                  <a:pt x="0" y="3143536"/>
                </a:cubicBezTo>
                <a:lnTo>
                  <a:pt x="381" y="3108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265664" y="1298448"/>
            <a:ext cx="1316736" cy="9875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9351264" y="1929384"/>
            <a:ext cx="682752" cy="5120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14400" y="4114800"/>
            <a:ext cx="1621536" cy="121615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829056" y="2212847"/>
            <a:ext cx="10570464" cy="2203704"/>
          </a:xfr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5486400"/>
            <a:ext cx="8534400" cy="667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85000"/>
              <a:buFont typeface="Wingdings" pitchFamily="2" charset="2"/>
              <a:buNone/>
              <a:defRPr lang="en-US" sz="200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5107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9600" y="1801368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10887456" y="667512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509504" y="1353312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 vert="horz" lIns="91440" tIns="45720" rIns="91440" bIns="45720" rtlCol="0" anchor="ctr">
            <a:no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233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 bwMode="gray">
          <a:xfrm>
            <a:off x="0" y="42672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3996431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7 w 9153196"/>
              <a:gd name="connsiteY3" fmla="*/ 4518094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808828"/>
              <a:gd name="connsiteX1" fmla="*/ 0 w 9153196"/>
              <a:gd name="connsiteY1" fmla="*/ 4757736 h 4808828"/>
              <a:gd name="connsiteX2" fmla="*/ 2983307 w 9153196"/>
              <a:gd name="connsiteY2" fmla="*/ 3938179 h 4808828"/>
              <a:gd name="connsiteX3" fmla="*/ 6766918 w 9153196"/>
              <a:gd name="connsiteY3" fmla="*/ 4459842 h 4808828"/>
              <a:gd name="connsiteX4" fmla="*/ 9149297 w 9153196"/>
              <a:gd name="connsiteY4" fmla="*/ 4461355 h 4808828"/>
              <a:gd name="connsiteX5" fmla="*/ 9153196 w 9153196"/>
              <a:gd name="connsiteY5" fmla="*/ 0 h 4808828"/>
              <a:gd name="connsiteX6" fmla="*/ 52 w 9153196"/>
              <a:gd name="connsiteY6" fmla="*/ 1284 h 4808828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02972" y="4559785"/>
                  <a:pt x="1992246" y="3966388"/>
                  <a:pt x="3115058" y="3911480"/>
                </a:cubicBezTo>
                <a:cubicBezTo>
                  <a:pt x="4237870" y="3856572"/>
                  <a:pt x="5939190" y="4331788"/>
                  <a:pt x="6736870" y="4428289"/>
                </a:cubicBezTo>
                <a:cubicBezTo>
                  <a:pt x="7534550" y="4524790"/>
                  <a:pt x="8253185" y="4658343"/>
                  <a:pt x="9149297" y="4461355"/>
                </a:cubicBezTo>
                <a:cubicBezTo>
                  <a:pt x="9150597" y="300012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Freeform 6"/>
          <p:cNvSpPr/>
          <p:nvPr/>
        </p:nvSpPr>
        <p:spPr bwMode="invGray">
          <a:xfrm>
            <a:off x="-69" y="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14528" y="4596192"/>
                  <a:pt x="1857799" y="4264120"/>
                  <a:pt x="2980996" y="4236720"/>
                </a:cubicBezTo>
                <a:cubicBezTo>
                  <a:pt x="4104193" y="4209320"/>
                  <a:pt x="5900665" y="4503309"/>
                  <a:pt x="6739180" y="4593336"/>
                </a:cubicBezTo>
                <a:cubicBezTo>
                  <a:pt x="7577695" y="4683363"/>
                  <a:pt x="8253185" y="4731157"/>
                  <a:pt x="9149297" y="4383685"/>
                </a:cubicBezTo>
                <a:cubicBezTo>
                  <a:pt x="9150597" y="292245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753344" y="3849624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387584" y="453542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402336" y="3840480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524000" y="5129785"/>
            <a:ext cx="9717024" cy="1362075"/>
          </a:xfr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000" b="1" kern="1200" cap="all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1524000" y="4425696"/>
            <a:ext cx="9717024" cy="7132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427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0"/>
            <a:ext cx="12192000" cy="1929384"/>
          </a:xfrm>
          <a:custGeom>
            <a:avLst/>
            <a:gdLst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2104644"/>
              <a:gd name="connsiteX1" fmla="*/ 0 w 9144000"/>
              <a:gd name="connsiteY1" fmla="*/ 1929384 h 2104644"/>
              <a:gd name="connsiteX2" fmla="*/ 2971800 w 9144000"/>
              <a:gd name="connsiteY2" fmla="*/ 1307592 h 2104644"/>
              <a:gd name="connsiteX3" fmla="*/ 9134856 w 9144000"/>
              <a:gd name="connsiteY3" fmla="*/ 1609344 h 2104644"/>
              <a:gd name="connsiteX4" fmla="*/ 9144000 w 9144000"/>
              <a:gd name="connsiteY4" fmla="*/ 0 h 2104644"/>
              <a:gd name="connsiteX5" fmla="*/ 8503920 w 9144000"/>
              <a:gd name="connsiteY5" fmla="*/ 0 h 2104644"/>
              <a:gd name="connsiteX6" fmla="*/ 3858768 w 9144000"/>
              <a:gd name="connsiteY6" fmla="*/ 320040 h 2104644"/>
              <a:gd name="connsiteX7" fmla="*/ 0 w 9144000"/>
              <a:gd name="connsiteY7" fmla="*/ 256032 h 210464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929384">
                <a:moveTo>
                  <a:pt x="0" y="256032"/>
                </a:moveTo>
                <a:lnTo>
                  <a:pt x="0" y="1929384"/>
                </a:lnTo>
                <a:cubicBezTo>
                  <a:pt x="574548" y="1726692"/>
                  <a:pt x="1449324" y="1360932"/>
                  <a:pt x="2971800" y="1307592"/>
                </a:cubicBezTo>
                <a:cubicBezTo>
                  <a:pt x="4494276" y="1254252"/>
                  <a:pt x="7606284" y="1872996"/>
                  <a:pt x="9134856" y="1609344"/>
                </a:cubicBezTo>
                <a:lnTo>
                  <a:pt x="9144000" y="0"/>
                </a:lnTo>
                <a:lnTo>
                  <a:pt x="8503920" y="0"/>
                </a:lnTo>
                <a:cubicBezTo>
                  <a:pt x="7543800" y="844296"/>
                  <a:pt x="5111496" y="420624"/>
                  <a:pt x="3858768" y="320040"/>
                </a:cubicBezTo>
                <a:cubicBezTo>
                  <a:pt x="2606040" y="219456"/>
                  <a:pt x="1435608" y="76200"/>
                  <a:pt x="0" y="256032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509" y="228600"/>
            <a:ext cx="12192508" cy="1409700"/>
          </a:xfrm>
          <a:custGeom>
            <a:avLst/>
            <a:gdLst>
              <a:gd name="connsiteX0" fmla="*/ 0 w 9144000"/>
              <a:gd name="connsiteY0" fmla="*/ 393192 h 1344168"/>
              <a:gd name="connsiteX1" fmla="*/ 4544568 w 9144000"/>
              <a:gd name="connsiteY1" fmla="*/ 201168 h 1344168"/>
              <a:gd name="connsiteX2" fmla="*/ 9144000 w 9144000"/>
              <a:gd name="connsiteY2" fmla="*/ 0 h 1344168"/>
              <a:gd name="connsiteX3" fmla="*/ 9144000 w 9144000"/>
              <a:gd name="connsiteY3" fmla="*/ 1042416 h 1344168"/>
              <a:gd name="connsiteX4" fmla="*/ 4407408 w 9144000"/>
              <a:gd name="connsiteY4" fmla="*/ 978408 h 1344168"/>
              <a:gd name="connsiteX5" fmla="*/ 9144 w 9144000"/>
              <a:gd name="connsiteY5" fmla="*/ 1344168 h 1344168"/>
              <a:gd name="connsiteX6" fmla="*/ 0 w 9144000"/>
              <a:gd name="connsiteY6" fmla="*/ 393192 h 1344168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09700"/>
              <a:gd name="connsiteX1" fmla="*/ 4544568 w 9144000"/>
              <a:gd name="connsiteY1" fmla="*/ 234696 h 1409700"/>
              <a:gd name="connsiteX2" fmla="*/ 9144000 w 9144000"/>
              <a:gd name="connsiteY2" fmla="*/ 33528 h 1409700"/>
              <a:gd name="connsiteX3" fmla="*/ 9144000 w 9144000"/>
              <a:gd name="connsiteY3" fmla="*/ 1075944 h 1409700"/>
              <a:gd name="connsiteX4" fmla="*/ 4407408 w 9144000"/>
              <a:gd name="connsiteY4" fmla="*/ 1011936 h 1409700"/>
              <a:gd name="connsiteX5" fmla="*/ 9144 w 9144000"/>
              <a:gd name="connsiteY5" fmla="*/ 1377696 h 1409700"/>
              <a:gd name="connsiteX6" fmla="*/ 0 w 9144000"/>
              <a:gd name="connsiteY6" fmla="*/ 426720 h 1409700"/>
              <a:gd name="connsiteX0" fmla="*/ 381 w 9144381"/>
              <a:gd name="connsiteY0" fmla="*/ 426720 h 1409700"/>
              <a:gd name="connsiteX1" fmla="*/ 4544949 w 9144381"/>
              <a:gd name="connsiteY1" fmla="*/ 234696 h 1409700"/>
              <a:gd name="connsiteX2" fmla="*/ 9144381 w 9144381"/>
              <a:gd name="connsiteY2" fmla="*/ 33528 h 1409700"/>
              <a:gd name="connsiteX3" fmla="*/ 9144381 w 9144381"/>
              <a:gd name="connsiteY3" fmla="*/ 1075944 h 1409700"/>
              <a:gd name="connsiteX4" fmla="*/ 4407789 w 9144381"/>
              <a:gd name="connsiteY4" fmla="*/ 1011936 h 1409700"/>
              <a:gd name="connsiteX5" fmla="*/ 0 w 9144381"/>
              <a:gd name="connsiteY5" fmla="*/ 1384071 h 1409700"/>
              <a:gd name="connsiteX6" fmla="*/ 381 w 9144381"/>
              <a:gd name="connsiteY6" fmla="*/ 42672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381" h="1409700">
                <a:moveTo>
                  <a:pt x="381" y="426720"/>
                </a:moveTo>
                <a:cubicBezTo>
                  <a:pt x="1664589" y="0"/>
                  <a:pt x="3036189" y="134112"/>
                  <a:pt x="4544949" y="234696"/>
                </a:cubicBezTo>
                <a:cubicBezTo>
                  <a:pt x="6053709" y="335280"/>
                  <a:pt x="8239125" y="509016"/>
                  <a:pt x="9144381" y="33528"/>
                </a:cubicBezTo>
                <a:lnTo>
                  <a:pt x="9144381" y="1075944"/>
                </a:lnTo>
                <a:cubicBezTo>
                  <a:pt x="8004429" y="1409700"/>
                  <a:pt x="5931852" y="960582"/>
                  <a:pt x="4407789" y="1011936"/>
                </a:cubicBezTo>
                <a:cubicBezTo>
                  <a:pt x="2883726" y="1063290"/>
                  <a:pt x="1237488" y="1109751"/>
                  <a:pt x="0" y="1384071"/>
                </a:cubicBezTo>
                <a:lnTo>
                  <a:pt x="381" y="426720"/>
                </a:lnTo>
                <a:close/>
              </a:path>
            </a:pathLst>
          </a:cu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1082528" y="100584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082784" y="173736"/>
            <a:ext cx="487680" cy="36576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932688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523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624328"/>
            <a:ext cx="5386917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624328"/>
            <a:ext cx="5389033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Oval 9"/>
          <p:cNvSpPr/>
          <p:nvPr/>
        </p:nvSpPr>
        <p:spPr bwMode="gray">
          <a:xfrm>
            <a:off x="10972800" y="1005840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265664" y="96926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609600" y="1874520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black">
          <a:xfrm>
            <a:off x="6193368" y="1874520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3223177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Freeform 5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Oval 6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46176" y="813816"/>
            <a:ext cx="10972800" cy="1143000"/>
          </a:xfr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45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5" name="Group 4"/>
          <p:cNvGrpSpPr/>
          <p:nvPr/>
        </p:nvGrpSpPr>
        <p:grpSpPr bwMode="invGray">
          <a:xfrm>
            <a:off x="-69" y="-1972"/>
            <a:ext cx="12200896" cy="1283795"/>
            <a:chOff x="-52" y="-1972"/>
            <a:chExt cx="9150672" cy="1283795"/>
          </a:xfrm>
        </p:grpSpPr>
        <p:sp>
          <p:nvSpPr>
            <p:cNvPr id="6" name="Freeform 5"/>
            <p:cNvSpPr/>
            <p:nvPr userDrawn="1"/>
          </p:nvSpPr>
          <p:spPr bwMode="invGray">
            <a:xfrm>
              <a:off x="0" y="1"/>
              <a:ext cx="9150620" cy="128182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50620" h="1470041">
                  <a:moveTo>
                    <a:pt x="52" y="1284"/>
                  </a:moveTo>
                  <a:cubicBezTo>
                    <a:pt x="35" y="491948"/>
                    <a:pt x="17" y="761872"/>
                    <a:pt x="0" y="1252536"/>
                  </a:cubicBezTo>
                  <a:cubicBezTo>
                    <a:pt x="304800" y="1097088"/>
                    <a:pt x="1803165" y="328826"/>
                    <a:pt x="3622738" y="425264"/>
                  </a:cubicBezTo>
                  <a:cubicBezTo>
                    <a:pt x="5442311" y="521702"/>
                    <a:pt x="6970396" y="1470041"/>
                    <a:pt x="9144052" y="877824"/>
                  </a:cubicBezTo>
                  <a:cubicBezTo>
                    <a:pt x="9146241" y="585216"/>
                    <a:pt x="9148431" y="292608"/>
                    <a:pt x="9150620" y="0"/>
                  </a:cubicBezTo>
                  <a:lnTo>
                    <a:pt x="5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" name="Freeform 6"/>
            <p:cNvSpPr/>
            <p:nvPr userDrawn="1"/>
          </p:nvSpPr>
          <p:spPr bwMode="invGray">
            <a:xfrm>
              <a:off x="-52" y="-1972"/>
              <a:ext cx="9144052" cy="109417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52" h="1282732">
                  <a:moveTo>
                    <a:pt x="2371" y="1971"/>
                  </a:moveTo>
                  <a:cubicBezTo>
                    <a:pt x="1581" y="305263"/>
                    <a:pt x="790" y="446133"/>
                    <a:pt x="0" y="749425"/>
                  </a:cubicBezTo>
                  <a:cubicBezTo>
                    <a:pt x="414528" y="587881"/>
                    <a:pt x="1394642" y="355830"/>
                    <a:pt x="3114923" y="315034"/>
                  </a:cubicBezTo>
                  <a:cubicBezTo>
                    <a:pt x="4835204" y="274238"/>
                    <a:pt x="7500499" y="1282732"/>
                    <a:pt x="9144052" y="537135"/>
                  </a:cubicBezTo>
                  <a:cubicBezTo>
                    <a:pt x="9143751" y="358090"/>
                    <a:pt x="9143451" y="179045"/>
                    <a:pt x="9143150" y="0"/>
                  </a:cubicBezTo>
                  <a:lnTo>
                    <a:pt x="2371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8" name="Oval 7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27221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207007" y="273050"/>
            <a:ext cx="10375392" cy="950976"/>
          </a:xfr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24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072" y="1371600"/>
            <a:ext cx="6815667" cy="47548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16" y="1362456"/>
            <a:ext cx="3425952" cy="47640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4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7010400" y="987552"/>
            <a:ext cx="4974336" cy="795528"/>
          </a:xfrm>
        </p:spPr>
        <p:txBody>
          <a:bodyPr anchor="b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707136" y="1216152"/>
            <a:ext cx="6193536" cy="4645152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34784" y="1901952"/>
            <a:ext cx="4949952" cy="1755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1" name="Oval 10"/>
          <p:cNvSpPr/>
          <p:nvPr/>
        </p:nvSpPr>
        <p:spPr bwMode="gray">
          <a:xfrm>
            <a:off x="9144000" y="3886200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7717536" y="457200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1621536" y="384048"/>
            <a:ext cx="975360" cy="731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41293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09600" y="649224"/>
            <a:ext cx="10972800" cy="99669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3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 flipV="1">
            <a:off x="0" y="5590646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 flipV="1">
            <a:off x="-69" y="5780271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863072" y="56418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1521440" y="521208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5641848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9241536" y="274638"/>
            <a:ext cx="2340864" cy="5669280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436864" cy="56967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5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0" y="0"/>
            <a:ext cx="12204261" cy="1862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862136">
                <a:moveTo>
                  <a:pt x="52" y="1284"/>
                </a:moveTo>
                <a:cubicBezTo>
                  <a:pt x="35" y="491948"/>
                  <a:pt x="17" y="1371472"/>
                  <a:pt x="0" y="1862136"/>
                </a:cubicBezTo>
                <a:cubicBezTo>
                  <a:pt x="304800" y="1706688"/>
                  <a:pt x="1952287" y="1117060"/>
                  <a:pt x="2999284" y="1051560"/>
                </a:cubicBezTo>
                <a:cubicBezTo>
                  <a:pt x="4046281" y="986060"/>
                  <a:pt x="5541316" y="1353820"/>
                  <a:pt x="6281980" y="1469136"/>
                </a:cubicBezTo>
                <a:cubicBezTo>
                  <a:pt x="7022644" y="1584452"/>
                  <a:pt x="8247940" y="1834896"/>
                  <a:pt x="9144052" y="1487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69" y="0"/>
            <a:ext cx="12204261" cy="1481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481136">
                <a:moveTo>
                  <a:pt x="52" y="1284"/>
                </a:moveTo>
                <a:cubicBezTo>
                  <a:pt x="35" y="491948"/>
                  <a:pt x="17" y="990472"/>
                  <a:pt x="0" y="1481136"/>
                </a:cubicBezTo>
                <a:cubicBezTo>
                  <a:pt x="414528" y="1319592"/>
                  <a:pt x="1857799" y="987520"/>
                  <a:pt x="2980996" y="960120"/>
                </a:cubicBezTo>
                <a:cubicBezTo>
                  <a:pt x="4104193" y="932720"/>
                  <a:pt x="6019852" y="1271016"/>
                  <a:pt x="6739180" y="1316736"/>
                </a:cubicBezTo>
                <a:cubicBezTo>
                  <a:pt x="7458508" y="1362456"/>
                  <a:pt x="8247940" y="1453896"/>
                  <a:pt x="9144052" y="1106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F3B60-AAF9-4139-9BC2-7E6903DEE95F}" type="datetimeFigureOut">
              <a:rPr lang="ko-KR" altLang="en-US" smtClean="0"/>
              <a:t>2020-03-23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537960"/>
            <a:ext cx="3860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DA96F-A01D-4545-9544-C4D2E4E25E6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 bwMode="gray"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6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lang="en-US" sz="3600" b="1" kern="1200" smtClean="0">
          <a:solidFill>
            <a:schemeClr val="bg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5"/>
        </a:buClr>
        <a:buSzPct val="85000"/>
        <a:buFont typeface="Wingdings" pitchFamily="2" charset="2"/>
        <a:buChar char="¢"/>
        <a:defRPr lang="en-US" sz="32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4"/>
        </a:buClr>
        <a:buSzPct val="85000"/>
        <a:buFont typeface="Wingdings" pitchFamily="2" charset="2"/>
        <a:buChar char="¤"/>
        <a:defRPr lang="en-US" sz="2800" kern="120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85000"/>
        <a:buFont typeface="Wingdings" pitchFamily="2" charset="2"/>
        <a:buChar char="¤"/>
        <a:defRPr lang="en-US" sz="2400" kern="120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A407C6-C165-4F04-BF38-7C38FB388F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effectLst/>
        </p:spPr>
        <p:txBody>
          <a:bodyPr/>
          <a:lstStyle/>
          <a:p>
            <a:pPr algn="l"/>
            <a:r>
              <a:rPr lang="ko-KR" altLang="en-US" sz="4000" dirty="0"/>
              <a:t>금속노조 </a:t>
            </a:r>
            <a:r>
              <a:rPr lang="en-US" altLang="ko-KR" sz="4000" dirty="0"/>
              <a:t>51</a:t>
            </a:r>
            <a:r>
              <a:rPr lang="ko-KR" altLang="en-US" sz="4000" dirty="0"/>
              <a:t>차 정기대의원대회</a:t>
            </a:r>
            <a:br>
              <a:rPr lang="en-US" altLang="ko-KR" sz="4000" dirty="0"/>
            </a:br>
            <a:br>
              <a:rPr lang="en-US" altLang="ko-KR" dirty="0"/>
            </a:br>
            <a:r>
              <a:rPr lang="ko-KR" altLang="en-US" dirty="0"/>
              <a:t>안건</a:t>
            </a:r>
            <a:r>
              <a:rPr lang="en-US" altLang="ko-KR" dirty="0"/>
              <a:t>1. 11</a:t>
            </a:r>
            <a:r>
              <a:rPr lang="ko-KR" altLang="en-US" dirty="0"/>
              <a:t>기 </a:t>
            </a:r>
            <a:r>
              <a:rPr lang="en-US" altLang="ko-KR" dirty="0"/>
              <a:t>1</a:t>
            </a:r>
            <a:r>
              <a:rPr lang="ko-KR" altLang="en-US" dirty="0" err="1"/>
              <a:t>년차</a:t>
            </a:r>
            <a:r>
              <a:rPr lang="ko-KR" altLang="en-US" dirty="0"/>
              <a:t> 사업 예산 승인 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46C905B-AD1C-41CF-8DA5-CF758CDBF9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6782" y="5914238"/>
            <a:ext cx="8534400" cy="667512"/>
          </a:xfrm>
        </p:spPr>
        <p:txBody>
          <a:bodyPr/>
          <a:lstStyle/>
          <a:p>
            <a:pPr algn="r"/>
            <a:r>
              <a:rPr lang="en-US" altLang="ko-KR" i="0" dirty="0"/>
              <a:t>2020</a:t>
            </a:r>
            <a:r>
              <a:rPr lang="ko-KR" altLang="en-US" i="0" dirty="0"/>
              <a:t>년 </a:t>
            </a:r>
            <a:r>
              <a:rPr lang="en-US" altLang="ko-KR" i="0" dirty="0"/>
              <a:t>3</a:t>
            </a:r>
            <a:r>
              <a:rPr lang="ko-KR" altLang="en-US" i="0" dirty="0"/>
              <a:t>월 </a:t>
            </a:r>
            <a:r>
              <a:rPr lang="en-US" altLang="ko-KR" i="0" dirty="0"/>
              <a:t>31</a:t>
            </a:r>
            <a:r>
              <a:rPr lang="ko-KR" altLang="en-US" i="0" dirty="0"/>
              <a:t>일 금속노조 </a:t>
            </a:r>
            <a:r>
              <a:rPr lang="en-US" altLang="ko-KR" i="0" dirty="0"/>
              <a:t>51</a:t>
            </a:r>
            <a:r>
              <a:rPr lang="ko-KR" altLang="en-US" i="0" dirty="0"/>
              <a:t>차 대의원대회 제출</a:t>
            </a:r>
          </a:p>
        </p:txBody>
      </p:sp>
    </p:spTree>
    <p:extLst>
      <p:ext uri="{BB962C8B-B14F-4D97-AF65-F5344CB8AC3E}">
        <p14:creationId xmlns:p14="http://schemas.microsoft.com/office/powerpoint/2010/main" val="3888706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A1899D04-5B83-458B-B498-4E424CF6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11</a:t>
            </a:r>
            <a:r>
              <a:rPr lang="ko-KR" altLang="en-US" dirty="0">
                <a:solidFill>
                  <a:schemeClr val="bg1"/>
                </a:solidFill>
              </a:rPr>
              <a:t>기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 err="1">
                <a:solidFill>
                  <a:schemeClr val="bg1"/>
                </a:solidFill>
              </a:rPr>
              <a:t>년차</a:t>
            </a:r>
            <a:r>
              <a:rPr lang="ko-KR" altLang="en-US" dirty="0">
                <a:solidFill>
                  <a:schemeClr val="bg1"/>
                </a:solidFill>
              </a:rPr>
              <a:t> 예산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안</a:t>
            </a:r>
            <a:r>
              <a:rPr lang="en-US" altLang="ko-KR" dirty="0">
                <a:solidFill>
                  <a:schemeClr val="bg1"/>
                </a:solidFill>
              </a:rPr>
              <a:t>) </a:t>
            </a:r>
            <a:r>
              <a:rPr lang="ko-KR" altLang="en-US" dirty="0" err="1">
                <a:solidFill>
                  <a:schemeClr val="bg1"/>
                </a:solidFill>
              </a:rPr>
              <a:t>총괄표</a:t>
            </a:r>
            <a:r>
              <a:rPr lang="en-US" altLang="ko-KR" dirty="0">
                <a:solidFill>
                  <a:schemeClr val="bg1"/>
                </a:solidFill>
              </a:rPr>
              <a:t>-</a:t>
            </a:r>
            <a:r>
              <a:rPr lang="ko-KR" altLang="en-US" dirty="0">
                <a:solidFill>
                  <a:schemeClr val="bg1"/>
                </a:solidFill>
              </a:rPr>
              <a:t>수입</a:t>
            </a:r>
            <a:r>
              <a:rPr lang="en-US" altLang="ko-KR" dirty="0">
                <a:solidFill>
                  <a:schemeClr val="bg1"/>
                </a:solidFill>
              </a:rPr>
              <a:t>(20</a:t>
            </a:r>
            <a:r>
              <a:rPr lang="ko-KR" altLang="en-US" dirty="0">
                <a:solidFill>
                  <a:schemeClr val="bg1"/>
                </a:solidFill>
              </a:rPr>
              <a:t>년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>
                <a:solidFill>
                  <a:schemeClr val="bg1"/>
                </a:solidFill>
              </a:rPr>
              <a:t>월</a:t>
            </a:r>
            <a:r>
              <a:rPr lang="en-US" altLang="ko-KR" dirty="0">
                <a:solidFill>
                  <a:schemeClr val="bg1"/>
                </a:solidFill>
              </a:rPr>
              <a:t>~12</a:t>
            </a:r>
            <a:r>
              <a:rPr lang="ko-KR" altLang="en-US" dirty="0">
                <a:solidFill>
                  <a:schemeClr val="bg1"/>
                </a:solidFill>
              </a:rPr>
              <a:t>월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031503D-5C01-4386-9FAB-0F77F2976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1" name="내용 개체 틀 30">
            <a:extLst>
              <a:ext uri="{FF2B5EF4-FFF2-40B4-BE49-F238E27FC236}">
                <a16:creationId xmlns:a16="http://schemas.microsoft.com/office/drawing/2014/main" id="{D477FD76-CE4B-4A63-AB5B-F5B18BD5B2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6078624"/>
              </p:ext>
            </p:extLst>
          </p:nvPr>
        </p:nvGraphicFramePr>
        <p:xfrm>
          <a:off x="8263054" y="2464419"/>
          <a:ext cx="3713356" cy="3880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5" name="표 34">
            <a:extLst>
              <a:ext uri="{FF2B5EF4-FFF2-40B4-BE49-F238E27FC236}">
                <a16:creationId xmlns:a16="http://schemas.microsoft.com/office/drawing/2014/main" id="{F050D427-E53F-4EC7-ADFB-4E13F50810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611349"/>
              </p:ext>
            </p:extLst>
          </p:nvPr>
        </p:nvGraphicFramePr>
        <p:xfrm>
          <a:off x="100361" y="2688334"/>
          <a:ext cx="7917366" cy="28203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4533">
                  <a:extLst>
                    <a:ext uri="{9D8B030D-6E8A-4147-A177-3AD203B41FA5}">
                      <a16:colId xmlns:a16="http://schemas.microsoft.com/office/drawing/2014/main" val="1092646529"/>
                    </a:ext>
                  </a:extLst>
                </a:gridCol>
                <a:gridCol w="1751602">
                  <a:extLst>
                    <a:ext uri="{9D8B030D-6E8A-4147-A177-3AD203B41FA5}">
                      <a16:colId xmlns:a16="http://schemas.microsoft.com/office/drawing/2014/main" val="519093907"/>
                    </a:ext>
                  </a:extLst>
                </a:gridCol>
                <a:gridCol w="1332808">
                  <a:extLst>
                    <a:ext uri="{9D8B030D-6E8A-4147-A177-3AD203B41FA5}">
                      <a16:colId xmlns:a16="http://schemas.microsoft.com/office/drawing/2014/main" val="2849203040"/>
                    </a:ext>
                  </a:extLst>
                </a:gridCol>
                <a:gridCol w="770338">
                  <a:extLst>
                    <a:ext uri="{9D8B030D-6E8A-4147-A177-3AD203B41FA5}">
                      <a16:colId xmlns:a16="http://schemas.microsoft.com/office/drawing/2014/main" val="1545388577"/>
                    </a:ext>
                  </a:extLst>
                </a:gridCol>
                <a:gridCol w="1332808">
                  <a:extLst>
                    <a:ext uri="{9D8B030D-6E8A-4147-A177-3AD203B41FA5}">
                      <a16:colId xmlns:a16="http://schemas.microsoft.com/office/drawing/2014/main" val="2163384904"/>
                    </a:ext>
                  </a:extLst>
                </a:gridCol>
                <a:gridCol w="770338">
                  <a:extLst>
                    <a:ext uri="{9D8B030D-6E8A-4147-A177-3AD203B41FA5}">
                      <a16:colId xmlns:a16="http://schemas.microsoft.com/office/drawing/2014/main" val="2003116872"/>
                    </a:ext>
                  </a:extLst>
                </a:gridCol>
                <a:gridCol w="1124939">
                  <a:extLst>
                    <a:ext uri="{9D8B030D-6E8A-4147-A177-3AD203B41FA5}">
                      <a16:colId xmlns:a16="http://schemas.microsoft.com/office/drawing/2014/main" val="2810396531"/>
                    </a:ext>
                  </a:extLst>
                </a:gridCol>
              </a:tblGrid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목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내역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</a:rPr>
                        <a:t>11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기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400" b="1" u="none" strike="noStrike" dirty="0" err="1">
                          <a:effectLst/>
                        </a:rPr>
                        <a:t>년차예산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예산율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u="none" strike="noStrike" dirty="0">
                          <a:effectLst/>
                        </a:rPr>
                        <a:t>10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기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0" u="none" strike="noStrike" dirty="0" err="1">
                          <a:effectLst/>
                        </a:rPr>
                        <a:t>년차예산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u="none" strike="noStrike">
                          <a:effectLst/>
                        </a:rPr>
                        <a:t>예산율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u="none" strike="noStrike">
                          <a:effectLst/>
                        </a:rPr>
                        <a:t>예산증감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3937772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이월금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</a:rPr>
                        <a:t>10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기 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1" u="none" strike="noStrike" dirty="0" err="1">
                          <a:effectLst/>
                        </a:rPr>
                        <a:t>년차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 이월금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3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8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천만원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>
                          <a:effectLst/>
                        </a:rPr>
                        <a:t>0.69%</a:t>
                      </a:r>
                      <a:endParaRPr lang="en-US" altLang="ko-KR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3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5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>
                          <a:effectLst/>
                        </a:rPr>
                        <a:t>0.63%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>
                          <a:effectLst/>
                        </a:rPr>
                        <a:t>3</a:t>
                      </a:r>
                      <a:r>
                        <a:rPr lang="ko-KR" altLang="en-US" sz="1400" b="0" u="none" strike="noStrike">
                          <a:effectLst/>
                        </a:rPr>
                        <a:t>천만원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0013492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조합비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 dirty="0">
                          <a:effectLst/>
                        </a:rPr>
                        <a:t>조합비 수입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549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>
                          <a:effectLst/>
                        </a:rPr>
                        <a:t>97.84%</a:t>
                      </a:r>
                      <a:endParaRPr lang="en-US" altLang="ko-KR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538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97.71%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>
                          <a:effectLst/>
                        </a:rPr>
                        <a:t>11</a:t>
                      </a:r>
                      <a:r>
                        <a:rPr lang="ko-KR" altLang="en-US" sz="1400" b="0" u="none" strike="noStrike">
                          <a:effectLst/>
                        </a:rPr>
                        <a:t>억원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47069208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의무금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 dirty="0" err="1">
                          <a:effectLst/>
                        </a:rPr>
                        <a:t>의무금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 수입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천만원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0.22%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0.22%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원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324070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산별기금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산별기금 수입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천만원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0.45%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0.39%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>
                          <a:effectLst/>
                        </a:rPr>
                        <a:t>3</a:t>
                      </a:r>
                      <a:r>
                        <a:rPr lang="ko-KR" altLang="en-US" sz="1400" b="0" u="none" strike="noStrike">
                          <a:effectLst/>
                        </a:rPr>
                        <a:t>천만원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417889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부과금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부과금 수입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100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만원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0.00%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100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0.00%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-3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만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5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1676489"/>
                  </a:ext>
                </a:extLst>
              </a:tr>
              <a:tr h="352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잡수입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은행 이자등 잡수입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4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천만원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>
                          <a:effectLst/>
                        </a:rPr>
                        <a:t>0.79%</a:t>
                      </a:r>
                      <a:endParaRPr lang="en-US" altLang="ko-KR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5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8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1.05%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-1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3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2836617"/>
                  </a:ext>
                </a:extLst>
              </a:tr>
              <a:tr h="35254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합계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561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1" u="none" strike="noStrike" dirty="0">
                          <a:effectLst/>
                        </a:rPr>
                        <a:t>100%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551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100%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400" b="0" u="none" strike="noStrike" dirty="0">
                          <a:effectLst/>
                        </a:rPr>
                        <a:t>10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71061468"/>
                  </a:ext>
                </a:extLst>
              </a:tr>
            </a:tbl>
          </a:graphicData>
        </a:graphic>
      </p:graphicFrame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CE2F490A-1584-4C1B-B295-AD353B847D98}"/>
              </a:ext>
            </a:extLst>
          </p:cNvPr>
          <p:cNvSpPr/>
          <p:nvPr/>
        </p:nvSpPr>
        <p:spPr>
          <a:xfrm>
            <a:off x="8870377" y="2088859"/>
            <a:ext cx="2498709" cy="3178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11</a:t>
            </a:r>
            <a:r>
              <a:rPr lang="ko-KR" altLang="en-US" dirty="0"/>
              <a:t>기 </a:t>
            </a:r>
            <a:r>
              <a:rPr lang="en-US" altLang="ko-KR" dirty="0"/>
              <a:t>1</a:t>
            </a:r>
            <a:r>
              <a:rPr lang="ko-KR" altLang="en-US" dirty="0" err="1"/>
              <a:t>년차</a:t>
            </a:r>
            <a:r>
              <a:rPr lang="ko-KR" altLang="en-US" dirty="0"/>
              <a:t> 수입편성</a:t>
            </a:r>
          </a:p>
        </p:txBody>
      </p:sp>
    </p:spTree>
    <p:extLst>
      <p:ext uri="{BB962C8B-B14F-4D97-AF65-F5344CB8AC3E}">
        <p14:creationId xmlns:p14="http://schemas.microsoft.com/office/powerpoint/2010/main" val="901565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내용 개체 틀 5">
            <a:extLst>
              <a:ext uri="{FF2B5EF4-FFF2-40B4-BE49-F238E27FC236}">
                <a16:creationId xmlns:a16="http://schemas.microsoft.com/office/drawing/2014/main" id="{EE36EE94-F3D1-4BE2-9080-B90DBD3BDB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241691"/>
              </p:ext>
            </p:extLst>
          </p:nvPr>
        </p:nvGraphicFramePr>
        <p:xfrm>
          <a:off x="8816899" y="2393137"/>
          <a:ext cx="3375101" cy="4052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제목 2">
            <a:extLst>
              <a:ext uri="{FF2B5EF4-FFF2-40B4-BE49-F238E27FC236}">
                <a16:creationId xmlns:a16="http://schemas.microsoft.com/office/drawing/2014/main" id="{B6DF4C79-5D1C-4FAD-A299-1CCA463FE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11</a:t>
            </a:r>
            <a:r>
              <a:rPr lang="ko-KR" altLang="en-US" dirty="0">
                <a:solidFill>
                  <a:schemeClr val="bg1"/>
                </a:solidFill>
              </a:rPr>
              <a:t>기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 err="1">
                <a:solidFill>
                  <a:schemeClr val="bg1"/>
                </a:solidFill>
              </a:rPr>
              <a:t>년차</a:t>
            </a:r>
            <a:r>
              <a:rPr lang="ko-KR" altLang="en-US" dirty="0">
                <a:solidFill>
                  <a:schemeClr val="bg1"/>
                </a:solidFill>
              </a:rPr>
              <a:t> 예산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안</a:t>
            </a:r>
            <a:r>
              <a:rPr lang="en-US" altLang="ko-KR" dirty="0">
                <a:solidFill>
                  <a:schemeClr val="bg1"/>
                </a:solidFill>
              </a:rPr>
              <a:t>) </a:t>
            </a:r>
            <a:r>
              <a:rPr lang="ko-KR" altLang="en-US" dirty="0" err="1">
                <a:solidFill>
                  <a:schemeClr val="bg1"/>
                </a:solidFill>
              </a:rPr>
              <a:t>총괄표</a:t>
            </a:r>
            <a:r>
              <a:rPr lang="en-US" altLang="ko-KR" dirty="0">
                <a:solidFill>
                  <a:schemeClr val="bg1"/>
                </a:solidFill>
              </a:rPr>
              <a:t>-</a:t>
            </a:r>
            <a:r>
              <a:rPr lang="ko-KR" altLang="en-US" dirty="0">
                <a:solidFill>
                  <a:schemeClr val="bg1"/>
                </a:solidFill>
              </a:rPr>
              <a:t>지출</a:t>
            </a:r>
            <a:r>
              <a:rPr lang="en-US" altLang="ko-KR" dirty="0">
                <a:solidFill>
                  <a:schemeClr val="bg1"/>
                </a:solidFill>
              </a:rPr>
              <a:t> (20</a:t>
            </a:r>
            <a:r>
              <a:rPr lang="ko-KR" altLang="en-US" dirty="0">
                <a:solidFill>
                  <a:schemeClr val="bg1"/>
                </a:solidFill>
              </a:rPr>
              <a:t>년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>
                <a:solidFill>
                  <a:schemeClr val="bg1"/>
                </a:solidFill>
              </a:rPr>
              <a:t>월</a:t>
            </a:r>
            <a:r>
              <a:rPr lang="en-US" altLang="ko-KR" dirty="0">
                <a:solidFill>
                  <a:schemeClr val="bg1"/>
                </a:solidFill>
              </a:rPr>
              <a:t>~12</a:t>
            </a:r>
            <a:r>
              <a:rPr lang="ko-KR" altLang="en-US" dirty="0">
                <a:solidFill>
                  <a:schemeClr val="bg1"/>
                </a:solidFill>
              </a:rPr>
              <a:t>월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83FC0E09-F96D-41BF-B62D-29A24D15C5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765573"/>
              </p:ext>
            </p:extLst>
          </p:nvPr>
        </p:nvGraphicFramePr>
        <p:xfrm>
          <a:off x="106865" y="2706029"/>
          <a:ext cx="8610600" cy="29030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0938">
                  <a:extLst>
                    <a:ext uri="{9D8B030D-6E8A-4147-A177-3AD203B41FA5}">
                      <a16:colId xmlns:a16="http://schemas.microsoft.com/office/drawing/2014/main" val="2793943361"/>
                    </a:ext>
                  </a:extLst>
                </a:gridCol>
                <a:gridCol w="2196290">
                  <a:extLst>
                    <a:ext uri="{9D8B030D-6E8A-4147-A177-3AD203B41FA5}">
                      <a16:colId xmlns:a16="http://schemas.microsoft.com/office/drawing/2014/main" val="3606060659"/>
                    </a:ext>
                  </a:extLst>
                </a:gridCol>
                <a:gridCol w="1434571">
                  <a:extLst>
                    <a:ext uri="{9D8B030D-6E8A-4147-A177-3AD203B41FA5}">
                      <a16:colId xmlns:a16="http://schemas.microsoft.com/office/drawing/2014/main" val="2175937624"/>
                    </a:ext>
                  </a:extLst>
                </a:gridCol>
                <a:gridCol w="799805">
                  <a:extLst>
                    <a:ext uri="{9D8B030D-6E8A-4147-A177-3AD203B41FA5}">
                      <a16:colId xmlns:a16="http://schemas.microsoft.com/office/drawing/2014/main" val="3862096843"/>
                    </a:ext>
                  </a:extLst>
                </a:gridCol>
                <a:gridCol w="1437745">
                  <a:extLst>
                    <a:ext uri="{9D8B030D-6E8A-4147-A177-3AD203B41FA5}">
                      <a16:colId xmlns:a16="http://schemas.microsoft.com/office/drawing/2014/main" val="223748682"/>
                    </a:ext>
                  </a:extLst>
                </a:gridCol>
                <a:gridCol w="799805">
                  <a:extLst>
                    <a:ext uri="{9D8B030D-6E8A-4147-A177-3AD203B41FA5}">
                      <a16:colId xmlns:a16="http://schemas.microsoft.com/office/drawing/2014/main" val="788465066"/>
                    </a:ext>
                  </a:extLst>
                </a:gridCol>
                <a:gridCol w="1231446">
                  <a:extLst>
                    <a:ext uri="{9D8B030D-6E8A-4147-A177-3AD203B41FA5}">
                      <a16:colId xmlns:a16="http://schemas.microsoft.com/office/drawing/2014/main" val="3050778891"/>
                    </a:ext>
                  </a:extLst>
                </a:gridCol>
              </a:tblGrid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목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내역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>
                          <a:effectLst/>
                        </a:rPr>
                        <a:t>11</a:t>
                      </a:r>
                      <a:r>
                        <a:rPr lang="ko-KR" altLang="en-US" sz="1400" b="1" u="none" strike="noStrike">
                          <a:effectLst/>
                        </a:rPr>
                        <a:t>기</a:t>
                      </a:r>
                      <a:r>
                        <a:rPr lang="en-US" altLang="ko-KR" sz="1400" b="1" u="none" strike="noStrike">
                          <a:effectLst/>
                        </a:rPr>
                        <a:t>1</a:t>
                      </a:r>
                      <a:r>
                        <a:rPr lang="ko-KR" altLang="en-US" sz="1400" b="1" u="none" strike="noStrike">
                          <a:effectLst/>
                        </a:rPr>
                        <a:t>년차예산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예산율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u="none" strike="noStrike" dirty="0">
                          <a:effectLst/>
                        </a:rPr>
                        <a:t>10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기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2</a:t>
                      </a:r>
                      <a:r>
                        <a:rPr lang="ko-KR" altLang="en-US" sz="1400" b="0" u="none" strike="noStrike" dirty="0" err="1">
                          <a:effectLst/>
                        </a:rPr>
                        <a:t>년차예산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u="none" strike="noStrike">
                          <a:effectLst/>
                        </a:rPr>
                        <a:t>예산율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u="none" strike="noStrike">
                          <a:effectLst/>
                        </a:rPr>
                        <a:t>예산증감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97828558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교부금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 dirty="0">
                          <a:effectLst/>
                        </a:rPr>
                        <a:t>지부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․</a:t>
                      </a:r>
                      <a:r>
                        <a:rPr lang="ko-KR" altLang="en-US" sz="1400" b="1" u="none" strike="noStrike" dirty="0" err="1">
                          <a:effectLst/>
                        </a:rPr>
                        <a:t>지회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 교부금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322</a:t>
                      </a:r>
                      <a:r>
                        <a:rPr lang="ko-KR" altLang="en-US" sz="1400" b="1" u="none" strike="noStrike">
                          <a:effectLst/>
                        </a:rPr>
                        <a:t>억원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u="none" strike="noStrike">
                          <a:effectLst/>
                        </a:rPr>
                        <a:t>57.53%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314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>
                          <a:effectLst/>
                        </a:rPr>
                        <a:t>56.99%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8</a:t>
                      </a:r>
                      <a:r>
                        <a:rPr lang="ko-KR" altLang="en-US" sz="1400" b="0" u="none" strike="noStrike">
                          <a:effectLst/>
                        </a:rPr>
                        <a:t>억원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4286594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의무금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 dirty="0">
                          <a:effectLst/>
                        </a:rPr>
                        <a:t>총연맹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,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국제금속의무금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41</a:t>
                      </a:r>
                      <a:r>
                        <a:rPr lang="ko-KR" altLang="en-US" sz="1400" b="1" u="none" strike="noStrike">
                          <a:effectLst/>
                        </a:rPr>
                        <a:t>억원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u="none" strike="noStrike">
                          <a:effectLst/>
                        </a:rPr>
                        <a:t>7.32%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40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</a:rPr>
                        <a:t>7.42%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1</a:t>
                      </a:r>
                      <a:r>
                        <a:rPr lang="ko-KR" altLang="en-US" sz="1400" b="0" u="none" strike="noStrike">
                          <a:effectLst/>
                        </a:rPr>
                        <a:t>억원 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6675016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운영비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유지비</a:t>
                      </a:r>
                      <a:r>
                        <a:rPr lang="en-US" altLang="ko-KR" sz="1400" b="1" u="none" strike="noStrike">
                          <a:effectLst/>
                        </a:rPr>
                        <a:t>,</a:t>
                      </a:r>
                      <a:r>
                        <a:rPr lang="ko-KR" altLang="en-US" sz="1400" b="1" u="none" strike="noStrike">
                          <a:effectLst/>
                        </a:rPr>
                        <a:t>인건비</a:t>
                      </a:r>
                      <a:r>
                        <a:rPr lang="en-US" altLang="ko-KR" sz="1400" b="1" u="none" strike="noStrike">
                          <a:effectLst/>
                        </a:rPr>
                        <a:t>,</a:t>
                      </a:r>
                      <a:r>
                        <a:rPr lang="ko-KR" altLang="en-US" sz="1400" b="1" u="none" strike="noStrike">
                          <a:effectLst/>
                        </a:rPr>
                        <a:t>회의비등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 dirty="0">
                          <a:effectLst/>
                        </a:rPr>
                        <a:t>67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u="none" strike="noStrike">
                          <a:effectLst/>
                        </a:rPr>
                        <a:t>11.99%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65</a:t>
                      </a:r>
                      <a:r>
                        <a:rPr lang="ko-KR" altLang="en-US" sz="1400" b="0" u="none" strike="noStrike">
                          <a:effectLst/>
                        </a:rPr>
                        <a:t>억원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</a:rPr>
                        <a:t>11.78%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2</a:t>
                      </a:r>
                      <a:r>
                        <a:rPr lang="ko-KR" altLang="en-US" sz="1400" b="0" u="none" strike="noStrike">
                          <a:effectLst/>
                        </a:rPr>
                        <a:t>억원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67668452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사업비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부서등사업비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 dirty="0">
                          <a:effectLst/>
                        </a:rPr>
                        <a:t>19</a:t>
                      </a:r>
                      <a:r>
                        <a:rPr lang="ko-KR" altLang="en-US" sz="1400" b="1" u="none" strike="noStrike" dirty="0">
                          <a:effectLst/>
                        </a:rPr>
                        <a:t>억원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u="none" strike="noStrike" dirty="0">
                          <a:effectLst/>
                        </a:rPr>
                        <a:t>3.42%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19</a:t>
                      </a:r>
                      <a:r>
                        <a:rPr lang="ko-KR" altLang="en-US" sz="1400" b="0" u="none" strike="noStrike">
                          <a:effectLst/>
                        </a:rPr>
                        <a:t>억원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</a:rPr>
                        <a:t>3.48%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맑은 고딕" panose="020B0503020000020004" pitchFamily="50" charset="-127"/>
                        </a:rPr>
                        <a:t>원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49332911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적립금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각종기금적립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110</a:t>
                      </a:r>
                      <a:r>
                        <a:rPr lang="ko-KR" altLang="en-US" sz="1400" b="1" u="none" strike="noStrike">
                          <a:effectLst/>
                        </a:rPr>
                        <a:t>억원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19.34%</a:t>
                      </a:r>
                      <a:endParaRPr lang="en-US" altLang="ko-KR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110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>
                          <a:effectLst/>
                        </a:rPr>
                        <a:t>19.70%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맑은 고딕" panose="020B0503020000020004" pitchFamily="50" charset="-127"/>
                        </a:rPr>
                        <a:t>원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6532634"/>
                  </a:ext>
                </a:extLst>
              </a:tr>
              <a:tr h="3628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예비비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>
                          <a:effectLst/>
                        </a:rPr>
                        <a:t>예비비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2</a:t>
                      </a:r>
                      <a:r>
                        <a:rPr lang="ko-KR" altLang="en-US" sz="1400" b="1" u="none" strike="noStrike">
                          <a:effectLst/>
                        </a:rPr>
                        <a:t>억</a:t>
                      </a:r>
                      <a:r>
                        <a:rPr lang="en-US" altLang="ko-KR" sz="1400" b="1" u="none" strike="noStrike">
                          <a:effectLst/>
                        </a:rPr>
                        <a:t>3</a:t>
                      </a:r>
                      <a:r>
                        <a:rPr lang="ko-KR" altLang="en-US" sz="1400" b="1" u="none" strike="noStrike">
                          <a:effectLst/>
                        </a:rPr>
                        <a:t>천만원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0.41%</a:t>
                      </a:r>
                      <a:endParaRPr lang="en-US" altLang="ko-KR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3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4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0.62%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-1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</a:t>
                      </a:r>
                      <a:r>
                        <a:rPr lang="en-US" altLang="ko-KR" sz="1400" b="0" u="none" strike="noStrike" dirty="0">
                          <a:effectLst/>
                        </a:rPr>
                        <a:t>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천만원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7896833"/>
                  </a:ext>
                </a:extLst>
              </a:tr>
              <a:tr h="36287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</a:rPr>
                        <a:t>합계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>
                          <a:effectLst/>
                        </a:rPr>
                        <a:t>561</a:t>
                      </a:r>
                      <a:r>
                        <a:rPr lang="ko-KR" altLang="en-US" sz="1400" b="1" u="none" strike="noStrike">
                          <a:effectLst/>
                        </a:rPr>
                        <a:t>억원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1" u="none" strike="noStrike" dirty="0">
                          <a:effectLst/>
                        </a:rPr>
                        <a:t>100%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551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100%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b="0" u="none" strike="noStrike" dirty="0">
                          <a:effectLst/>
                        </a:rPr>
                        <a:t>10</a:t>
                      </a:r>
                      <a:r>
                        <a:rPr lang="ko-KR" altLang="en-US" sz="1400" b="0" u="none" strike="noStrike" dirty="0">
                          <a:effectLst/>
                        </a:rPr>
                        <a:t>억원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3181321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3C879A3E-AF35-4607-BD6F-1D584E1069E0}"/>
              </a:ext>
            </a:extLst>
          </p:cNvPr>
          <p:cNvSpPr/>
          <p:nvPr/>
        </p:nvSpPr>
        <p:spPr>
          <a:xfrm>
            <a:off x="9255094" y="2088859"/>
            <a:ext cx="2498709" cy="3042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11</a:t>
            </a:r>
            <a:r>
              <a:rPr lang="ko-KR" altLang="en-US" dirty="0"/>
              <a:t>기 </a:t>
            </a:r>
            <a:r>
              <a:rPr lang="en-US" altLang="ko-KR" dirty="0"/>
              <a:t>1</a:t>
            </a:r>
            <a:r>
              <a:rPr lang="ko-KR" altLang="en-US" dirty="0" err="1"/>
              <a:t>년차</a:t>
            </a:r>
            <a:r>
              <a:rPr lang="ko-KR" altLang="en-US" dirty="0"/>
              <a:t> 지출편성</a:t>
            </a:r>
          </a:p>
        </p:txBody>
      </p:sp>
    </p:spTree>
    <p:extLst>
      <p:ext uri="{BB962C8B-B14F-4D97-AF65-F5344CB8AC3E}">
        <p14:creationId xmlns:p14="http://schemas.microsoft.com/office/powerpoint/2010/main" val="393045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4A324C07-7DF4-45A7-B26F-4185B7A2E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예산안 편성 기준 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조합비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산별기금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각종기금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8" name="내용 개체 틀 7">
            <a:extLst>
              <a:ext uri="{FF2B5EF4-FFF2-40B4-BE49-F238E27FC236}">
                <a16:creationId xmlns:a16="http://schemas.microsoft.com/office/drawing/2014/main" id="{5B39EA62-4C3D-4BE0-B6C4-CC5622E261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6702217"/>
              </p:ext>
            </p:extLst>
          </p:nvPr>
        </p:nvGraphicFramePr>
        <p:xfrm>
          <a:off x="3565589" y="1820065"/>
          <a:ext cx="7752898" cy="1325882"/>
        </p:xfrm>
        <a:graphic>
          <a:graphicData uri="http://schemas.openxmlformats.org/drawingml/2006/table">
            <a:tbl>
              <a:tblPr/>
              <a:tblGrid>
                <a:gridCol w="1274374">
                  <a:extLst>
                    <a:ext uri="{9D8B030D-6E8A-4147-A177-3AD203B41FA5}">
                      <a16:colId xmlns:a16="http://schemas.microsoft.com/office/drawing/2014/main" val="822787312"/>
                    </a:ext>
                  </a:extLst>
                </a:gridCol>
                <a:gridCol w="1274374">
                  <a:extLst>
                    <a:ext uri="{9D8B030D-6E8A-4147-A177-3AD203B41FA5}">
                      <a16:colId xmlns:a16="http://schemas.microsoft.com/office/drawing/2014/main" val="680407453"/>
                    </a:ext>
                  </a:extLst>
                </a:gridCol>
                <a:gridCol w="1337374">
                  <a:extLst>
                    <a:ext uri="{9D8B030D-6E8A-4147-A177-3AD203B41FA5}">
                      <a16:colId xmlns:a16="http://schemas.microsoft.com/office/drawing/2014/main" val="882321153"/>
                    </a:ext>
                  </a:extLst>
                </a:gridCol>
                <a:gridCol w="1337374">
                  <a:extLst>
                    <a:ext uri="{9D8B030D-6E8A-4147-A177-3AD203B41FA5}">
                      <a16:colId xmlns:a16="http://schemas.microsoft.com/office/drawing/2014/main" val="474302320"/>
                    </a:ext>
                  </a:extLst>
                </a:gridCol>
                <a:gridCol w="1288925">
                  <a:extLst>
                    <a:ext uri="{9D8B030D-6E8A-4147-A177-3AD203B41FA5}">
                      <a16:colId xmlns:a16="http://schemas.microsoft.com/office/drawing/2014/main" val="2384333359"/>
                    </a:ext>
                  </a:extLst>
                </a:gridCol>
                <a:gridCol w="1240477">
                  <a:extLst>
                    <a:ext uri="{9D8B030D-6E8A-4147-A177-3AD203B41FA5}">
                      <a16:colId xmlns:a16="http://schemas.microsoft.com/office/drawing/2014/main" val="1935672518"/>
                    </a:ext>
                  </a:extLst>
                </a:gridCol>
              </a:tblGrid>
              <a:tr h="188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조합비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각종기금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지회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5711856"/>
                  </a:ext>
                </a:extLst>
              </a:tr>
              <a:tr h="1882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통상임금 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  <a:endParaRPr lang="ko-KR" altLang="en-US" sz="1400" b="1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지역지부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9597259"/>
                  </a:ext>
                </a:extLst>
              </a:tr>
              <a:tr h="1882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기업지부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1191817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조합비의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지역공동사업비로 분산합니다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실제 지부교부금은 지역지부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17%,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기업지부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53%)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0531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1347E0F9-B98D-4E22-ADAB-49D2EACFC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1038" y="3355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2A1A3144-DDF7-4B62-A659-55D3D211C6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455482"/>
              </p:ext>
            </p:extLst>
          </p:nvPr>
        </p:nvGraphicFramePr>
        <p:xfrm>
          <a:off x="3558540" y="3412695"/>
          <a:ext cx="7731055" cy="1667258"/>
        </p:xfrm>
        <a:graphic>
          <a:graphicData uri="http://schemas.openxmlformats.org/drawingml/2006/table">
            <a:tbl>
              <a:tblPr/>
              <a:tblGrid>
                <a:gridCol w="1484177">
                  <a:extLst>
                    <a:ext uri="{9D8B030D-6E8A-4147-A177-3AD203B41FA5}">
                      <a16:colId xmlns:a16="http://schemas.microsoft.com/office/drawing/2014/main" val="2980968393"/>
                    </a:ext>
                  </a:extLst>
                </a:gridCol>
                <a:gridCol w="1387186">
                  <a:extLst>
                    <a:ext uri="{9D8B030D-6E8A-4147-A177-3AD203B41FA5}">
                      <a16:colId xmlns:a16="http://schemas.microsoft.com/office/drawing/2014/main" val="4174316325"/>
                    </a:ext>
                  </a:extLst>
                </a:gridCol>
                <a:gridCol w="1387186">
                  <a:extLst>
                    <a:ext uri="{9D8B030D-6E8A-4147-A177-3AD203B41FA5}">
                      <a16:colId xmlns:a16="http://schemas.microsoft.com/office/drawing/2014/main" val="2935333809"/>
                    </a:ext>
                  </a:extLst>
                </a:gridCol>
                <a:gridCol w="1074105">
                  <a:extLst>
                    <a:ext uri="{9D8B030D-6E8A-4147-A177-3AD203B41FA5}">
                      <a16:colId xmlns:a16="http://schemas.microsoft.com/office/drawing/2014/main" val="3092946221"/>
                    </a:ext>
                  </a:extLst>
                </a:gridCol>
                <a:gridCol w="1365252">
                  <a:extLst>
                    <a:ext uri="{9D8B030D-6E8A-4147-A177-3AD203B41FA5}">
                      <a16:colId xmlns:a16="http://schemas.microsoft.com/office/drawing/2014/main" val="2771459077"/>
                    </a:ext>
                  </a:extLst>
                </a:gridCol>
                <a:gridCol w="1033149">
                  <a:extLst>
                    <a:ext uri="{9D8B030D-6E8A-4147-A177-3AD203B41FA5}">
                      <a16:colId xmlns:a16="http://schemas.microsoft.com/office/drawing/2014/main" val="3485819219"/>
                    </a:ext>
                  </a:extLst>
                </a:gridCol>
              </a:tblGrid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산별기금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산별부대비용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신분보장기금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투쟁기금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지부미조직기금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973206"/>
                  </a:ext>
                </a:extLst>
              </a:tr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30,000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305757"/>
                  </a:ext>
                </a:extLst>
              </a:tr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10,000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3,300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3,300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이주노동자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327130"/>
                  </a:ext>
                </a:extLst>
              </a:tr>
              <a:tr h="503936">
                <a:tc gridSpan="6">
                  <a:txBody>
                    <a:bodyPr/>
                    <a:lstStyle/>
                    <a:p>
                      <a:pPr marL="0" marR="0" lvl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 위의 배분비율은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 이후 조합에 가입하는 조합원에 대해 적용합니다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월까지는 기존 배분비율을 적용합니다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산별기금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천원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신분기금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투쟁기금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천원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695335"/>
                  </a:ext>
                </a:extLst>
              </a:tr>
            </a:tbl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id="{CAF1E176-B036-468C-BF7A-EC4E71253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1920" y="458016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E9B9C4A0-C32C-4258-9444-BDBC74B49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559700"/>
              </p:ext>
            </p:extLst>
          </p:nvPr>
        </p:nvGraphicFramePr>
        <p:xfrm>
          <a:off x="3549015" y="5321798"/>
          <a:ext cx="7706036" cy="662941"/>
        </p:xfrm>
        <a:graphic>
          <a:graphicData uri="http://schemas.openxmlformats.org/drawingml/2006/table">
            <a:tbl>
              <a:tblPr/>
              <a:tblGrid>
                <a:gridCol w="1762585">
                  <a:extLst>
                    <a:ext uri="{9D8B030D-6E8A-4147-A177-3AD203B41FA5}">
                      <a16:colId xmlns:a16="http://schemas.microsoft.com/office/drawing/2014/main" val="7448484"/>
                    </a:ext>
                  </a:extLst>
                </a:gridCol>
                <a:gridCol w="1534413">
                  <a:extLst>
                    <a:ext uri="{9D8B030D-6E8A-4147-A177-3AD203B41FA5}">
                      <a16:colId xmlns:a16="http://schemas.microsoft.com/office/drawing/2014/main" val="3322091460"/>
                    </a:ext>
                  </a:extLst>
                </a:gridCol>
                <a:gridCol w="951803">
                  <a:extLst>
                    <a:ext uri="{9D8B030D-6E8A-4147-A177-3AD203B41FA5}">
                      <a16:colId xmlns:a16="http://schemas.microsoft.com/office/drawing/2014/main" val="439764736"/>
                    </a:ext>
                  </a:extLst>
                </a:gridCol>
                <a:gridCol w="1048905">
                  <a:extLst>
                    <a:ext uri="{9D8B030D-6E8A-4147-A177-3AD203B41FA5}">
                      <a16:colId xmlns:a16="http://schemas.microsoft.com/office/drawing/2014/main" val="28979615"/>
                    </a:ext>
                  </a:extLst>
                </a:gridCol>
                <a:gridCol w="1204165">
                  <a:extLst>
                    <a:ext uri="{9D8B030D-6E8A-4147-A177-3AD203B41FA5}">
                      <a16:colId xmlns:a16="http://schemas.microsoft.com/office/drawing/2014/main" val="2394438058"/>
                    </a:ext>
                  </a:extLst>
                </a:gridCol>
                <a:gridCol w="1204165">
                  <a:extLst>
                    <a:ext uri="{9D8B030D-6E8A-4147-A177-3AD203B41FA5}">
                      <a16:colId xmlns:a16="http://schemas.microsoft.com/office/drawing/2014/main" val="2440745060"/>
                    </a:ext>
                  </a:extLst>
                </a:gridCol>
              </a:tblGrid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장기투쟁대책기금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투쟁기금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쟁의적립금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신분보장기금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특수목적기금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970344"/>
                  </a:ext>
                </a:extLst>
              </a:tr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조합비의 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775006"/>
                  </a:ext>
                </a:extLst>
              </a:tr>
            </a:tbl>
          </a:graphicData>
        </a:graphic>
      </p:graphicFrame>
      <p:sp>
        <p:nvSpPr>
          <p:cNvPr id="13" name="Rectangle 3">
            <a:extLst>
              <a:ext uri="{FF2B5EF4-FFF2-40B4-BE49-F238E27FC236}">
                <a16:creationId xmlns:a16="http://schemas.microsoft.com/office/drawing/2014/main" id="{EBCB6B6C-1051-4335-974B-39334B7C2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2451" y="51960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화살표: 줄무늬가 있는 오른쪽 14">
            <a:extLst>
              <a:ext uri="{FF2B5EF4-FFF2-40B4-BE49-F238E27FC236}">
                <a16:creationId xmlns:a16="http://schemas.microsoft.com/office/drawing/2014/main" id="{D42F5B38-34F9-4B33-95DE-205819E118D2}"/>
              </a:ext>
            </a:extLst>
          </p:cNvPr>
          <p:cNvSpPr/>
          <p:nvPr/>
        </p:nvSpPr>
        <p:spPr>
          <a:xfrm>
            <a:off x="873513" y="2006756"/>
            <a:ext cx="2344738" cy="9525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/>
              <a:t>조합비</a:t>
            </a:r>
          </a:p>
        </p:txBody>
      </p:sp>
      <p:sp>
        <p:nvSpPr>
          <p:cNvPr id="16" name="화살표: 줄무늬가 있는 오른쪽 15">
            <a:extLst>
              <a:ext uri="{FF2B5EF4-FFF2-40B4-BE49-F238E27FC236}">
                <a16:creationId xmlns:a16="http://schemas.microsoft.com/office/drawing/2014/main" id="{1042E923-1B5A-493A-93E5-C70A3AFCB190}"/>
              </a:ext>
            </a:extLst>
          </p:cNvPr>
          <p:cNvSpPr/>
          <p:nvPr/>
        </p:nvSpPr>
        <p:spPr>
          <a:xfrm>
            <a:off x="876300" y="3581401"/>
            <a:ext cx="2344738" cy="9525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 err="1"/>
              <a:t>산별기금</a:t>
            </a:r>
            <a:endParaRPr lang="ko-KR" altLang="en-US" sz="2500" b="1" dirty="0"/>
          </a:p>
        </p:txBody>
      </p:sp>
      <p:sp>
        <p:nvSpPr>
          <p:cNvPr id="17" name="화살표: 줄무늬가 있는 오른쪽 16">
            <a:extLst>
              <a:ext uri="{FF2B5EF4-FFF2-40B4-BE49-F238E27FC236}">
                <a16:creationId xmlns:a16="http://schemas.microsoft.com/office/drawing/2014/main" id="{C23E64F2-DEB6-490A-8B65-E31740E380DD}"/>
              </a:ext>
            </a:extLst>
          </p:cNvPr>
          <p:cNvSpPr/>
          <p:nvPr/>
        </p:nvSpPr>
        <p:spPr>
          <a:xfrm>
            <a:off x="936949" y="5172076"/>
            <a:ext cx="2344738" cy="9525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/>
              <a:t>각종 기금</a:t>
            </a:r>
          </a:p>
        </p:txBody>
      </p:sp>
    </p:spTree>
    <p:extLst>
      <p:ext uri="{BB962C8B-B14F-4D97-AF65-F5344CB8AC3E}">
        <p14:creationId xmlns:p14="http://schemas.microsoft.com/office/powerpoint/2010/main" val="2628991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3D1A8E1-C5DE-4237-B22E-B98D441B1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11</a:t>
            </a:r>
            <a:r>
              <a:rPr lang="ko-KR" altLang="en-US" dirty="0">
                <a:solidFill>
                  <a:schemeClr val="bg1"/>
                </a:solidFill>
              </a:rPr>
              <a:t>기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 err="1">
                <a:solidFill>
                  <a:schemeClr val="bg1"/>
                </a:solidFill>
              </a:rPr>
              <a:t>년차</a:t>
            </a:r>
            <a:r>
              <a:rPr lang="ko-KR" altLang="en-US" dirty="0">
                <a:solidFill>
                  <a:schemeClr val="bg1"/>
                </a:solidFill>
              </a:rPr>
              <a:t> 예산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안</a:t>
            </a:r>
            <a:r>
              <a:rPr lang="en-US" altLang="ko-KR" dirty="0">
                <a:solidFill>
                  <a:schemeClr val="bg1"/>
                </a:solidFill>
              </a:rPr>
              <a:t>) –</a:t>
            </a:r>
            <a:r>
              <a:rPr lang="ko-KR" altLang="en-US" dirty="0">
                <a:solidFill>
                  <a:schemeClr val="bg1"/>
                </a:solidFill>
              </a:rPr>
              <a:t>특별회계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85D83848-744B-4649-8453-9D4B15797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1350" y="22637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9" name="내용 개체 틀 18">
            <a:extLst>
              <a:ext uri="{FF2B5EF4-FFF2-40B4-BE49-F238E27FC236}">
                <a16:creationId xmlns:a16="http://schemas.microsoft.com/office/drawing/2014/main" id="{D930CE65-18E2-45EE-AEDC-F40816D2FF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57397"/>
              </p:ext>
            </p:extLst>
          </p:nvPr>
        </p:nvGraphicFramePr>
        <p:xfrm>
          <a:off x="736599" y="1821656"/>
          <a:ext cx="6950076" cy="37599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5699">
                  <a:extLst>
                    <a:ext uri="{9D8B030D-6E8A-4147-A177-3AD203B41FA5}">
                      <a16:colId xmlns:a16="http://schemas.microsoft.com/office/drawing/2014/main" val="1086788744"/>
                    </a:ext>
                  </a:extLst>
                </a:gridCol>
                <a:gridCol w="859052">
                  <a:extLst>
                    <a:ext uri="{9D8B030D-6E8A-4147-A177-3AD203B41FA5}">
                      <a16:colId xmlns:a16="http://schemas.microsoft.com/office/drawing/2014/main" val="37711954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1765849777"/>
                    </a:ext>
                  </a:extLst>
                </a:gridCol>
                <a:gridCol w="3648075">
                  <a:extLst>
                    <a:ext uri="{9D8B030D-6E8A-4147-A177-3AD203B41FA5}">
                      <a16:colId xmlns:a16="http://schemas.microsoft.com/office/drawing/2014/main" val="1007414938"/>
                    </a:ext>
                  </a:extLst>
                </a:gridCol>
              </a:tblGrid>
              <a:tr h="61644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기금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(18%)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조합비  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배분비율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전체 예산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기금의 용도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5353697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장기투쟁대책기금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4% 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(22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102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- 6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개월 이상 장기투쟁 조합원을 대상 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투쟁을 지속해 나가기 위한 생계비 지급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928843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투쟁기금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4% 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(22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37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ctr">
                        <a:buFontTx/>
                        <a:buNone/>
                      </a:pP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집회의 개최 및 참가에 대한 비용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indent="0" algn="l" fontAlgn="ctr">
                        <a:buFontTx/>
                        <a:buNone/>
                      </a:pP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장기파업 및 파업문화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공연등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지원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682713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쟁의적립금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4% 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(22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178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산별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노조의 강화 발전을 위한 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 사업 수행에 사용되는 기금 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대대의결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3344210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신분보장기금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5% 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(27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178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조합 활동에 관한 손실 보장하기 위한 기금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039253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특수목적기금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1% 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(5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>
                          <a:effectLst/>
                          <a:latin typeface="+mn-ea"/>
                          <a:ea typeface="+mn-ea"/>
                        </a:rPr>
                        <a:t>44</a:t>
                      </a:r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ctr">
                        <a:buFontTx/>
                        <a:buNone/>
                      </a:pP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산별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노조의 장기적 발전전망에 따른 설립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indent="0" algn="l" fontAlgn="ctr">
                        <a:buFontTx/>
                        <a:buNone/>
                      </a:pP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에 관한 비용 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교육원 등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0706366"/>
                  </a:ext>
                </a:extLst>
              </a:tr>
              <a:tr h="52392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합계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18%</a:t>
                      </a:r>
                    </a:p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(98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>
                          <a:effectLst/>
                          <a:latin typeface="+mn-ea"/>
                          <a:ea typeface="+mn-ea"/>
                        </a:rPr>
                        <a:t>539</a:t>
                      </a:r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0959664"/>
                  </a:ext>
                </a:extLst>
              </a:tr>
            </a:tbl>
          </a:graphicData>
        </a:graphic>
      </p:graphicFrame>
      <p:graphicFrame>
        <p:nvGraphicFramePr>
          <p:cNvPr id="25" name="차트 24">
            <a:extLst>
              <a:ext uri="{FF2B5EF4-FFF2-40B4-BE49-F238E27FC236}">
                <a16:creationId xmlns:a16="http://schemas.microsoft.com/office/drawing/2014/main" id="{C243E31C-3882-4EB2-85D4-21370971B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8631892"/>
              </p:ext>
            </p:extLst>
          </p:nvPr>
        </p:nvGraphicFramePr>
        <p:xfrm>
          <a:off x="7800976" y="1821656"/>
          <a:ext cx="3841750" cy="3759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BB259365-7534-4985-BD70-3EE5BF1B6B1E}"/>
              </a:ext>
            </a:extLst>
          </p:cNvPr>
          <p:cNvSpPr/>
          <p:nvPr/>
        </p:nvSpPr>
        <p:spPr>
          <a:xfrm>
            <a:off x="736599" y="5924550"/>
            <a:ext cx="10845801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* </a:t>
            </a:r>
            <a:r>
              <a:rPr lang="ko-KR" altLang="en-US" dirty="0"/>
              <a:t>각 기금의 수입 예산은 </a:t>
            </a:r>
            <a:r>
              <a:rPr lang="en-US" altLang="ko-KR" dirty="0"/>
              <a:t>: </a:t>
            </a:r>
            <a:r>
              <a:rPr lang="ko-KR" altLang="en-US" dirty="0"/>
              <a:t>이월금</a:t>
            </a:r>
            <a:r>
              <a:rPr lang="en-US" altLang="ko-KR" dirty="0"/>
              <a:t>, </a:t>
            </a:r>
            <a:r>
              <a:rPr lang="ko-KR" altLang="en-US" dirty="0"/>
              <a:t>조합비 수입</a:t>
            </a:r>
            <a:r>
              <a:rPr lang="en-US" altLang="ko-KR" dirty="0"/>
              <a:t>, </a:t>
            </a:r>
            <a:r>
              <a:rPr lang="ko-KR" altLang="en-US" dirty="0" err="1"/>
              <a:t>산별기금</a:t>
            </a:r>
            <a:r>
              <a:rPr lang="ko-KR" altLang="en-US" dirty="0"/>
              <a:t> 수입</a:t>
            </a:r>
            <a:r>
              <a:rPr lang="en-US" altLang="ko-KR" dirty="0"/>
              <a:t>(</a:t>
            </a:r>
            <a:r>
              <a:rPr lang="ko-KR" altLang="en-US" dirty="0"/>
              <a:t>투쟁</a:t>
            </a:r>
            <a:r>
              <a:rPr lang="en-US" altLang="ko-KR" dirty="0"/>
              <a:t>, </a:t>
            </a:r>
            <a:r>
              <a:rPr lang="ko-KR" altLang="en-US" dirty="0"/>
              <a:t>신분기금</a:t>
            </a:r>
            <a:r>
              <a:rPr lang="en-US" altLang="ko-KR" dirty="0"/>
              <a:t>), </a:t>
            </a:r>
            <a:r>
              <a:rPr lang="ko-KR" altLang="en-US" dirty="0"/>
              <a:t>잡수입 으로 구성됩니다</a:t>
            </a:r>
          </a:p>
        </p:txBody>
      </p:sp>
    </p:spTree>
    <p:extLst>
      <p:ext uri="{BB962C8B-B14F-4D97-AF65-F5344CB8AC3E}">
        <p14:creationId xmlns:p14="http://schemas.microsoft.com/office/powerpoint/2010/main" val="1037825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A50AFEF6-D9EF-4CDF-8AC4-3AD455F25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11</a:t>
            </a:r>
            <a:r>
              <a:rPr lang="ko-KR" altLang="en-US" dirty="0">
                <a:solidFill>
                  <a:schemeClr val="bg1"/>
                </a:solidFill>
              </a:rPr>
              <a:t>기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r>
              <a:rPr lang="ko-KR" altLang="en-US" dirty="0" err="1">
                <a:solidFill>
                  <a:schemeClr val="bg1"/>
                </a:solidFill>
              </a:rPr>
              <a:t>년차</a:t>
            </a:r>
            <a:r>
              <a:rPr lang="ko-KR" altLang="en-US" dirty="0">
                <a:solidFill>
                  <a:schemeClr val="bg1"/>
                </a:solidFill>
              </a:rPr>
              <a:t> 예산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안</a:t>
            </a:r>
            <a:r>
              <a:rPr lang="en-US" altLang="ko-KR" dirty="0">
                <a:solidFill>
                  <a:schemeClr val="bg1"/>
                </a:solidFill>
              </a:rPr>
              <a:t>) –</a:t>
            </a:r>
            <a:r>
              <a:rPr lang="ko-KR" altLang="en-US" dirty="0">
                <a:solidFill>
                  <a:schemeClr val="bg1"/>
                </a:solidFill>
              </a:rPr>
              <a:t>특별회계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8" name="내용 개체 틀 7">
            <a:extLst>
              <a:ext uri="{FF2B5EF4-FFF2-40B4-BE49-F238E27FC236}">
                <a16:creationId xmlns:a16="http://schemas.microsoft.com/office/drawing/2014/main" id="{12A8B0BF-3029-417A-99BF-E6A59FE289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3958999"/>
              </p:ext>
            </p:extLst>
          </p:nvPr>
        </p:nvGraphicFramePr>
        <p:xfrm>
          <a:off x="1136650" y="2021681"/>
          <a:ext cx="10093325" cy="17787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125">
                  <a:extLst>
                    <a:ext uri="{9D8B030D-6E8A-4147-A177-3AD203B41FA5}">
                      <a16:colId xmlns:a16="http://schemas.microsoft.com/office/drawing/2014/main" val="2142986860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659498454"/>
                    </a:ext>
                  </a:extLst>
                </a:gridCol>
                <a:gridCol w="4200525">
                  <a:extLst>
                    <a:ext uri="{9D8B030D-6E8A-4147-A177-3AD203B41FA5}">
                      <a16:colId xmlns:a16="http://schemas.microsoft.com/office/drawing/2014/main" val="2710826811"/>
                    </a:ext>
                  </a:extLst>
                </a:gridCol>
                <a:gridCol w="3762375">
                  <a:extLst>
                    <a:ext uri="{9D8B030D-6E8A-4147-A177-3AD203B41FA5}">
                      <a16:colId xmlns:a16="http://schemas.microsoft.com/office/drawing/2014/main" val="3073215919"/>
                    </a:ext>
                  </a:extLst>
                </a:gridCol>
              </a:tblGrid>
              <a:tr h="58943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기금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년 예산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기금의 용도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수입예산구성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356235"/>
                  </a:ext>
                </a:extLst>
              </a:tr>
              <a:tr h="59991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산별부대비용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산별기금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만원 중 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5,000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원을 배분함 </a:t>
                      </a:r>
                      <a:endParaRPr lang="en-US" altLang="ko-KR" sz="1400" b="1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신규조직지원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파견자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숙소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선거비용 등으로 사용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이월금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산별기금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적립금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잡수입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777967"/>
                  </a:ext>
                </a:extLst>
              </a:tr>
              <a:tr h="58943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>
                          <a:effectLst/>
                          <a:latin typeface="+mn-ea"/>
                          <a:ea typeface="+mn-ea"/>
                        </a:rPr>
                        <a:t>미조직기금</a:t>
                      </a:r>
                      <a:endParaRPr lang="ko-KR" altLang="en-US" sz="14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억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미조직노동자 조직화를 위한 사업에 사용됨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이월금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, 10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기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1" u="none" strike="noStrike" dirty="0" err="1">
                          <a:effectLst/>
                          <a:latin typeface="+mn-ea"/>
                          <a:ea typeface="+mn-ea"/>
                        </a:rPr>
                        <a:t>년차</a:t>
                      </a:r>
                      <a:r>
                        <a:rPr lang="ko-KR" altLang="en-US" sz="1400" b="1" u="none" strike="noStrike" dirty="0">
                          <a:effectLst/>
                          <a:latin typeface="+mn-ea"/>
                          <a:ea typeface="+mn-ea"/>
                        </a:rPr>
                        <a:t> 일반회계 이월금 중 </a:t>
                      </a:r>
                      <a:r>
                        <a:rPr lang="en-US" altLang="ko-KR" sz="1400" b="1" u="none" strike="noStrike" dirty="0">
                          <a:effectLst/>
                          <a:latin typeface="+mn-ea"/>
                          <a:ea typeface="+mn-ea"/>
                        </a:rPr>
                        <a:t>20%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3107151"/>
                  </a:ext>
                </a:extLst>
              </a:tr>
            </a:tbl>
          </a:graphicData>
        </a:graphic>
      </p:graphicFrame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BFFA2F53-0021-4EE0-94EB-E33A090D08F5}"/>
              </a:ext>
            </a:extLst>
          </p:cNvPr>
          <p:cNvSpPr/>
          <p:nvPr/>
        </p:nvSpPr>
        <p:spPr>
          <a:xfrm>
            <a:off x="1136650" y="4269582"/>
            <a:ext cx="10160000" cy="16930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1"/>
            <a:r>
              <a:rPr lang="en-US" altLang="ko-KR" dirty="0"/>
              <a:t>※ </a:t>
            </a:r>
            <a:r>
              <a:rPr lang="ko-KR" altLang="en-US" dirty="0"/>
              <a:t>특별회계는 지출을 예상 하기가 어렵습니다</a:t>
            </a:r>
            <a:r>
              <a:rPr lang="en-US" altLang="ko-KR" dirty="0"/>
              <a:t>. 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    기금 규정에 의거</a:t>
            </a:r>
            <a:r>
              <a:rPr lang="en-US" altLang="ko-KR" dirty="0"/>
              <a:t>, </a:t>
            </a:r>
            <a:r>
              <a:rPr lang="ko-KR" altLang="en-US" dirty="0"/>
              <a:t>의결단위에서 결정시에만 지출되는 ‘특별’ 회계입니다</a:t>
            </a:r>
            <a:r>
              <a:rPr lang="en-US" altLang="ko-KR" dirty="0"/>
              <a:t>. </a:t>
            </a:r>
          </a:p>
          <a:p>
            <a:pPr fontAlgn="base" latinLnBrk="1"/>
            <a:r>
              <a:rPr lang="ko-KR" altLang="en-US" dirty="0"/>
              <a:t> </a:t>
            </a:r>
          </a:p>
          <a:p>
            <a:pPr fontAlgn="base" latinLnBrk="1"/>
            <a:r>
              <a:rPr lang="ko-KR" altLang="en-US" dirty="0"/>
              <a:t>    해당 기금의 규정에 맞는 지출 관항목을 제출합니다</a:t>
            </a:r>
            <a:r>
              <a:rPr lang="en-US" altLang="ko-KR" dirty="0"/>
              <a:t>. (</a:t>
            </a:r>
            <a:r>
              <a:rPr lang="ko-KR" altLang="en-US" dirty="0"/>
              <a:t>대의원대회 자료집 참고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5773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내용 개체 틀 9">
            <a:extLst>
              <a:ext uri="{FF2B5EF4-FFF2-40B4-BE49-F238E27FC236}">
                <a16:creationId xmlns:a16="http://schemas.microsoft.com/office/drawing/2014/main" id="{28DB2D0F-74FB-458A-BFA1-5B86A72E55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5650157"/>
              </p:ext>
            </p:extLst>
          </p:nvPr>
        </p:nvGraphicFramePr>
        <p:xfrm>
          <a:off x="609600" y="2087563"/>
          <a:ext cx="10972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>
            <a:extLst>
              <a:ext uri="{FF2B5EF4-FFF2-40B4-BE49-F238E27FC236}">
                <a16:creationId xmlns:a16="http://schemas.microsoft.com/office/drawing/2014/main" id="{D7F49D1C-31EE-4CA3-A410-9756B3B7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일반회계 세부 설명 </a:t>
            </a:r>
            <a:r>
              <a:rPr lang="en-US" altLang="ko-KR" dirty="0">
                <a:solidFill>
                  <a:schemeClr val="bg1"/>
                </a:solidFill>
              </a:rPr>
              <a:t> - </a:t>
            </a:r>
            <a:r>
              <a:rPr lang="ko-KR" altLang="en-US" dirty="0">
                <a:solidFill>
                  <a:schemeClr val="bg1"/>
                </a:solidFill>
              </a:rPr>
              <a:t>수입</a:t>
            </a: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81356225-DF38-4795-B58A-FD01D04C2F51}"/>
              </a:ext>
            </a:extLst>
          </p:cNvPr>
          <p:cNvSpPr/>
          <p:nvPr/>
        </p:nvSpPr>
        <p:spPr>
          <a:xfrm>
            <a:off x="343498" y="1481139"/>
            <a:ext cx="1687114" cy="91836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dirty="0"/>
              <a:t>조합비</a:t>
            </a:r>
            <a:endParaRPr lang="en-US" altLang="ko-KR" sz="2300" dirty="0"/>
          </a:p>
          <a:p>
            <a:pPr algn="ctr"/>
            <a:r>
              <a:rPr lang="en-US" altLang="ko-KR" sz="2300" dirty="0"/>
              <a:t>97.84%</a:t>
            </a:r>
            <a:endParaRPr lang="ko-KR" altLang="en-US" sz="23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456E35C-C2B4-4882-BFCD-373C347E7A2D}"/>
              </a:ext>
            </a:extLst>
          </p:cNvPr>
          <p:cNvSpPr/>
          <p:nvPr/>
        </p:nvSpPr>
        <p:spPr>
          <a:xfrm>
            <a:off x="105221" y="2451099"/>
            <a:ext cx="2504773" cy="4286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b="1" dirty="0"/>
          </a:p>
          <a:p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 총액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: 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년 약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550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억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 1.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지역지부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인원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80,000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</a:t>
            </a: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월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22,000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원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인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 2.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기업지부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인원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97,000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명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월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28,100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원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인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 3.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직할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</a:rPr>
              <a:t>미편제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- 1,300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명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- 20,400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* 8~12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월은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3~4%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의        임금인상율 적용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US" altLang="ko-KR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EEF2035-128B-40C5-815B-2A11FE768C03}"/>
              </a:ext>
            </a:extLst>
          </p:cNvPr>
          <p:cNvSpPr/>
          <p:nvPr/>
        </p:nvSpPr>
        <p:spPr>
          <a:xfrm>
            <a:off x="3020005" y="2954339"/>
            <a:ext cx="1814506" cy="37958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총액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: </a:t>
            </a: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년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억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5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천만원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은행 이자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일반회계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특별회계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대여료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회의실 등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3.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기타 수입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4598C71-55F4-4BFB-9AC4-8F447224704D}"/>
              </a:ext>
            </a:extLst>
          </p:cNvPr>
          <p:cNvSpPr/>
          <p:nvPr/>
        </p:nvSpPr>
        <p:spPr>
          <a:xfrm>
            <a:off x="5194608" y="3393347"/>
            <a:ext cx="2131345" cy="33527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총액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: </a:t>
            </a: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년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억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8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천만원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전년도       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    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미지급분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민주노총           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ko-KR" altLang="en-US" dirty="0" err="1">
                <a:solidFill>
                  <a:schemeClr val="tx2">
                    <a:lumMod val="75000"/>
                  </a:schemeClr>
                </a:solidFill>
              </a:rPr>
              <a:t>의무금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지부교부금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지역공동사업비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21C1B6B-2FC9-47E5-9C71-D5B42BAE5AD1}"/>
              </a:ext>
            </a:extLst>
          </p:cNvPr>
          <p:cNvSpPr/>
          <p:nvPr/>
        </p:nvSpPr>
        <p:spPr>
          <a:xfrm>
            <a:off x="7486857" y="3810000"/>
            <a:ext cx="2380942" cy="2914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총액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: </a:t>
            </a: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년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억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5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천만원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신규조합원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신규조합원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인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만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월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700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명 예상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65B15CF-A1F5-4750-8E69-FB2009E202C9}"/>
              </a:ext>
            </a:extLst>
          </p:cNvPr>
          <p:cNvSpPr/>
          <p:nvPr/>
        </p:nvSpPr>
        <p:spPr>
          <a:xfrm>
            <a:off x="10133901" y="4295776"/>
            <a:ext cx="1811645" cy="2428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</a:rPr>
              <a:t>총액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</a:rPr>
              <a:t>: </a:t>
            </a: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년 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100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만원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이전 </a:t>
            </a:r>
            <a:r>
              <a:rPr lang="ko-KR" altLang="en-US" dirty="0" err="1">
                <a:solidFill>
                  <a:schemeClr val="tx2">
                    <a:lumMod val="75000"/>
                  </a:schemeClr>
                </a:solidFill>
              </a:rPr>
              <a:t>결의금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dirty="0" err="1">
                <a:solidFill>
                  <a:schemeClr val="tx2">
                    <a:lumMod val="75000"/>
                  </a:schemeClr>
                </a:solidFill>
              </a:rPr>
              <a:t>미납분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 산정</a:t>
            </a:r>
            <a:endParaRPr lang="en-US" altLang="ko-K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FD3539D8-26C6-49AE-9F56-1A856EF91BA7}"/>
              </a:ext>
            </a:extLst>
          </p:cNvPr>
          <p:cNvSpPr/>
          <p:nvPr/>
        </p:nvSpPr>
        <p:spPr>
          <a:xfrm>
            <a:off x="3083701" y="1998661"/>
            <a:ext cx="1687114" cy="8667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dirty="0"/>
              <a:t>잡수입</a:t>
            </a:r>
            <a:endParaRPr lang="en-US" altLang="ko-KR" sz="2300" dirty="0"/>
          </a:p>
          <a:p>
            <a:pPr algn="ctr"/>
            <a:r>
              <a:rPr lang="en-US" altLang="ko-KR" sz="2300" dirty="0"/>
              <a:t>0.79%</a:t>
            </a:r>
            <a:endParaRPr lang="ko-KR" altLang="en-US" sz="2300" dirty="0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8A7ADF6E-969C-43F9-972F-00E033D5263E}"/>
              </a:ext>
            </a:extLst>
          </p:cNvPr>
          <p:cNvSpPr/>
          <p:nvPr/>
        </p:nvSpPr>
        <p:spPr>
          <a:xfrm>
            <a:off x="5321887" y="2301873"/>
            <a:ext cx="1687114" cy="86677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dirty="0"/>
              <a:t>이월금</a:t>
            </a:r>
            <a:endParaRPr lang="en-US" altLang="ko-KR" sz="2300" dirty="0"/>
          </a:p>
          <a:p>
            <a:pPr algn="ctr"/>
            <a:r>
              <a:rPr lang="en-US" altLang="ko-KR" sz="2300" dirty="0"/>
              <a:t>0.69%</a:t>
            </a:r>
            <a:endParaRPr lang="ko-KR" altLang="en-US" sz="2300" dirty="0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A8BC2A58-0049-424F-9AC1-ECE4C2F31E85}"/>
              </a:ext>
            </a:extLst>
          </p:cNvPr>
          <p:cNvSpPr/>
          <p:nvPr/>
        </p:nvSpPr>
        <p:spPr>
          <a:xfrm>
            <a:off x="7592055" y="2865437"/>
            <a:ext cx="1916905" cy="8667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 err="1"/>
              <a:t>산별기금</a:t>
            </a:r>
            <a:endParaRPr lang="en-US" altLang="ko-KR" sz="2200" dirty="0"/>
          </a:p>
          <a:p>
            <a:pPr algn="ctr"/>
            <a:r>
              <a:rPr lang="en-US" altLang="ko-KR" sz="2200" dirty="0"/>
              <a:t>0.45%</a:t>
            </a:r>
            <a:endParaRPr lang="ko-KR" altLang="en-US" sz="2200" dirty="0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22955551-A6F7-4764-B80A-283C60BE7C78}"/>
              </a:ext>
            </a:extLst>
          </p:cNvPr>
          <p:cNvSpPr/>
          <p:nvPr/>
        </p:nvSpPr>
        <p:spPr>
          <a:xfrm>
            <a:off x="10083497" y="3316685"/>
            <a:ext cx="1858999" cy="8667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dirty="0"/>
              <a:t>부과금</a:t>
            </a:r>
            <a:endParaRPr lang="en-US" altLang="ko-KR" sz="2300" dirty="0"/>
          </a:p>
          <a:p>
            <a:pPr algn="ctr"/>
            <a:r>
              <a:rPr lang="en-US" altLang="ko-KR" sz="2300" dirty="0"/>
              <a:t>0.001%</a:t>
            </a:r>
            <a:endParaRPr lang="ko-KR" altLang="en-US" sz="2300" dirty="0"/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4F5A7B9D-870B-45A5-9B1C-5906F4FE15CC}"/>
              </a:ext>
            </a:extLst>
          </p:cNvPr>
          <p:cNvSpPr/>
          <p:nvPr/>
        </p:nvSpPr>
        <p:spPr>
          <a:xfrm>
            <a:off x="343498" y="1532731"/>
            <a:ext cx="1687114" cy="8667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조합비</a:t>
            </a:r>
            <a:endParaRPr lang="en-US" altLang="ko-KR" dirty="0"/>
          </a:p>
          <a:p>
            <a:pPr algn="ctr"/>
            <a:r>
              <a:rPr lang="en-US" altLang="ko-KR" dirty="0"/>
              <a:t>97.84%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5213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E05651-4522-41CA-98E7-D7FC5C2F2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일반회계 세부 설명</a:t>
            </a:r>
            <a:r>
              <a:rPr lang="en-US" altLang="ko-KR" dirty="0"/>
              <a:t> – </a:t>
            </a:r>
            <a:r>
              <a:rPr lang="ko-KR" altLang="en-US" dirty="0"/>
              <a:t>지출 </a:t>
            </a:r>
            <a:r>
              <a:rPr lang="en-US" altLang="ko-KR" dirty="0"/>
              <a:t>1 (</a:t>
            </a:r>
            <a:r>
              <a:rPr lang="ko-KR" altLang="en-US" dirty="0"/>
              <a:t>교부금 </a:t>
            </a:r>
            <a:r>
              <a:rPr lang="en-US" altLang="ko-KR" dirty="0"/>
              <a:t>,</a:t>
            </a:r>
            <a:r>
              <a:rPr lang="ko-KR" altLang="en-US" dirty="0" err="1"/>
              <a:t>의무금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E5FC11-AEF6-4A0A-BAAA-AE4959290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1762125"/>
            <a:ext cx="5384800" cy="4797749"/>
          </a:xfrm>
        </p:spPr>
        <p:txBody>
          <a:bodyPr/>
          <a:lstStyle/>
          <a:p>
            <a:r>
              <a:rPr lang="ko-KR" altLang="en-US" dirty="0"/>
              <a:t>교부금 </a:t>
            </a:r>
            <a:r>
              <a:rPr lang="en-US" altLang="ko-KR" dirty="0"/>
              <a:t>(</a:t>
            </a:r>
            <a:r>
              <a:rPr lang="ko-KR" altLang="en-US" dirty="0"/>
              <a:t>년 </a:t>
            </a:r>
            <a:r>
              <a:rPr lang="en-US" altLang="ko-KR" dirty="0"/>
              <a:t>322</a:t>
            </a:r>
            <a:r>
              <a:rPr lang="ko-KR" altLang="en-US" dirty="0"/>
              <a:t>억  </a:t>
            </a:r>
            <a:r>
              <a:rPr lang="en-US" altLang="ko-KR" dirty="0"/>
              <a:t>57.53%)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9DDEC33-7F69-4168-A94D-EA65AE269A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762125"/>
            <a:ext cx="5384800" cy="4933950"/>
          </a:xfrm>
        </p:spPr>
        <p:txBody>
          <a:bodyPr/>
          <a:lstStyle/>
          <a:p>
            <a:r>
              <a:rPr lang="ko-KR" altLang="en-US" dirty="0" err="1"/>
              <a:t>의무금</a:t>
            </a:r>
            <a:r>
              <a:rPr lang="en-US" altLang="ko-KR" dirty="0"/>
              <a:t>(</a:t>
            </a:r>
            <a:r>
              <a:rPr lang="ko-KR" altLang="en-US" dirty="0"/>
              <a:t>년 </a:t>
            </a:r>
            <a:r>
              <a:rPr lang="en-US" altLang="ko-KR" dirty="0"/>
              <a:t>41</a:t>
            </a:r>
            <a:r>
              <a:rPr lang="ko-KR" altLang="en-US" dirty="0"/>
              <a:t>억 </a:t>
            </a:r>
            <a:r>
              <a:rPr lang="en-US" altLang="ko-KR" dirty="0"/>
              <a:t>7.32%)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BE0D76C-14DE-4552-88A3-A0159B72DA3F}"/>
              </a:ext>
            </a:extLst>
          </p:cNvPr>
          <p:cNvSpPr/>
          <p:nvPr/>
        </p:nvSpPr>
        <p:spPr>
          <a:xfrm>
            <a:off x="733424" y="2493816"/>
            <a:ext cx="1914525" cy="38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지부교부금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CB508234-3007-44B4-B062-3F52563EC6ED}"/>
              </a:ext>
            </a:extLst>
          </p:cNvPr>
          <p:cNvSpPr/>
          <p:nvPr/>
        </p:nvSpPr>
        <p:spPr>
          <a:xfrm>
            <a:off x="733422" y="4104966"/>
            <a:ext cx="1914525" cy="38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지역공동사업비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392B3EF-06C9-46C7-B86D-30C49D279828}"/>
              </a:ext>
            </a:extLst>
          </p:cNvPr>
          <p:cNvSpPr/>
          <p:nvPr/>
        </p:nvSpPr>
        <p:spPr>
          <a:xfrm>
            <a:off x="733422" y="5686852"/>
            <a:ext cx="1914525" cy="38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지회교부금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2530D7-CA9A-4D46-8200-BD8E206678C7}"/>
              </a:ext>
            </a:extLst>
          </p:cNvPr>
          <p:cNvSpPr/>
          <p:nvPr/>
        </p:nvSpPr>
        <p:spPr>
          <a:xfrm>
            <a:off x="609598" y="2613964"/>
            <a:ext cx="5178427" cy="4209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조합비 중 지역지부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18%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기업지부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54%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를 교부함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조합비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1%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는 지역공동사업비로 배분해서 실제교부는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17%, 53% 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지역지부는 최저지부금과 정산교부금의 산정 방식을 적용함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조합비중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1%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를 지역공동사업을 위해 지역공동사업비로 책정함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해당 지역으로 조합에서 별도 계좌로 직접 교부함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- 20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년부터는 최저공동사업비 산정 방식을 적용하고 있음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조합비 중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48%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를 교부함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약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100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억원임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조합에서 해당 지부로 직접 교부함</a:t>
            </a:r>
            <a:endParaRPr lang="ko-KR" altLang="en-US" sz="13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A9ED915D-5CED-418B-9C69-D7BC8970ABC3}"/>
              </a:ext>
            </a:extLst>
          </p:cNvPr>
          <p:cNvSpPr/>
          <p:nvPr/>
        </p:nvSpPr>
        <p:spPr>
          <a:xfrm>
            <a:off x="6400799" y="2452380"/>
            <a:ext cx="1914525" cy="38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민주노총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E03C1C88-EF33-405E-B1D2-0C9A7FB51F8A}"/>
              </a:ext>
            </a:extLst>
          </p:cNvPr>
          <p:cNvSpPr/>
          <p:nvPr/>
        </p:nvSpPr>
        <p:spPr>
          <a:xfrm>
            <a:off x="6400799" y="4104966"/>
            <a:ext cx="2581276" cy="38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국제통합제조산별노련</a:t>
            </a:r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C79CBF29-205B-43F3-B6FE-9B19563C691E}"/>
              </a:ext>
            </a:extLst>
          </p:cNvPr>
          <p:cNvSpPr/>
          <p:nvPr/>
        </p:nvSpPr>
        <p:spPr>
          <a:xfrm>
            <a:off x="6392861" y="2613964"/>
            <a:ext cx="5178427" cy="2929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- 2020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년은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인 월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1,850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원임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(19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대비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100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원 인상됨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조합비 배분 중 </a:t>
            </a:r>
            <a:r>
              <a:rPr lang="ko-KR" altLang="en-US" sz="13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조합몫에서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지출 됨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약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39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억원 임</a:t>
            </a: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3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국제통합제조산별노련의무금은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국가별 책정비율이 다름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금속노조는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인당 연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1.28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프랑의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95%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로 책정되어 있음</a:t>
            </a:r>
            <a:endParaRPr lang="ko-KR" altLang="en-US" sz="1300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약 </a:t>
            </a:r>
            <a:r>
              <a:rPr lang="en-US" altLang="ko-KR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3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억원 임</a:t>
            </a:r>
            <a:endParaRPr lang="ko-KR" altLang="en-US" sz="13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5956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BCA79-86D6-4828-8074-6656FED42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일반회계 세부 설명 </a:t>
            </a:r>
            <a:r>
              <a:rPr lang="en-US" altLang="ko-KR" dirty="0">
                <a:solidFill>
                  <a:schemeClr val="bg1"/>
                </a:solidFill>
              </a:rPr>
              <a:t>– </a:t>
            </a:r>
            <a:r>
              <a:rPr lang="ko-KR" altLang="en-US" dirty="0">
                <a:solidFill>
                  <a:schemeClr val="bg1"/>
                </a:solidFill>
              </a:rPr>
              <a:t>지출 </a:t>
            </a:r>
            <a:r>
              <a:rPr lang="en-US" altLang="ko-KR" dirty="0">
                <a:solidFill>
                  <a:schemeClr val="bg1"/>
                </a:solidFill>
              </a:rPr>
              <a:t>2 (</a:t>
            </a:r>
            <a:r>
              <a:rPr lang="ko-KR" altLang="en-US" dirty="0">
                <a:solidFill>
                  <a:schemeClr val="bg1"/>
                </a:solidFill>
              </a:rPr>
              <a:t>운영비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설명선: 아래쪽 화살표 15">
            <a:extLst>
              <a:ext uri="{FF2B5EF4-FFF2-40B4-BE49-F238E27FC236}">
                <a16:creationId xmlns:a16="http://schemas.microsoft.com/office/drawing/2014/main" id="{E27CFD4F-B8BC-4DE8-88A1-5F3493C47566}"/>
              </a:ext>
            </a:extLst>
          </p:cNvPr>
          <p:cNvSpPr/>
          <p:nvPr/>
        </p:nvSpPr>
        <p:spPr>
          <a:xfrm>
            <a:off x="885825" y="2009775"/>
            <a:ext cx="10610850" cy="81915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조합의 각종 운영을 위해 필요한 항목</a:t>
            </a:r>
            <a:r>
              <a:rPr lang="en-US" altLang="ko-KR" dirty="0"/>
              <a:t>. 10</a:t>
            </a:r>
            <a:r>
              <a:rPr lang="ko-KR" altLang="en-US" dirty="0"/>
              <a:t>기 </a:t>
            </a:r>
            <a:r>
              <a:rPr lang="en-US" altLang="ko-KR" dirty="0"/>
              <a:t>2</a:t>
            </a:r>
            <a:r>
              <a:rPr lang="ko-KR" altLang="en-US" dirty="0" err="1"/>
              <a:t>년차</a:t>
            </a:r>
            <a:r>
              <a:rPr lang="ko-KR" altLang="en-US" dirty="0"/>
              <a:t> 평균 지출금액 및 관련 규약규정을 기준으로 산정함</a:t>
            </a:r>
          </a:p>
        </p:txBody>
      </p:sp>
      <p:graphicFrame>
        <p:nvGraphicFramePr>
          <p:cNvPr id="22" name="내용 개체 틀 21">
            <a:extLst>
              <a:ext uri="{FF2B5EF4-FFF2-40B4-BE49-F238E27FC236}">
                <a16:creationId xmlns:a16="http://schemas.microsoft.com/office/drawing/2014/main" id="{5AA3B991-785B-4684-AB38-9F6145E218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818341"/>
              </p:ext>
            </p:extLst>
          </p:nvPr>
        </p:nvGraphicFramePr>
        <p:xfrm>
          <a:off x="1592445" y="2828925"/>
          <a:ext cx="8894579" cy="36703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07905">
                  <a:extLst>
                    <a:ext uri="{9D8B030D-6E8A-4147-A177-3AD203B41FA5}">
                      <a16:colId xmlns:a16="http://schemas.microsoft.com/office/drawing/2014/main" val="4058219723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val="3781124145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20727624"/>
                    </a:ext>
                  </a:extLst>
                </a:gridCol>
                <a:gridCol w="5343524">
                  <a:extLst>
                    <a:ext uri="{9D8B030D-6E8A-4147-A177-3AD203B41FA5}">
                      <a16:colId xmlns:a16="http://schemas.microsoft.com/office/drawing/2014/main" val="878519840"/>
                    </a:ext>
                  </a:extLst>
                </a:gridCol>
              </a:tblGrid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항목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예산</a:t>
                      </a:r>
                      <a:r>
                        <a:rPr lang="en-US" altLang="ko-KR" sz="1300" b="1" u="none" strike="noStrike">
                          <a:effectLst/>
                        </a:rPr>
                        <a:t>(1</a:t>
                      </a:r>
                      <a:r>
                        <a:rPr lang="ko-KR" altLang="en-US" sz="1300" b="1" u="none" strike="noStrike">
                          <a:effectLst/>
                        </a:rPr>
                        <a:t>년</a:t>
                      </a:r>
                      <a:r>
                        <a:rPr lang="en-US" altLang="ko-KR" sz="1300" b="1" u="none" strike="noStrike">
                          <a:effectLst/>
                        </a:rPr>
                        <a:t>) 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예산율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책정 내용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2135561444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유지비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3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억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천만원 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0.55%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조합 운영을 위한 유지비용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(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임대료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통신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차량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비품비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 등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)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137375112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복리후생비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억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천만원 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0.20%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임원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파견사무처의 숙소 식대 및 사무실 복리후생비용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1575614665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업무추진비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1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억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6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천만원 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 dirty="0">
                          <a:effectLst/>
                        </a:rPr>
                        <a:t>0.28%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조합 임원 실장 파견사무처의 직무활동비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2979750728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인건비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52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억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3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천만원 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 dirty="0">
                          <a:effectLst/>
                        </a:rPr>
                        <a:t>9.33%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조합 채용사무처의 급여 사대보험 및 지부임원활동비 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1512969261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여비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3</a:t>
                      </a:r>
                      <a:r>
                        <a:rPr lang="ko-KR" altLang="en-US" sz="1300" b="1" u="none" strike="noStrike">
                          <a:effectLst/>
                        </a:rPr>
                        <a:t>억원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 dirty="0">
                          <a:effectLst/>
                        </a:rPr>
                        <a:t>0.54%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조합 임원 사무처의 출장비용 책정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1903446142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회의비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2</a:t>
                      </a:r>
                      <a:r>
                        <a:rPr lang="ko-KR" altLang="en-US" sz="1300" b="1" u="none" strike="noStrike">
                          <a:effectLst/>
                        </a:rPr>
                        <a:t>억 </a:t>
                      </a:r>
                      <a:r>
                        <a:rPr lang="en-US" altLang="ko-KR" sz="1300" b="1" u="none" strike="noStrike">
                          <a:effectLst/>
                        </a:rPr>
                        <a:t>3</a:t>
                      </a:r>
                      <a:r>
                        <a:rPr lang="ko-KR" altLang="en-US" sz="1300" b="1" u="none" strike="noStrike">
                          <a:effectLst/>
                        </a:rPr>
                        <a:t>천만원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0.40%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대대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중앙위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중집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 등 조합 회의 비용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2766554252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법률소송비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4</a:t>
                      </a:r>
                      <a:r>
                        <a:rPr lang="ko-KR" altLang="en-US" sz="1300" b="1" u="none" strike="noStrike">
                          <a:effectLst/>
                        </a:rPr>
                        <a:t>천만원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0.07%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조합차원에서 법률적 대응이 필요한 경우에 대한 법률비용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553733251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수련회비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4</a:t>
                      </a:r>
                      <a:r>
                        <a:rPr lang="ko-KR" altLang="en-US" sz="1300" b="1" u="none" strike="noStrike">
                          <a:effectLst/>
                        </a:rPr>
                        <a:t>천만원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0.08%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지회장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중집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상집등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 조합 간부 수련회 비용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492739051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법률원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3</a:t>
                      </a:r>
                      <a:r>
                        <a:rPr lang="ko-KR" altLang="en-US" sz="1300" b="1" u="none" strike="noStrike">
                          <a:effectLst/>
                        </a:rPr>
                        <a:t>억원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0.53%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b="1" u="none" strike="noStrike" dirty="0">
                          <a:effectLst/>
                        </a:rPr>
                        <a:t> 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-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금속노조 </a:t>
                      </a:r>
                      <a:r>
                        <a:rPr lang="ko-KR" altLang="en-US" sz="1300" b="1" u="none" strike="noStrike" dirty="0" err="1">
                          <a:effectLst/>
                        </a:rPr>
                        <a:t>법률원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 운영비 지원 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(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임대료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, </a:t>
                      </a:r>
                      <a:r>
                        <a:rPr lang="ko-KR" altLang="en-US" sz="1300" b="1" u="none" strike="noStrike" dirty="0">
                          <a:effectLst/>
                        </a:rPr>
                        <a:t>자문비용</a:t>
                      </a:r>
                      <a:r>
                        <a:rPr lang="en-US" altLang="ko-KR" sz="1300" b="1" u="none" strike="noStrike" dirty="0">
                          <a:effectLst/>
                        </a:rPr>
                        <a:t>)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3340834479"/>
                  </a:ext>
                </a:extLst>
              </a:tr>
              <a:tr h="3336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합계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 </a:t>
                      </a:r>
                      <a:r>
                        <a:rPr lang="en-US" altLang="ko-KR" sz="1300" b="1" u="none" strike="noStrike">
                          <a:effectLst/>
                        </a:rPr>
                        <a:t>67</a:t>
                      </a:r>
                      <a:r>
                        <a:rPr lang="ko-KR" altLang="en-US" sz="1300" b="1" u="none" strike="noStrike">
                          <a:effectLst/>
                        </a:rPr>
                        <a:t>억 </a:t>
                      </a:r>
                      <a:r>
                        <a:rPr lang="en-US" altLang="ko-KR" sz="1300" b="1" u="none" strike="noStrike">
                          <a:effectLst/>
                        </a:rPr>
                        <a:t>2</a:t>
                      </a:r>
                      <a:r>
                        <a:rPr lang="ko-KR" altLang="en-US" sz="1300" b="1" u="none" strike="noStrike">
                          <a:effectLst/>
                        </a:rPr>
                        <a:t>천만원 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b="1" u="none" strike="noStrike">
                          <a:effectLst/>
                        </a:rPr>
                        <a:t>11.99%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" marR="9143" marT="9143" marB="0" anchor="ctr"/>
                </a:tc>
                <a:extLst>
                  <a:ext uri="{0D108BD9-81ED-4DB2-BD59-A6C34878D82A}">
                    <a16:rowId xmlns:a16="http://schemas.microsoft.com/office/drawing/2014/main" val="1217376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435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AA2B192-E98A-4E73-9871-E1AD92770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일반회계 세부 설명 </a:t>
            </a:r>
            <a:r>
              <a:rPr lang="en-US" altLang="ko-KR" dirty="0">
                <a:solidFill>
                  <a:schemeClr val="bg1"/>
                </a:solidFill>
              </a:rPr>
              <a:t>– </a:t>
            </a:r>
            <a:r>
              <a:rPr lang="ko-KR" altLang="en-US" dirty="0">
                <a:solidFill>
                  <a:schemeClr val="bg1"/>
                </a:solidFill>
              </a:rPr>
              <a:t>지출 </a:t>
            </a:r>
            <a:r>
              <a:rPr lang="en-US" altLang="ko-KR" dirty="0">
                <a:solidFill>
                  <a:schemeClr val="bg1"/>
                </a:solidFill>
              </a:rPr>
              <a:t>3 (</a:t>
            </a:r>
            <a:r>
              <a:rPr lang="ko-KR" altLang="en-US" dirty="0">
                <a:solidFill>
                  <a:schemeClr val="bg1"/>
                </a:solidFill>
              </a:rPr>
              <a:t>사업비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설명선: 아래쪽 화살표 3">
            <a:extLst>
              <a:ext uri="{FF2B5EF4-FFF2-40B4-BE49-F238E27FC236}">
                <a16:creationId xmlns:a16="http://schemas.microsoft.com/office/drawing/2014/main" id="{FC8B2C5E-7B6D-47D4-A321-80CE9F1DB138}"/>
              </a:ext>
            </a:extLst>
          </p:cNvPr>
          <p:cNvSpPr/>
          <p:nvPr/>
        </p:nvSpPr>
        <p:spPr>
          <a:xfrm>
            <a:off x="876300" y="1714500"/>
            <a:ext cx="10610850" cy="752475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조합의 각종 사업 집행을 위해 사용되는 부서 및 위원회의 사업 비용  </a:t>
            </a:r>
            <a:r>
              <a:rPr lang="en-US" altLang="ko-KR" dirty="0"/>
              <a:t>(</a:t>
            </a:r>
            <a:r>
              <a:rPr lang="ko-KR" altLang="en-US" dirty="0"/>
              <a:t>년 </a:t>
            </a:r>
            <a:r>
              <a:rPr lang="en-US" altLang="ko-KR" dirty="0"/>
              <a:t>19</a:t>
            </a:r>
            <a:r>
              <a:rPr lang="ko-KR" altLang="en-US" dirty="0"/>
              <a:t>억 </a:t>
            </a:r>
            <a:r>
              <a:rPr lang="en-US" altLang="ko-KR" dirty="0"/>
              <a:t>1</a:t>
            </a:r>
            <a:r>
              <a:rPr lang="ko-KR" altLang="en-US" dirty="0"/>
              <a:t>천만원</a:t>
            </a:r>
            <a:r>
              <a:rPr lang="en-US" altLang="ko-KR" dirty="0"/>
              <a:t>, </a:t>
            </a:r>
            <a:r>
              <a:rPr lang="ko-KR" altLang="en-US" dirty="0"/>
              <a:t>예산 중 </a:t>
            </a:r>
            <a:r>
              <a:rPr lang="en-US" altLang="ko-KR" dirty="0"/>
              <a:t>3.42%)</a:t>
            </a:r>
            <a:endParaRPr lang="ko-KR" altLang="en-US" dirty="0"/>
          </a:p>
        </p:txBody>
      </p:sp>
      <p:graphicFrame>
        <p:nvGraphicFramePr>
          <p:cNvPr id="25" name="표 25">
            <a:extLst>
              <a:ext uri="{FF2B5EF4-FFF2-40B4-BE49-F238E27FC236}">
                <a16:creationId xmlns:a16="http://schemas.microsoft.com/office/drawing/2014/main" id="{F4C7BCA2-693C-4567-81EB-FCFE021380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33229"/>
              </p:ext>
            </p:extLst>
          </p:nvPr>
        </p:nvGraphicFramePr>
        <p:xfrm>
          <a:off x="876300" y="2515616"/>
          <a:ext cx="4235452" cy="4028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8863">
                  <a:extLst>
                    <a:ext uri="{9D8B030D-6E8A-4147-A177-3AD203B41FA5}">
                      <a16:colId xmlns:a16="http://schemas.microsoft.com/office/drawing/2014/main" val="4140260155"/>
                    </a:ext>
                  </a:extLst>
                </a:gridCol>
                <a:gridCol w="1058863">
                  <a:extLst>
                    <a:ext uri="{9D8B030D-6E8A-4147-A177-3AD203B41FA5}">
                      <a16:colId xmlns:a16="http://schemas.microsoft.com/office/drawing/2014/main" val="1620997016"/>
                    </a:ext>
                  </a:extLst>
                </a:gridCol>
                <a:gridCol w="1058863">
                  <a:extLst>
                    <a:ext uri="{9D8B030D-6E8A-4147-A177-3AD203B41FA5}">
                      <a16:colId xmlns:a16="http://schemas.microsoft.com/office/drawing/2014/main" val="387250706"/>
                    </a:ext>
                  </a:extLst>
                </a:gridCol>
                <a:gridCol w="1058863">
                  <a:extLst>
                    <a:ext uri="{9D8B030D-6E8A-4147-A177-3AD203B41FA5}">
                      <a16:colId xmlns:a16="http://schemas.microsoft.com/office/drawing/2014/main" val="120345008"/>
                    </a:ext>
                  </a:extLst>
                </a:gridCol>
              </a:tblGrid>
              <a:tr h="28299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-10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년차예산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예산율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04214391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총무사업비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40,410,000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0.07%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2702895258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정책사업비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107,843,000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0.19%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936674798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기획사업비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11,340,000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0.02%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1228723385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전략위원회사업비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53,060,000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0.09%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931251088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노동연구원사업비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82,536,000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0.15%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733774415"/>
                  </a:ext>
                </a:extLst>
              </a:tr>
              <a:tr h="28439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분과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자동차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43,905,000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0.08%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4040957758"/>
                  </a:ext>
                </a:extLst>
              </a:tr>
              <a:tr h="2843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철강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18,875,000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0.03%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4118296602"/>
                  </a:ext>
                </a:extLst>
              </a:tr>
              <a:tr h="2843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조선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75,180,000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0.13%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2753501165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법률원사업비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49,827,000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0.09%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1978019188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노동안전사업비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137,887,000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0.25%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413168539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단체교섭사업비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27,330,000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0.05%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924353004"/>
                  </a:ext>
                </a:extLst>
              </a:tr>
              <a:tr h="28439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조직사업비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177,984,000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0.32%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736921585"/>
                  </a:ext>
                </a:extLst>
              </a:tr>
            </a:tbl>
          </a:graphicData>
        </a:graphic>
      </p:graphicFrame>
      <p:graphicFrame>
        <p:nvGraphicFramePr>
          <p:cNvPr id="43" name="표 43">
            <a:extLst>
              <a:ext uri="{FF2B5EF4-FFF2-40B4-BE49-F238E27FC236}">
                <a16:creationId xmlns:a16="http://schemas.microsoft.com/office/drawing/2014/main" id="{F28A10AB-193A-4A32-8CCC-E12AE9CE6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015268"/>
              </p:ext>
            </p:extLst>
          </p:nvPr>
        </p:nvGraphicFramePr>
        <p:xfrm>
          <a:off x="5508626" y="2515616"/>
          <a:ext cx="4235451" cy="4028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375">
                  <a:extLst>
                    <a:ext uri="{9D8B030D-6E8A-4147-A177-3AD203B41FA5}">
                      <a16:colId xmlns:a16="http://schemas.microsoft.com/office/drawing/2014/main" val="200461782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7256064"/>
                    </a:ext>
                  </a:extLst>
                </a:gridCol>
                <a:gridCol w="1057276">
                  <a:extLst>
                    <a:ext uri="{9D8B030D-6E8A-4147-A177-3AD203B41FA5}">
                      <a16:colId xmlns:a16="http://schemas.microsoft.com/office/drawing/2014/main" val="3860646102"/>
                    </a:ext>
                  </a:extLst>
                </a:gridCol>
              </a:tblGrid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</a:t>
                      </a: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년차예산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예산율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1664573454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미조직전략사업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240,153,000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0.43%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2007327800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미조직조직사업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210,400,000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0.37%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2417268075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23,300,000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0.04%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269594332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61,848,000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0.11%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1578471790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열사특위사업비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12,556,000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0.02%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831307163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선전홍보사업비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260,430,000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0.46%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6350181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145,781,400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0.26%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1189083203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대외협력사업비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25,880,000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0.05%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3549242343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정치사업비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13,270,000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0.02%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515066725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통일사업비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53,600,000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0.10%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412412467"/>
                  </a:ext>
                </a:extLst>
              </a:tr>
              <a:tr h="3357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국제사업비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43,827,000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맑은 고딕" panose="020B0503020000020004" pitchFamily="50" charset="-127"/>
                        </a:rPr>
                        <a:t>0.08%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25146" marB="25146" anchor="ctr"/>
                </a:tc>
                <a:extLst>
                  <a:ext uri="{0D108BD9-81ED-4DB2-BD59-A6C34878D82A}">
                    <a16:rowId xmlns:a16="http://schemas.microsoft.com/office/drawing/2014/main" val="237843198"/>
                  </a:ext>
                </a:extLst>
              </a:tr>
            </a:tbl>
          </a:graphicData>
        </a:graphic>
      </p:graphicFrame>
      <p:sp>
        <p:nvSpPr>
          <p:cNvPr id="48" name="설명선: 왼쪽 화살표 47">
            <a:extLst>
              <a:ext uri="{FF2B5EF4-FFF2-40B4-BE49-F238E27FC236}">
                <a16:creationId xmlns:a16="http://schemas.microsoft.com/office/drawing/2014/main" id="{0A4F2A84-DAB9-4B71-8DE4-A20FEB5F8BB3}"/>
              </a:ext>
            </a:extLst>
          </p:cNvPr>
          <p:cNvSpPr/>
          <p:nvPr/>
        </p:nvSpPr>
        <p:spPr>
          <a:xfrm>
            <a:off x="9810749" y="3429000"/>
            <a:ext cx="2085975" cy="2200275"/>
          </a:xfrm>
          <a:prstGeom prst="leftArrowCallou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사업비 세부내역은</a:t>
            </a:r>
            <a:endParaRPr lang="en-US" altLang="ko-KR" dirty="0"/>
          </a:p>
          <a:p>
            <a:pPr algn="ctr"/>
            <a:endParaRPr lang="en-US" altLang="ko-KR" dirty="0"/>
          </a:p>
          <a:p>
            <a:pPr algn="ctr"/>
            <a:r>
              <a:rPr lang="ko-KR" altLang="en-US" dirty="0"/>
              <a:t>자료집 참고</a:t>
            </a:r>
          </a:p>
        </p:txBody>
      </p:sp>
    </p:spTree>
    <p:extLst>
      <p:ext uri="{BB962C8B-B14F-4D97-AF65-F5344CB8AC3E}">
        <p14:creationId xmlns:p14="http://schemas.microsoft.com/office/powerpoint/2010/main" val="2136933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936E678-AB85-4519-AD1B-4CD2B29BB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일반회계 세부 설명</a:t>
            </a:r>
            <a:r>
              <a:rPr lang="en-US" altLang="ko-KR" dirty="0">
                <a:solidFill>
                  <a:schemeClr val="bg1"/>
                </a:solidFill>
              </a:rPr>
              <a:t> – </a:t>
            </a:r>
            <a:r>
              <a:rPr lang="ko-KR" altLang="en-US" dirty="0">
                <a:solidFill>
                  <a:schemeClr val="bg1"/>
                </a:solidFill>
              </a:rPr>
              <a:t>지출 </a:t>
            </a:r>
            <a:r>
              <a:rPr lang="en-US" altLang="ko-KR" dirty="0">
                <a:solidFill>
                  <a:schemeClr val="bg1"/>
                </a:solidFill>
              </a:rPr>
              <a:t>4 (</a:t>
            </a:r>
            <a:r>
              <a:rPr lang="ko-KR" altLang="en-US" dirty="0">
                <a:solidFill>
                  <a:schemeClr val="bg1"/>
                </a:solidFill>
              </a:rPr>
              <a:t>적립금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예비비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13" name="다이어그램 12">
            <a:extLst>
              <a:ext uri="{FF2B5EF4-FFF2-40B4-BE49-F238E27FC236}">
                <a16:creationId xmlns:a16="http://schemas.microsoft.com/office/drawing/2014/main" id="{64247787-691D-4486-9297-12334D4B3C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1283720"/>
              </p:ext>
            </p:extLst>
          </p:nvPr>
        </p:nvGraphicFramePr>
        <p:xfrm>
          <a:off x="609600" y="1445683"/>
          <a:ext cx="11296650" cy="4050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순서도: 대체 처리 14">
            <a:extLst>
              <a:ext uri="{FF2B5EF4-FFF2-40B4-BE49-F238E27FC236}">
                <a16:creationId xmlns:a16="http://schemas.microsoft.com/office/drawing/2014/main" id="{2183AD7D-8E4C-47AB-A276-AF7550A9C0AE}"/>
              </a:ext>
            </a:extLst>
          </p:cNvPr>
          <p:cNvSpPr/>
          <p:nvPr/>
        </p:nvSpPr>
        <p:spPr>
          <a:xfrm>
            <a:off x="838199" y="5467350"/>
            <a:ext cx="10839451" cy="8763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/>
              <a:t>예비비 규정상 예비비는 </a:t>
            </a:r>
            <a:r>
              <a:rPr lang="en-US" altLang="ko-KR" b="1" dirty="0"/>
              <a:t>2%</a:t>
            </a:r>
            <a:r>
              <a:rPr lang="ko-KR" altLang="en-US" b="1" dirty="0"/>
              <a:t>까지 편성이 가능함</a:t>
            </a:r>
            <a:r>
              <a:rPr lang="en-US" altLang="ko-KR" b="1" dirty="0"/>
              <a:t>. 11</a:t>
            </a:r>
            <a:r>
              <a:rPr lang="ko-KR" altLang="en-US" b="1" dirty="0"/>
              <a:t>기 </a:t>
            </a:r>
            <a:r>
              <a:rPr lang="en-US" altLang="ko-KR" b="1" dirty="0"/>
              <a:t>1</a:t>
            </a:r>
            <a:r>
              <a:rPr lang="ko-KR" altLang="en-US" b="1" dirty="0" err="1"/>
              <a:t>년차에는</a:t>
            </a:r>
            <a:r>
              <a:rPr lang="ko-KR" altLang="en-US" b="1" dirty="0"/>
              <a:t> </a:t>
            </a:r>
            <a:r>
              <a:rPr lang="en-US" altLang="ko-KR" b="1" dirty="0"/>
              <a:t>0.41%</a:t>
            </a:r>
            <a:r>
              <a:rPr lang="ko-KR" altLang="en-US" b="1" dirty="0"/>
              <a:t>를 책정함</a:t>
            </a:r>
            <a:r>
              <a:rPr lang="en-US" altLang="ko-KR" b="1" dirty="0"/>
              <a:t>. (</a:t>
            </a:r>
            <a:r>
              <a:rPr lang="ko-KR" altLang="en-US" b="1" dirty="0"/>
              <a:t>약 </a:t>
            </a:r>
            <a:r>
              <a:rPr lang="en-US" altLang="ko-KR" b="1" dirty="0"/>
              <a:t>2</a:t>
            </a:r>
            <a:r>
              <a:rPr lang="ko-KR" altLang="en-US" b="1" dirty="0"/>
              <a:t>억</a:t>
            </a:r>
            <a:r>
              <a:rPr lang="en-US" altLang="ko-KR" b="1" dirty="0"/>
              <a:t>3</a:t>
            </a:r>
            <a:r>
              <a:rPr lang="ko-KR" altLang="en-US" b="1" dirty="0"/>
              <a:t>천만원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797727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8EC467-3F4C-4A58-9FE7-0F5FCDA7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066" y="3036899"/>
            <a:ext cx="10972800" cy="1143000"/>
          </a:xfrm>
        </p:spPr>
        <p:txBody>
          <a:bodyPr>
            <a:normAutofit/>
          </a:bodyPr>
          <a:lstStyle/>
          <a:p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감 사 합 </a:t>
            </a:r>
            <a:r>
              <a:rPr lang="ko-KR" altLang="en-US" sz="4000" dirty="0" err="1"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니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 다 </a:t>
            </a:r>
          </a:p>
        </p:txBody>
      </p:sp>
    </p:spTree>
    <p:extLst>
      <p:ext uri="{BB962C8B-B14F-4D97-AF65-F5344CB8AC3E}">
        <p14:creationId xmlns:p14="http://schemas.microsoft.com/office/powerpoint/2010/main" val="4084838801"/>
      </p:ext>
    </p:extLst>
  </p:cSld>
  <p:clrMapOvr>
    <a:masterClrMapping/>
  </p:clrMapOvr>
</p:sld>
</file>

<file path=ppt/theme/theme1.xml><?xml version="1.0" encoding="utf-8"?>
<a:theme xmlns:a="http://schemas.openxmlformats.org/drawingml/2006/main" name="New_Natural01">
  <a:themeElements>
    <a:clrScheme name="Natural01">
      <a:dk1>
        <a:sysClr val="windowText" lastClr="000000"/>
      </a:dk1>
      <a:lt1>
        <a:sysClr val="window" lastClr="FFFFFF"/>
      </a:lt1>
      <a:dk2>
        <a:srgbClr val="1F6299"/>
      </a:dk2>
      <a:lt2>
        <a:srgbClr val="DFF0F7"/>
      </a:lt2>
      <a:accent1>
        <a:srgbClr val="40C6D8"/>
      </a:accent1>
      <a:accent2>
        <a:srgbClr val="5581FD"/>
      </a:accent2>
      <a:accent3>
        <a:srgbClr val="33BDFB"/>
      </a:accent3>
      <a:accent4>
        <a:srgbClr val="4CD416"/>
      </a:accent4>
      <a:accent5>
        <a:srgbClr val="FE8C2E"/>
      </a:accent5>
      <a:accent6>
        <a:srgbClr val="C489FF"/>
      </a:accent6>
      <a:hlink>
        <a:srgbClr val="D98609"/>
      </a:hlink>
      <a:folHlink>
        <a:srgbClr val="85DFD0"/>
      </a:folHlink>
    </a:clrScheme>
    <a:fontScheme name="Natural01">
      <a:majorFont>
        <a:latin typeface="Tahoma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ahoma"/>
        <a:ea typeface=""/>
        <a:cs typeface=""/>
        <a:font script="Jpan" typeface="HGｺﾞｼｯｸE"/>
        <a:font script="Hang" typeface="맑은 고딕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atural01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31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0000"/>
                <a:satMod val="2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t="30000" r="100000" b="70000"/>
          </a:path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4000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alpha val="38000"/>
                <a:satMod val="150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3000000"/>
            </a:lightRig>
          </a:scene3d>
          <a:sp3d contourW="6350" prstMaterial="flat">
            <a:bevelT h="889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satMod val="200000"/>
              </a:schemeClr>
            </a:gs>
            <a:gs pos="100000">
              <a:schemeClr val="phClr">
                <a:tint val="100000"/>
                <a:shade val="89000"/>
                <a:satMod val="150000"/>
                <a:lumMod val="90000"/>
              </a:schemeClr>
            </a:gs>
          </a:gsLst>
          <a:path path="circle">
            <a:fillToRect l="40000" t="30000" r="40000" b="30000"/>
          </a:path>
        </a:gradFill>
        <a:gradFill rotWithShape="1">
          <a:gsLst>
            <a:gs pos="0">
              <a:schemeClr val="phClr">
                <a:tint val="100000"/>
                <a:shade val="90000"/>
                <a:satMod val="200000"/>
                <a:lumMod val="90000"/>
              </a:schemeClr>
            </a:gs>
            <a:gs pos="43000">
              <a:schemeClr val="phClr">
                <a:tint val="85000"/>
                <a:shade val="100000"/>
                <a:satMod val="300000"/>
                <a:lumMod val="100000"/>
              </a:schemeClr>
            </a:gs>
            <a:gs pos="100000">
              <a:schemeClr val="phClr">
                <a:tint val="85000"/>
                <a:shade val="100000"/>
                <a:satMod val="300000"/>
                <a:lumMod val="100000"/>
              </a:schemeClr>
            </a:gs>
          </a:gsLst>
          <a:lin ang="54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TM10237564[[fn=자연 테마]]</Template>
  <TotalTime>962</TotalTime>
  <Words>1506</Words>
  <Application>Microsoft Office PowerPoint</Application>
  <PresentationFormat>와이드스크린</PresentationFormat>
  <Paragraphs>466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1" baseType="lpstr">
      <vt:lpstr>HY헤드라인M</vt:lpstr>
      <vt:lpstr>맑은 고딕</vt:lpstr>
      <vt:lpstr>한양신명조</vt:lpstr>
      <vt:lpstr>한컴바탕</vt:lpstr>
      <vt:lpstr>함초롬바탕</vt:lpstr>
      <vt:lpstr>Arial</vt:lpstr>
      <vt:lpstr>Tahoma</vt:lpstr>
      <vt:lpstr>Wingdings</vt:lpstr>
      <vt:lpstr>New_Natural01</vt:lpstr>
      <vt:lpstr>금속노조 51차 정기대의원대회  안건1. 11기 1년차 사업 예산 승인 건</vt:lpstr>
      <vt:lpstr>11기 1년차 예산(안) 총괄표-수입(20년1월~12월)</vt:lpstr>
      <vt:lpstr>11기 1년차 예산(안) 총괄표-지출 (20년1월~12월)</vt:lpstr>
      <vt:lpstr>예산안 편성 기준 (조합비, 산별기금, 각종기금)</vt:lpstr>
      <vt:lpstr>11기 1년차 예산(안) –특별회계 1 </vt:lpstr>
      <vt:lpstr>11기 1년차 예산(안) –특별회계 2 </vt:lpstr>
      <vt:lpstr>일반회계 세부 설명  - 수입</vt:lpstr>
      <vt:lpstr>일반회계 세부 설명 – 지출 1 (교부금 ,의무금)</vt:lpstr>
      <vt:lpstr>일반회계 세부 설명 – 지출 2 (운영비)</vt:lpstr>
      <vt:lpstr>일반회계 세부 설명 – 지출 3 (사업비)</vt:lpstr>
      <vt:lpstr>일반회계 세부 설명 – 지출 4 (적립금, 예비비)</vt:lpstr>
      <vt:lpstr>감 사 합 니 다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금속노조 51차 정기대의원대회  안건1. 11기 1년차 사업 예산 승인 건</dc:title>
  <dc:creator>kmwu</dc:creator>
  <cp:lastModifiedBy>kmwu</cp:lastModifiedBy>
  <cp:revision>78</cp:revision>
  <cp:lastPrinted>2020-03-22T23:35:42Z</cp:lastPrinted>
  <dcterms:created xsi:type="dcterms:W3CDTF">2020-03-19T06:48:16Z</dcterms:created>
  <dcterms:modified xsi:type="dcterms:W3CDTF">2020-03-23T05:49:33Z</dcterms:modified>
</cp:coreProperties>
</file>