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829" r:id="rId1"/>
  </p:sldMasterIdLst>
  <p:notesMasterIdLst>
    <p:notesMasterId r:id="rId40"/>
  </p:notesMasterIdLst>
  <p:handoutMasterIdLst>
    <p:handoutMasterId r:id="rId41"/>
  </p:handoutMasterIdLst>
  <p:sldIdLst>
    <p:sldId id="257" r:id="rId2"/>
    <p:sldId id="275" r:id="rId3"/>
    <p:sldId id="258" r:id="rId4"/>
    <p:sldId id="259" r:id="rId5"/>
    <p:sldId id="260" r:id="rId6"/>
    <p:sldId id="276" r:id="rId7"/>
    <p:sldId id="261" r:id="rId8"/>
    <p:sldId id="267" r:id="rId9"/>
    <p:sldId id="296" r:id="rId10"/>
    <p:sldId id="262" r:id="rId11"/>
    <p:sldId id="297" r:id="rId12"/>
    <p:sldId id="263" r:id="rId13"/>
    <p:sldId id="264" r:id="rId14"/>
    <p:sldId id="268" r:id="rId15"/>
    <p:sldId id="272" r:id="rId16"/>
    <p:sldId id="273" r:id="rId17"/>
    <p:sldId id="274" r:id="rId18"/>
    <p:sldId id="270" r:id="rId19"/>
    <p:sldId id="271" r:id="rId20"/>
    <p:sldId id="278" r:id="rId21"/>
    <p:sldId id="282" r:id="rId22"/>
    <p:sldId id="279" r:id="rId23"/>
    <p:sldId id="283" r:id="rId24"/>
    <p:sldId id="286" r:id="rId25"/>
    <p:sldId id="284" r:id="rId26"/>
    <p:sldId id="285" r:id="rId27"/>
    <p:sldId id="288" r:id="rId28"/>
    <p:sldId id="280" r:id="rId29"/>
    <p:sldId id="281" r:id="rId30"/>
    <p:sldId id="298" r:id="rId31"/>
    <p:sldId id="289" r:id="rId32"/>
    <p:sldId id="301" r:id="rId33"/>
    <p:sldId id="291" r:id="rId34"/>
    <p:sldId id="292" r:id="rId35"/>
    <p:sldId id="293" r:id="rId36"/>
    <p:sldId id="294" r:id="rId37"/>
    <p:sldId id="299" r:id="rId38"/>
    <p:sldId id="300" r:id="rId39"/>
  </p:sldIdLst>
  <p:sldSz cx="9910763" cy="6861175"/>
  <p:notesSz cx="6735763" cy="9866313"/>
  <p:defaultTextStyle>
    <a:defPPr>
      <a:defRPr lang="ko-KR"/>
    </a:defPPr>
    <a:lvl1pPr marL="0" algn="l" defTabSz="9144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 frameSlides="1"/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0081" autoAdjust="0"/>
  </p:normalViewPr>
  <p:slideViewPr>
    <p:cSldViewPr snapToObjects="1">
      <p:cViewPr>
        <p:scale>
          <a:sx n="94" d="100"/>
          <a:sy n="94" d="100"/>
        </p:scale>
        <p:origin x="-126" y="-288"/>
      </p:cViewPr>
      <p:guideLst>
        <p:guide orient="horz" pos="2023"/>
        <p:guide orient="horz" pos="4317"/>
        <p:guide orient="horz" pos="2131"/>
        <p:guide orient="horz" pos="4022"/>
        <p:guide orient="horz" pos="760"/>
        <p:guide pos="3421"/>
        <p:guide pos="5942"/>
        <p:guide pos="5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27" cy="72027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33BFB5-23C9-44A8-89F2-243441BC1F3F}" type="datetimeFigureOut">
              <a:rPr lang="ko-KR" altLang="en-US" smtClean="0"/>
              <a:t>2017-09-27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81118C-9EAF-4B5A-95D6-0FCBF55E41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659620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285CB-F136-47A2-B754-A2EE3064A093}" type="datetimeFigureOut">
              <a:rPr lang="ko-KR" altLang="en-US" smtClean="0"/>
              <a:t>2017-09-27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95325" y="739775"/>
            <a:ext cx="53451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8DE1D4-00CB-4EF7-A0C1-DB781C387B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45056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6572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DE1D4-00CB-4EF7-A0C1-DB781C387B4F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105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3288" y="2131397"/>
            <a:ext cx="8423932" cy="1470695"/>
          </a:xfrm>
        </p:spPr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6576" y="3887973"/>
            <a:ext cx="6937355" cy="17533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61" y="4408910"/>
            <a:ext cx="8423932" cy="136269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61" y="2908039"/>
            <a:ext cx="8423932" cy="150087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525" y="1600930"/>
            <a:ext cx="4377141" cy="45280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7841" y="1600930"/>
            <a:ext cx="4377141" cy="45280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 noTextEdit="1"/>
          </p:cNvSpPr>
          <p:nvPr>
            <p:ph type="tbl" sz="quarter" idx="13"/>
          </p:nvPr>
        </p:nvSpPr>
        <p:spPr>
          <a:xfrm>
            <a:off x="494255" y="1643812"/>
            <a:ext cx="8919457" cy="4527264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ko-KR" altLang="en-US"/>
              <a:t>표를 추가하려면 아이콘을 클릭하십시오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95525" y="1600930"/>
            <a:ext cx="4377141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7841" y="1600930"/>
            <a:ext cx="4377141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94255" y="3986037"/>
            <a:ext cx="4377141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6571" y="3986037"/>
            <a:ext cx="4377141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817814" y="6435498"/>
            <a:ext cx="711506" cy="362090"/>
          </a:xfr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94" tIns="46783" rIns="89994" bIns="46783" anchor="ctr"/>
          <a:lstStyle/>
          <a:p>
            <a:pPr marL="0" lvl="0" indent="0" algn="r" defTabSz="1080135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</a:pPr>
            <a:r>
              <a:rPr lang="ko-KR" altLang="en-US" sz="1400" b="1" i="0" spc="5">
                <a:solidFill>
                  <a:srgbClr val="1C1C1C">
                    <a:alpha val="100000"/>
                  </a:srgbClr>
                </a:solidFill>
                <a:latin typeface="맑은 고딕"/>
                <a:ea typeface="HY견고딕"/>
                <a:sym typeface="Wingdings"/>
              </a:rPr>
              <a:t>&lt;#&gt; 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2528" y="4802790"/>
            <a:ext cx="5946304" cy="566996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1942528" y="613054"/>
            <a:ext cx="5946304" cy="411667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2528" y="5369786"/>
            <a:ext cx="5946304" cy="80522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131397"/>
            <a:ext cx="9910508" cy="147069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525" y="274763"/>
            <a:ext cx="8919457" cy="114352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322756" y="2215573"/>
            <a:ext cx="5264975" cy="3216153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/>
              <a:t>첫째 목차</a:t>
            </a:r>
          </a:p>
          <a:p>
            <a:pPr lvl="0"/>
            <a:r>
              <a:rPr lang="ko-KR" altLang="en-US"/>
              <a:t>둘째 목차</a:t>
            </a:r>
          </a:p>
          <a:p>
            <a:pPr lvl="0"/>
            <a:r>
              <a:rPr lang="ko-KR" altLang="en-US"/>
              <a:t>셋째 목차</a:t>
            </a:r>
          </a:p>
          <a:p>
            <a:pPr lvl="0"/>
            <a:r>
              <a:rPr lang="ko-KR" altLang="en-US"/>
              <a:t>넷째 목차</a:t>
            </a:r>
          </a:p>
          <a:p>
            <a:pPr lvl="0"/>
            <a:r>
              <a:rPr lang="ko-KR" altLang="en-US"/>
              <a:t>다섯째 목차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5118" y="274763"/>
            <a:ext cx="2229864" cy="5854194"/>
          </a:xfrm>
        </p:spPr>
        <p:txBody>
          <a:bodyPr vert="eaVert"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525" y="274763"/>
            <a:ext cx="6524417" cy="585419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Hancom Office"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525" y="274763"/>
            <a:ext cx="8919457" cy="1143521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525" y="1600930"/>
            <a:ext cx="8919457" cy="452802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525" y="6359250"/>
            <a:ext cx="2312451" cy="365291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6090" y="6359250"/>
            <a:ext cx="3138327" cy="365291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817814" y="6435498"/>
            <a:ext cx="711506" cy="36209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94" tIns="46783" rIns="89994" bIns="46783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defTabSz="144018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</a:pPr>
            <a:r>
              <a:rPr lang="ko-KR" altLang="en-US" sz="1400" b="1" i="0" spc="5">
                <a:solidFill>
                  <a:srgbClr val="1C1C1C">
                    <a:alpha val="100000"/>
                  </a:srgbClr>
                </a:solidFill>
                <a:latin typeface="맑은 고딕"/>
                <a:ea typeface="HY견고딕"/>
                <a:sym typeface="Wingdings"/>
              </a:rPr>
              <a:t>&lt;#&gt; </a:t>
            </a:r>
          </a:p>
        </p:txBody>
      </p:sp>
      <p:cxnSp>
        <p:nvCxnSpPr>
          <p:cNvPr id="7" name="직선 연결선 3"/>
          <p:cNvCxnSpPr/>
          <p:nvPr/>
        </p:nvCxnSpPr>
        <p:spPr>
          <a:xfrm>
            <a:off x="452655" y="6462466"/>
            <a:ext cx="8962316" cy="0"/>
          </a:xfrm>
          <a:prstGeom prst="line">
            <a:avLst/>
          </a:prstGeom>
          <a:ln w="19102" cap="rnd" cmpd="sng" algn="ctr">
            <a:solidFill>
              <a:srgbClr val="000066"/>
            </a:solidFill>
            <a:prstDash val="solid"/>
            <a:round/>
          </a:ln>
        </p:spPr>
      </p:cxnSp>
      <p:pic>
        <p:nvPicPr>
          <p:cNvPr id="8" name="그림 4"/>
          <p:cNvPicPr/>
          <p:nvPr/>
        </p:nvPicPr>
        <p:blipFill rotWithShape="1">
          <a:blip r:embed="rId14" cstate="print">
            <a:alphaModFix/>
            <a:lum/>
          </a:blip>
          <a:srcRect b="14350"/>
          <a:stretch>
            <a:fillRect/>
          </a:stretch>
        </p:blipFill>
        <p:spPr>
          <a:xfrm>
            <a:off x="0" y="0"/>
            <a:ext cx="9910508" cy="771864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3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 rot="21600000" flipV="1">
            <a:off x="0" y="3430564"/>
            <a:ext cx="9910508" cy="34952"/>
          </a:xfrm>
          <a:prstGeom prst="line">
            <a:avLst/>
          </a:prstGeom>
          <a:ln w="19102" cap="rnd" cmpd="sng" algn="ctr">
            <a:solidFill>
              <a:srgbClr val="000000"/>
            </a:solidFill>
            <a:prstDash val="sysDash"/>
            <a:round/>
          </a:ln>
        </p:spPr>
      </p:cxnSp>
      <p:pic>
        <p:nvPicPr>
          <p:cNvPr id="4" name="그림 3"/>
          <p:cNvPicPr/>
          <p:nvPr/>
        </p:nvPicPr>
        <p:blipFill rotWithShape="1"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0" y="0"/>
            <a:ext cx="9910508" cy="438668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sp>
        <p:nvSpPr>
          <p:cNvPr id="9" name="TextBox 8"/>
          <p:cNvSpPr txBox="1"/>
          <p:nvPr/>
        </p:nvSpPr>
        <p:spPr>
          <a:xfrm>
            <a:off x="14736" y="1701939"/>
            <a:ext cx="991050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500" b="1" dirty="0" smtClean="0">
                <a:latin typeface="+mj-lt"/>
              </a:rPr>
              <a:t>3</a:t>
            </a:r>
            <a:r>
              <a:rPr lang="ko-KR" altLang="en-US" sz="3500" b="1" dirty="0" smtClean="0">
                <a:latin typeface="+mj-lt"/>
              </a:rPr>
              <a:t>강 </a:t>
            </a:r>
            <a:r>
              <a:rPr lang="en-US" altLang="ko-KR" sz="3500" b="1" dirty="0" smtClean="0">
                <a:latin typeface="+mj-lt"/>
              </a:rPr>
              <a:t>: </a:t>
            </a:r>
            <a:r>
              <a:rPr lang="ko-KR" altLang="en-US" sz="3500" b="1" dirty="0" smtClean="0">
                <a:latin typeface="+mj-lt"/>
              </a:rPr>
              <a:t>최저임금</a:t>
            </a:r>
            <a:endParaRPr lang="ko-KR" altLang="en-US" sz="3500" b="1" dirty="0"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54706" y="4655045"/>
            <a:ext cx="33132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000" dirty="0" smtClean="0"/>
              <a:t>2017. 9. 28.</a:t>
            </a:r>
          </a:p>
          <a:p>
            <a:pPr algn="ctr">
              <a:lnSpc>
                <a:spcPct val="150000"/>
              </a:lnSpc>
            </a:pPr>
            <a:r>
              <a:rPr lang="ko-KR" altLang="en-US" sz="2000" dirty="0" smtClean="0"/>
              <a:t>금속노조 </a:t>
            </a:r>
            <a:r>
              <a:rPr lang="ko-KR" altLang="en-US" sz="2000" dirty="0" err="1" smtClean="0"/>
              <a:t>법률원</a:t>
            </a:r>
            <a:endParaRPr lang="ko-KR" altLang="en-US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1.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논의 상황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(1) –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대폭 인상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89707" y="1024790"/>
            <a:ext cx="8951687" cy="533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dirty="0" smtClean="0"/>
              <a:t>최저임금 </a:t>
            </a:r>
            <a:r>
              <a:rPr lang="en-US" altLang="ko-KR" sz="2200" dirty="0" smtClean="0"/>
              <a:t>1</a:t>
            </a:r>
            <a:r>
              <a:rPr lang="ko-KR" altLang="en-US" sz="2200" dirty="0" smtClean="0"/>
              <a:t>만원 논의 </a:t>
            </a:r>
            <a:r>
              <a:rPr lang="en-US" altLang="ko-KR" sz="2200" dirty="0" smtClean="0"/>
              <a:t>- </a:t>
            </a:r>
            <a:r>
              <a:rPr lang="ko-KR" altLang="en-US" sz="2200" dirty="0" smtClean="0"/>
              <a:t>시작과 확</a:t>
            </a:r>
            <a:r>
              <a:rPr lang="ko-KR" altLang="en-US" sz="2200" dirty="0"/>
              <a:t>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814" y="2117998"/>
            <a:ext cx="415290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87" y="2133512"/>
            <a:ext cx="2459075" cy="546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33" y="2768103"/>
            <a:ext cx="6641961" cy="102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49" y="4366938"/>
            <a:ext cx="8982633" cy="416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61" y="4979168"/>
            <a:ext cx="2809053" cy="54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87" y="5015181"/>
            <a:ext cx="4269463" cy="1296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65688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1.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논의 상황 </a:t>
            </a:r>
            <a:r>
              <a:rPr lang="en-US" altLang="ko-KR" sz="2500" b="1" dirty="0" smtClean="0">
                <a:solidFill>
                  <a:srgbClr val="FFFF00"/>
                </a:solidFill>
              </a:rPr>
              <a:t>(</a:t>
            </a:r>
            <a:r>
              <a:rPr lang="en-US" altLang="ko-KR" sz="2500" b="1" dirty="0">
                <a:solidFill>
                  <a:srgbClr val="FFFF00"/>
                </a:solidFill>
              </a:rPr>
              <a:t>1) – </a:t>
            </a:r>
            <a:r>
              <a:rPr lang="ko-KR" altLang="en-US" sz="2500" b="1" dirty="0">
                <a:solidFill>
                  <a:srgbClr val="FFFF00"/>
                </a:solidFill>
              </a:rPr>
              <a:t>최저임금 대폭 </a:t>
            </a:r>
            <a:r>
              <a:rPr lang="ko-KR" altLang="en-US" sz="2500" b="1" dirty="0" smtClean="0">
                <a:solidFill>
                  <a:srgbClr val="FFFF00"/>
                </a:solidFill>
              </a:rPr>
              <a:t>인상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88628312" descr="DRW000022a430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63" y="2206128"/>
            <a:ext cx="8203722" cy="289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188629352" descr="EMB000022a430c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868" y="5231262"/>
            <a:ext cx="5834187" cy="113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89707" y="981669"/>
            <a:ext cx="895168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dirty="0" smtClean="0"/>
              <a:t>임금격차 해소와 소득주도 성장</a:t>
            </a:r>
            <a:endParaRPr lang="en-US" altLang="ko-KR" sz="2200" dirty="0" smtClean="0"/>
          </a:p>
          <a:p>
            <a:pPr>
              <a:lnSpc>
                <a:spcPct val="150000"/>
              </a:lnSpc>
            </a:pPr>
            <a:r>
              <a:rPr lang="ko-KR" altLang="en-US" sz="2200" dirty="0" smtClean="0"/>
              <a:t>최저임금 </a:t>
            </a:r>
            <a:r>
              <a:rPr lang="en-US" altLang="ko-KR" sz="2200" dirty="0" smtClean="0"/>
              <a:t>1</a:t>
            </a:r>
            <a:r>
              <a:rPr lang="ko-KR" altLang="en-US" sz="2200" dirty="0" smtClean="0"/>
              <a:t>만원으로 가는 첫 발 </a:t>
            </a:r>
            <a:r>
              <a:rPr lang="en-US" altLang="ko-KR" sz="2200" dirty="0" smtClean="0"/>
              <a:t>. . . </a:t>
            </a:r>
            <a:r>
              <a:rPr lang="ko-KR" altLang="en-US" sz="2200" dirty="0" smtClean="0"/>
              <a:t>자본의 반발</a:t>
            </a:r>
            <a:endParaRPr lang="ko-KR" altLang="en-US" sz="22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1.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논의 상황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(1)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- </a:t>
            </a:r>
            <a:r>
              <a:rPr lang="ko-KR" altLang="en-US" sz="2500" b="1" dirty="0" smtClean="0">
                <a:solidFill>
                  <a:srgbClr val="FFFF00"/>
                </a:solidFill>
              </a:rPr>
              <a:t>최저임금 대폭 인상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1395" y="981669"/>
            <a:ext cx="895168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200" dirty="0" smtClean="0"/>
              <a:t>2017. 7. 15. </a:t>
            </a:r>
            <a:r>
              <a:rPr lang="ko-KR" altLang="en-US" sz="2200" dirty="0" smtClean="0"/>
              <a:t>최저임금위원회 최저임금 </a:t>
            </a:r>
            <a:r>
              <a:rPr lang="en-US" altLang="ko-KR" sz="2200" dirty="0" smtClean="0"/>
              <a:t>7,530</a:t>
            </a:r>
            <a:r>
              <a:rPr lang="ko-KR" altLang="en-US" sz="2200" dirty="0" smtClean="0"/>
              <a:t>원 의결</a:t>
            </a:r>
            <a:endParaRPr lang="en-US" altLang="ko-KR" sz="2200" dirty="0" smtClean="0"/>
          </a:p>
          <a:p>
            <a:pPr>
              <a:lnSpc>
                <a:spcPct val="150000"/>
              </a:lnSpc>
            </a:pPr>
            <a:r>
              <a:rPr lang="en-US" altLang="ko-KR" sz="2200" dirty="0" smtClean="0"/>
              <a:t>2017.  8.  4. </a:t>
            </a:r>
            <a:r>
              <a:rPr lang="ko-KR" altLang="en-US" sz="2200" dirty="0" smtClean="0"/>
              <a:t>고용노동부장관 고시</a:t>
            </a:r>
            <a:endParaRPr lang="ko-KR" altLang="en-US" sz="22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88629752" descr="EMB000022a430c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42" y="2854370"/>
            <a:ext cx="7948659" cy="3165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7100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1.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논의 상황 </a:t>
            </a:r>
            <a:r>
              <a:rPr lang="en-US" altLang="ko-KR" sz="2500" b="1" dirty="0">
                <a:solidFill>
                  <a:srgbClr val="FFFF00"/>
                </a:solidFill>
              </a:rPr>
              <a:t>(1) – </a:t>
            </a:r>
            <a:r>
              <a:rPr lang="ko-KR" altLang="en-US" sz="2500" b="1" dirty="0">
                <a:solidFill>
                  <a:srgbClr val="FFFF00"/>
                </a:solidFill>
              </a:rPr>
              <a:t>최저임금 대폭 </a:t>
            </a:r>
            <a:r>
              <a:rPr lang="ko-KR" altLang="en-US" sz="2500" b="1" dirty="0" smtClean="0">
                <a:solidFill>
                  <a:srgbClr val="FFFF00"/>
                </a:solidFill>
              </a:rPr>
              <a:t>인상</a:t>
            </a:r>
            <a:endParaRPr lang="en-US" altLang="ko-KR" sz="2500" b="1" dirty="0">
              <a:solidFill>
                <a:srgbClr val="FFFF00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41" name="_x188630872" descr="EMB000022a430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11" y="2350182"/>
            <a:ext cx="8533763" cy="331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41395" y="1197750"/>
            <a:ext cx="89516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200" dirty="0" smtClean="0"/>
              <a:t>16.4%  -  </a:t>
            </a:r>
            <a:r>
              <a:rPr lang="ko-KR" altLang="en-US" sz="2200" dirty="0" smtClean="0"/>
              <a:t>유례없이 높은 최저임금 인상률</a:t>
            </a:r>
            <a:endParaRPr lang="ko-KR" altLang="en-US" sz="2200" dirty="0"/>
          </a:p>
        </p:txBody>
      </p:sp>
    </p:spTree>
    <p:extLst>
      <p:ext uri="{BB962C8B-B14F-4D97-AF65-F5344CB8AC3E}">
        <p14:creationId xmlns:p14="http://schemas.microsoft.com/office/powerpoint/2010/main" val="10065806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1.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논의 상황 </a:t>
            </a:r>
            <a:r>
              <a:rPr lang="en-US" altLang="ko-KR" sz="2500" b="1" dirty="0">
                <a:solidFill>
                  <a:srgbClr val="FFFF00"/>
                </a:solidFill>
              </a:rPr>
              <a:t>(1) – </a:t>
            </a:r>
            <a:r>
              <a:rPr lang="ko-KR" altLang="en-US" sz="2500" b="1" dirty="0">
                <a:solidFill>
                  <a:srgbClr val="FFFF00"/>
                </a:solidFill>
              </a:rPr>
              <a:t>최저임금 대폭 </a:t>
            </a:r>
            <a:r>
              <a:rPr lang="ko-KR" altLang="en-US" sz="2500" b="1" dirty="0" smtClean="0">
                <a:solidFill>
                  <a:srgbClr val="FFFF00"/>
                </a:solidFill>
              </a:rPr>
              <a:t>인상</a:t>
            </a:r>
            <a:endParaRPr lang="en-US" altLang="ko-KR" sz="2500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5653" y="1368029"/>
            <a:ext cx="3169188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200" dirty="0" smtClean="0">
                <a:solidFill>
                  <a:srgbClr val="0070C0"/>
                </a:solidFill>
              </a:rPr>
              <a:t>&lt; </a:t>
            </a:r>
            <a:r>
              <a:rPr lang="ko-KR" altLang="en-US" sz="2200" dirty="0" smtClean="0">
                <a:solidFill>
                  <a:srgbClr val="0070C0"/>
                </a:solidFill>
              </a:rPr>
              <a:t>참고 </a:t>
            </a:r>
            <a:r>
              <a:rPr lang="en-US" altLang="ko-KR" sz="2200" dirty="0" smtClean="0">
                <a:solidFill>
                  <a:srgbClr val="0070C0"/>
                </a:solidFill>
              </a:rPr>
              <a:t>&gt;</a:t>
            </a:r>
          </a:p>
          <a:p>
            <a:pPr>
              <a:lnSpc>
                <a:spcPct val="150000"/>
              </a:lnSpc>
            </a:pPr>
            <a:r>
              <a:rPr lang="en-US" altLang="ko-KR" sz="2200" dirty="0" smtClean="0"/>
              <a:t>2017</a:t>
            </a:r>
            <a:r>
              <a:rPr lang="ko-KR" altLang="en-US" sz="2200" dirty="0" smtClean="0"/>
              <a:t>년 최저임금 대상 노동자 </a:t>
            </a:r>
            <a:r>
              <a:rPr lang="en-US" altLang="ko-KR" sz="2200" dirty="0" smtClean="0"/>
              <a:t>17.4%</a:t>
            </a:r>
          </a:p>
          <a:p>
            <a:pPr>
              <a:lnSpc>
                <a:spcPct val="150000"/>
              </a:lnSpc>
            </a:pPr>
            <a:r>
              <a:rPr lang="en-US" altLang="ko-KR" sz="2200" dirty="0" smtClean="0"/>
              <a:t>IMF </a:t>
            </a:r>
            <a:r>
              <a:rPr lang="ko-KR" altLang="en-US" sz="2200" dirty="0" smtClean="0"/>
              <a:t>이래 꾸준히 증가</a:t>
            </a:r>
            <a:endParaRPr lang="en-US" altLang="ko-KR" sz="2200" dirty="0" smtClean="0"/>
          </a:p>
          <a:p>
            <a:pPr>
              <a:lnSpc>
                <a:spcPct val="150000"/>
              </a:lnSpc>
            </a:pPr>
            <a:endParaRPr lang="en-US" altLang="ko-KR" sz="2200" dirty="0" smtClean="0"/>
          </a:p>
          <a:p>
            <a:pPr>
              <a:lnSpc>
                <a:spcPct val="150000"/>
              </a:lnSpc>
            </a:pPr>
            <a:r>
              <a:rPr lang="ko-KR" altLang="en-US" sz="2200" dirty="0" smtClean="0"/>
              <a:t>최저임금위원회</a:t>
            </a:r>
            <a:r>
              <a:rPr lang="en-US" altLang="ko-KR" sz="2200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2200" dirty="0" smtClean="0"/>
              <a:t>2017 </a:t>
            </a:r>
            <a:r>
              <a:rPr lang="ko-KR" altLang="en-US" sz="2200" dirty="0" smtClean="0"/>
              <a:t>최저임금심의편람</a:t>
            </a:r>
            <a:endParaRPr lang="ko-KR" altLang="en-US" sz="22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857" y="5711231"/>
            <a:ext cx="82200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957" y="1125722"/>
            <a:ext cx="5949125" cy="2761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504" y="4099995"/>
            <a:ext cx="5944578" cy="1347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147963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1.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논의 상황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–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인상 이후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368" y="981669"/>
            <a:ext cx="89516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dirty="0" smtClean="0"/>
              <a:t>최저임금 결정 직후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사측의 </a:t>
            </a:r>
            <a:r>
              <a:rPr lang="en-US" altLang="ko-KR" sz="2200" dirty="0" smtClean="0"/>
              <a:t>‘</a:t>
            </a:r>
            <a:r>
              <a:rPr lang="ko-KR" altLang="en-US" sz="2200" dirty="0" smtClean="0"/>
              <a:t>최저임금 대응</a:t>
            </a:r>
            <a:r>
              <a:rPr lang="en-US" altLang="ko-KR" sz="2200" dirty="0" smtClean="0"/>
              <a:t>’ </a:t>
            </a:r>
            <a:r>
              <a:rPr lang="ko-KR" altLang="en-US" sz="2200" dirty="0" smtClean="0"/>
              <a:t>목소리 잇따라 </a:t>
            </a:r>
            <a:r>
              <a:rPr lang="en-US" altLang="ko-KR" sz="2200" dirty="0" smtClean="0"/>
              <a:t>. . .</a:t>
            </a:r>
            <a:endParaRPr lang="ko-KR" altLang="en-US" sz="22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17" name="_x188630552" descr="EMB000022a430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308" y="1836597"/>
            <a:ext cx="3204423" cy="4258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059" y="1773966"/>
            <a:ext cx="3269160" cy="4420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10792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1.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논의 상황 </a:t>
            </a:r>
            <a:r>
              <a:rPr lang="en-US" altLang="ko-KR" sz="2500" b="1" dirty="0">
                <a:solidFill>
                  <a:srgbClr val="FFFF00"/>
                </a:solidFill>
              </a:rPr>
              <a:t>(2) – </a:t>
            </a:r>
            <a:r>
              <a:rPr lang="ko-KR" altLang="en-US" sz="2500" b="1" dirty="0">
                <a:solidFill>
                  <a:srgbClr val="FFFF00"/>
                </a:solidFill>
              </a:rPr>
              <a:t>최저임금 인상 </a:t>
            </a:r>
            <a:r>
              <a:rPr lang="ko-KR" altLang="en-US" sz="2500" b="1" dirty="0" smtClean="0">
                <a:solidFill>
                  <a:srgbClr val="FFFF00"/>
                </a:solidFill>
              </a:rPr>
              <a:t>이후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368" y="981669"/>
            <a:ext cx="89516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dirty="0" smtClean="0"/>
              <a:t>최저임금 결정 직후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사측의 </a:t>
            </a:r>
            <a:r>
              <a:rPr lang="en-US" altLang="ko-KR" sz="2200" dirty="0" smtClean="0"/>
              <a:t>‘</a:t>
            </a:r>
            <a:r>
              <a:rPr lang="ko-KR" altLang="en-US" sz="2200" dirty="0" smtClean="0"/>
              <a:t>최저임금 대응</a:t>
            </a:r>
            <a:r>
              <a:rPr lang="en-US" altLang="ko-KR" sz="2200" dirty="0" smtClean="0"/>
              <a:t>’ </a:t>
            </a:r>
            <a:r>
              <a:rPr lang="ko-KR" altLang="en-US" sz="2200" dirty="0" smtClean="0"/>
              <a:t>목소리 잇따라 </a:t>
            </a:r>
            <a:r>
              <a:rPr lang="en-US" altLang="ko-KR" sz="2200" dirty="0" smtClean="0"/>
              <a:t>. . .</a:t>
            </a:r>
            <a:endParaRPr lang="ko-KR" altLang="en-US" sz="22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_x188628232" descr="DRW000022a430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82" y="1581833"/>
            <a:ext cx="3866056" cy="365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733" y="2350182"/>
            <a:ext cx="634365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192" y="3407234"/>
            <a:ext cx="5095832" cy="1607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191" y="5303289"/>
            <a:ext cx="5049889" cy="576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030110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1.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논의 상황 </a:t>
            </a:r>
            <a:r>
              <a:rPr lang="en-US" altLang="ko-KR" sz="2500" b="1" dirty="0" smtClean="0">
                <a:solidFill>
                  <a:srgbClr val="FFFF00"/>
                </a:solidFill>
              </a:rPr>
              <a:t>(</a:t>
            </a:r>
            <a:r>
              <a:rPr lang="en-US" altLang="ko-KR" sz="2500" b="1" dirty="0">
                <a:solidFill>
                  <a:srgbClr val="FFFF00"/>
                </a:solidFill>
              </a:rPr>
              <a:t>2) – </a:t>
            </a:r>
            <a:r>
              <a:rPr lang="ko-KR" altLang="en-US" sz="2500" b="1" dirty="0">
                <a:solidFill>
                  <a:srgbClr val="FFFF00"/>
                </a:solidFill>
              </a:rPr>
              <a:t>최저임금 인상 </a:t>
            </a:r>
            <a:r>
              <a:rPr lang="ko-KR" altLang="en-US" sz="2500" b="1" dirty="0" smtClean="0">
                <a:solidFill>
                  <a:srgbClr val="FFFF00"/>
                </a:solidFill>
              </a:rPr>
              <a:t>이후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368" y="981669"/>
            <a:ext cx="89516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dirty="0" smtClean="0"/>
              <a:t>최저임금 결정 직후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사측의 </a:t>
            </a:r>
            <a:r>
              <a:rPr lang="en-US" altLang="ko-KR" sz="2200" dirty="0" smtClean="0"/>
              <a:t>‘</a:t>
            </a:r>
            <a:r>
              <a:rPr lang="ko-KR" altLang="en-US" sz="2200" dirty="0" smtClean="0"/>
              <a:t>최저임금 대응</a:t>
            </a:r>
            <a:r>
              <a:rPr lang="en-US" altLang="ko-KR" sz="2200" dirty="0" smtClean="0"/>
              <a:t>’ </a:t>
            </a:r>
            <a:r>
              <a:rPr lang="ko-KR" altLang="en-US" sz="2200" dirty="0" smtClean="0"/>
              <a:t>목소리 잇따라 </a:t>
            </a:r>
            <a:r>
              <a:rPr lang="en-US" altLang="ko-KR" sz="2200" dirty="0" smtClean="0"/>
              <a:t>. . .</a:t>
            </a:r>
            <a:endParaRPr lang="ko-KR" altLang="en-US" sz="22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6385" name="_x188626632" descr="DRW000022a430ee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47" y="1773966"/>
            <a:ext cx="5759450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6387" name="_x188628632" descr="EMB000022a430f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733" y="2468292"/>
            <a:ext cx="6194322" cy="3859161"/>
          </a:xfrm>
          <a:prstGeom prst="rect">
            <a:avLst/>
          </a:prstGeom>
          <a:noFill/>
          <a:ln w="1587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961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1.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논의 상황 </a:t>
            </a:r>
            <a:r>
              <a:rPr lang="en-US" altLang="ko-KR" sz="2500" b="1" dirty="0">
                <a:solidFill>
                  <a:srgbClr val="FFFF00"/>
                </a:solidFill>
              </a:rPr>
              <a:t>(2) – </a:t>
            </a:r>
            <a:r>
              <a:rPr lang="ko-KR" altLang="en-US" sz="2500" b="1" dirty="0">
                <a:solidFill>
                  <a:srgbClr val="FFFF00"/>
                </a:solidFill>
              </a:rPr>
              <a:t>최저임금 인상 </a:t>
            </a:r>
            <a:r>
              <a:rPr lang="ko-KR" altLang="en-US" sz="2500" b="1" dirty="0" smtClean="0">
                <a:solidFill>
                  <a:srgbClr val="FFFF00"/>
                </a:solidFill>
              </a:rPr>
              <a:t>이후</a:t>
            </a:r>
            <a:endParaRPr lang="en-US" altLang="ko-KR" sz="2500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368" y="981669"/>
            <a:ext cx="895168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dirty="0" smtClean="0"/>
              <a:t>최저임금위원회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최저임금 제도 개편 나서</a:t>
            </a:r>
            <a:endParaRPr lang="en-US" altLang="ko-KR" sz="2200" dirty="0" smtClean="0"/>
          </a:p>
          <a:p>
            <a:pPr>
              <a:lnSpc>
                <a:spcPct val="150000"/>
              </a:lnSpc>
            </a:pPr>
            <a:r>
              <a:rPr lang="en-US" altLang="ko-KR" sz="2200" dirty="0" smtClean="0"/>
              <a:t>- </a:t>
            </a:r>
            <a:r>
              <a:rPr lang="ko-KR" altLang="en-US" sz="2200" dirty="0" smtClean="0"/>
              <a:t>최저임금 산업 대상 임금 범위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업종별 차등 적용 실태조사</a:t>
            </a:r>
            <a:endParaRPr lang="ko-KR" altLang="en-US" sz="22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361" name="_x188628552" descr="DRW000022a4311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247" y="2350182"/>
            <a:ext cx="5759450" cy="400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0124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1.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논의 상황 </a:t>
            </a:r>
            <a:r>
              <a:rPr lang="en-US" altLang="ko-KR" sz="2500" b="1" dirty="0">
                <a:solidFill>
                  <a:srgbClr val="FFFF00"/>
                </a:solidFill>
              </a:rPr>
              <a:t>(2) – </a:t>
            </a:r>
            <a:r>
              <a:rPr lang="ko-KR" altLang="en-US" sz="2500" b="1" dirty="0">
                <a:solidFill>
                  <a:srgbClr val="FFFF00"/>
                </a:solidFill>
              </a:rPr>
              <a:t>최저임금 인상 </a:t>
            </a:r>
            <a:r>
              <a:rPr lang="ko-KR" altLang="en-US" sz="2500" b="1" dirty="0" smtClean="0">
                <a:solidFill>
                  <a:srgbClr val="FFFF00"/>
                </a:solidFill>
              </a:rPr>
              <a:t>이후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328" y="1341804"/>
            <a:ext cx="6816700" cy="338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69369" y="981669"/>
            <a:ext cx="4846147" cy="2585323"/>
          </a:xfrm>
          <a:prstGeom prst="rect">
            <a:avLst/>
          </a:prstGeom>
          <a:solidFill>
            <a:schemeClr val="accent1">
              <a:alpha val="52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b="1" dirty="0" smtClean="0"/>
              <a:t>최저임금위원회 구성 개편 논의</a:t>
            </a:r>
            <a:endParaRPr lang="en-US" altLang="ko-KR" sz="2200" b="1" dirty="0" smtClean="0"/>
          </a:p>
          <a:p>
            <a:pPr>
              <a:lnSpc>
                <a:spcPct val="150000"/>
              </a:lnSpc>
            </a:pP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ko-KR" altLang="en-US" sz="1400" b="1" dirty="0" smtClean="0"/>
              <a:t>최저임금법 제</a:t>
            </a:r>
            <a:r>
              <a:rPr lang="en-US" altLang="ko-KR" sz="1400" b="1" dirty="0"/>
              <a:t>14</a:t>
            </a:r>
            <a:r>
              <a:rPr lang="ko-KR" altLang="en-US" sz="1400" b="1" dirty="0"/>
              <a:t>조 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위원회의 구성 등</a:t>
            </a:r>
            <a:r>
              <a:rPr lang="en-US" altLang="ko-KR" sz="1400" b="1" dirty="0"/>
              <a:t>) </a:t>
            </a:r>
            <a:r>
              <a:rPr lang="ko-KR" altLang="en-US" sz="1400" b="1" dirty="0"/>
              <a:t/>
            </a:r>
            <a:br>
              <a:rPr lang="ko-KR" altLang="en-US" sz="1400" b="1" dirty="0"/>
            </a:br>
            <a:r>
              <a:rPr lang="ko-KR" altLang="en-US" sz="1400" b="1" dirty="0" smtClean="0"/>
              <a:t>① 위원회는 </a:t>
            </a:r>
            <a:r>
              <a:rPr lang="ko-KR" altLang="en-US" sz="1400" b="1" dirty="0"/>
              <a:t>다음 각 호의 위원으로 구성한다</a:t>
            </a:r>
            <a:r>
              <a:rPr lang="en-US" altLang="ko-KR" sz="1400" b="1" dirty="0"/>
              <a:t>.</a:t>
            </a:r>
            <a:r>
              <a:rPr lang="ko-KR" altLang="en-US" sz="1400" b="1" dirty="0"/>
              <a:t/>
            </a:r>
            <a:br>
              <a:rPr lang="ko-KR" altLang="en-US" sz="1400" b="1" dirty="0"/>
            </a:br>
            <a:r>
              <a:rPr lang="en-US" altLang="ko-KR" sz="1400" b="1" dirty="0"/>
              <a:t>1. </a:t>
            </a:r>
            <a:r>
              <a:rPr lang="ko-KR" altLang="en-US" sz="1400" b="1" dirty="0"/>
              <a:t>근로자를 대표하는 위원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이하 </a:t>
            </a:r>
            <a:r>
              <a:rPr lang="en-US" altLang="ko-KR" sz="1400" b="1" dirty="0"/>
              <a:t>"</a:t>
            </a:r>
            <a:r>
              <a:rPr lang="ko-KR" altLang="en-US" sz="1400" b="1" dirty="0"/>
              <a:t>근로자위원</a:t>
            </a:r>
            <a:r>
              <a:rPr lang="en-US" altLang="ko-KR" sz="1400" b="1" dirty="0"/>
              <a:t>"</a:t>
            </a:r>
            <a:r>
              <a:rPr lang="ko-KR" altLang="en-US" sz="1400" b="1" dirty="0"/>
              <a:t>이라 한다</a:t>
            </a:r>
            <a:r>
              <a:rPr lang="en-US" altLang="ko-KR" sz="1400" b="1" dirty="0"/>
              <a:t>) 9</a:t>
            </a:r>
            <a:r>
              <a:rPr lang="ko-KR" altLang="en-US" sz="1400" b="1" dirty="0"/>
              <a:t>명</a:t>
            </a:r>
            <a:br>
              <a:rPr lang="ko-KR" altLang="en-US" sz="1400" b="1" dirty="0"/>
            </a:br>
            <a:r>
              <a:rPr lang="en-US" altLang="ko-KR" sz="1400" b="1" dirty="0"/>
              <a:t>2. </a:t>
            </a:r>
            <a:r>
              <a:rPr lang="ko-KR" altLang="en-US" sz="1400" b="1" dirty="0"/>
              <a:t>사용자를 대표하는 위원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이하 </a:t>
            </a:r>
            <a:r>
              <a:rPr lang="en-US" altLang="ko-KR" sz="1400" b="1" dirty="0"/>
              <a:t>"</a:t>
            </a:r>
            <a:r>
              <a:rPr lang="ko-KR" altLang="en-US" sz="1400" b="1" dirty="0"/>
              <a:t>사용자위원</a:t>
            </a:r>
            <a:r>
              <a:rPr lang="en-US" altLang="ko-KR" sz="1400" b="1" dirty="0"/>
              <a:t>"</a:t>
            </a:r>
            <a:r>
              <a:rPr lang="ko-KR" altLang="en-US" sz="1400" b="1" dirty="0"/>
              <a:t>이라 한다</a:t>
            </a:r>
            <a:r>
              <a:rPr lang="en-US" altLang="ko-KR" sz="1400" b="1" dirty="0"/>
              <a:t>) 9</a:t>
            </a:r>
            <a:r>
              <a:rPr lang="ko-KR" altLang="en-US" sz="1400" b="1" dirty="0"/>
              <a:t>명</a:t>
            </a:r>
            <a:br>
              <a:rPr lang="ko-KR" altLang="en-US" sz="1400" b="1" dirty="0"/>
            </a:br>
            <a:r>
              <a:rPr lang="en-US" altLang="ko-KR" sz="1400" b="1" dirty="0"/>
              <a:t>3. </a:t>
            </a:r>
            <a:r>
              <a:rPr lang="ko-KR" altLang="en-US" sz="1400" b="1" dirty="0"/>
              <a:t>공익을 대표하는 위원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이하 </a:t>
            </a:r>
            <a:r>
              <a:rPr lang="en-US" altLang="ko-KR" sz="1400" b="1" dirty="0"/>
              <a:t>"</a:t>
            </a:r>
            <a:r>
              <a:rPr lang="ko-KR" altLang="en-US" sz="1400" b="1" dirty="0"/>
              <a:t>공익위원</a:t>
            </a:r>
            <a:r>
              <a:rPr lang="en-US" altLang="ko-KR" sz="1400" b="1" dirty="0"/>
              <a:t>"</a:t>
            </a:r>
            <a:r>
              <a:rPr lang="ko-KR" altLang="en-US" sz="1400" b="1" dirty="0"/>
              <a:t>이라 한다</a:t>
            </a:r>
            <a:r>
              <a:rPr lang="en-US" altLang="ko-KR" sz="1400" b="1" dirty="0"/>
              <a:t>) 9</a:t>
            </a:r>
            <a:r>
              <a:rPr lang="ko-KR" altLang="en-US" sz="1400" b="1" dirty="0" smtClean="0"/>
              <a:t>명</a:t>
            </a:r>
            <a:endParaRPr lang="ko-KR" altLang="en-US" sz="1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34" y="4727073"/>
            <a:ext cx="59721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787" y="5214027"/>
            <a:ext cx="6361509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043" y="5807478"/>
            <a:ext cx="7582544" cy="567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614261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2.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최근 최저임금법 개정 사항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369" y="1125723"/>
            <a:ext cx="2829392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/>
              <a:t>2017. 9. 1. </a:t>
            </a:r>
            <a:r>
              <a:rPr lang="ko-KR" altLang="en-US" sz="2400" dirty="0"/>
              <a:t>개정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2018. 3. 1. </a:t>
            </a:r>
            <a:r>
              <a:rPr lang="ko-KR" altLang="en-US" sz="2400" dirty="0"/>
              <a:t>시행</a:t>
            </a:r>
          </a:p>
          <a:p>
            <a:pPr>
              <a:lnSpc>
                <a:spcPct val="150000"/>
              </a:lnSpc>
            </a:pP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dirty="0" smtClean="0"/>
              <a:t>①</a:t>
            </a:r>
            <a:r>
              <a:rPr lang="en-US" altLang="ko-KR" sz="2200" dirty="0" smtClean="0"/>
              <a:t> </a:t>
            </a:r>
            <a:r>
              <a:rPr lang="ko-KR" altLang="en-US" sz="2200" dirty="0" smtClean="0"/>
              <a:t>단순노무업무</a:t>
            </a:r>
            <a:endParaRPr lang="en-US" altLang="ko-KR" sz="2200" dirty="0" smtClean="0"/>
          </a:p>
          <a:p>
            <a:pPr>
              <a:lnSpc>
                <a:spcPct val="150000"/>
              </a:lnSpc>
            </a:pPr>
            <a:r>
              <a:rPr lang="ko-KR" altLang="en-US" sz="2200" dirty="0" smtClean="0"/>
              <a:t>최저임금 감액 불가</a:t>
            </a:r>
            <a:endParaRPr lang="en-US" altLang="ko-KR" sz="2200" dirty="0" smtClean="0"/>
          </a:p>
          <a:p>
            <a:pPr>
              <a:lnSpc>
                <a:spcPct val="150000"/>
              </a:lnSpc>
            </a:pPr>
            <a:r>
              <a:rPr lang="ko-KR" altLang="en-US" sz="2000" dirty="0" smtClean="0"/>
              <a:t>② </a:t>
            </a:r>
            <a:r>
              <a:rPr lang="ko-KR" altLang="en-US" sz="2200" dirty="0" smtClean="0"/>
              <a:t>감시 단속적 업무</a:t>
            </a:r>
            <a:endParaRPr lang="en-US" altLang="ko-KR" sz="2200" dirty="0" smtClean="0"/>
          </a:p>
          <a:p>
            <a:pPr>
              <a:lnSpc>
                <a:spcPct val="150000"/>
              </a:lnSpc>
            </a:pPr>
            <a:r>
              <a:rPr lang="ko-KR" altLang="en-US" sz="2200" dirty="0" smtClean="0"/>
              <a:t>최저임금 감액 불가</a:t>
            </a:r>
            <a:endParaRPr lang="en-US" altLang="ko-KR" sz="22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868" y="869495"/>
            <a:ext cx="5802314" cy="551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30124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3.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다른 나라 최저임금과 비교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368" y="2746154"/>
            <a:ext cx="3189527" cy="1548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200" dirty="0" smtClean="0"/>
              <a:t>OECD </a:t>
            </a:r>
            <a:r>
              <a:rPr lang="ko-KR" altLang="en-US" sz="2200" dirty="0" smtClean="0"/>
              <a:t>주요국과 비교했을 때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우리나라 최저임금 절대값은 낮은 </a:t>
            </a:r>
            <a:r>
              <a:rPr lang="ko-KR" altLang="en-US" sz="2200" dirty="0" smtClean="0"/>
              <a:t>편</a:t>
            </a:r>
            <a:endParaRPr lang="en-US" altLang="ko-KR" sz="2200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313" name="_x188631512" descr="EMB000022a431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95" y="1384982"/>
            <a:ext cx="5741870" cy="4710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0124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3467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3.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다른 나라 최저임금과 비교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368" y="1125723"/>
            <a:ext cx="3189527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200" dirty="0" smtClean="0"/>
              <a:t>OECD </a:t>
            </a:r>
            <a:r>
              <a:rPr lang="ko-KR" altLang="en-US" sz="2200" dirty="0" smtClean="0"/>
              <a:t>기준</a:t>
            </a:r>
            <a:endParaRPr lang="en-US" altLang="ko-KR" sz="2200" dirty="0" smtClean="0"/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ko-KR" altLang="en-US" sz="2200" dirty="0" smtClean="0"/>
              <a:t>최저임금 수준은 </a:t>
            </a:r>
            <a:r>
              <a:rPr lang="en-US" altLang="ko-KR" sz="2200" dirty="0"/>
              <a:t>26</a:t>
            </a:r>
            <a:r>
              <a:rPr lang="ko-KR" altLang="en-US" sz="2200" dirty="0"/>
              <a:t>개국 중 </a:t>
            </a:r>
            <a:r>
              <a:rPr lang="en-US" altLang="ko-KR" sz="2200" dirty="0"/>
              <a:t>14</a:t>
            </a:r>
            <a:r>
              <a:rPr lang="ko-KR" altLang="en-US" sz="2200" dirty="0" smtClean="0"/>
              <a:t>위</a:t>
            </a:r>
            <a:endParaRPr lang="en-US" altLang="ko-KR" sz="2200" dirty="0" smtClean="0"/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ko-KR" altLang="en-US" sz="2200" dirty="0" smtClean="0"/>
              <a:t>최저임금 미만 노동자 비율은 </a:t>
            </a:r>
            <a:r>
              <a:rPr lang="en-US" altLang="ko-KR" sz="2200" dirty="0" smtClean="0"/>
              <a:t>26</a:t>
            </a:r>
            <a:r>
              <a:rPr lang="ko-KR" altLang="en-US" sz="2200" dirty="0" smtClean="0"/>
              <a:t>개국 중 </a:t>
            </a:r>
            <a:r>
              <a:rPr lang="en-US" altLang="ko-KR" sz="2200" dirty="0" smtClean="0"/>
              <a:t>3</a:t>
            </a:r>
            <a:r>
              <a:rPr lang="ko-KR" altLang="en-US" sz="2200" dirty="0" smtClean="0"/>
              <a:t>위</a:t>
            </a:r>
            <a:endParaRPr lang="en-US" altLang="ko-KR" sz="2200" dirty="0" smtClean="0"/>
          </a:p>
          <a:p>
            <a:pPr>
              <a:lnSpc>
                <a:spcPct val="150000"/>
              </a:lnSpc>
            </a:pPr>
            <a:endParaRPr lang="en-US" altLang="ko-KR" sz="2200" dirty="0" smtClean="0"/>
          </a:p>
          <a:p>
            <a:pPr>
              <a:lnSpc>
                <a:spcPct val="150000"/>
              </a:lnSpc>
            </a:pPr>
            <a:endParaRPr lang="en-US" altLang="ko-KR" sz="2200" dirty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국회 </a:t>
            </a:r>
            <a:r>
              <a:rPr lang="ko-KR" altLang="en-US" dirty="0" err="1" smtClean="0"/>
              <a:t>예산정책처</a:t>
            </a:r>
            <a:r>
              <a:rPr lang="en-US" altLang="ko-KR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/>
              <a:t>경제동향</a:t>
            </a:r>
            <a:r>
              <a:rPr lang="en-US" altLang="ko-KR" dirty="0" smtClean="0"/>
              <a:t>&amp;</a:t>
            </a:r>
            <a:r>
              <a:rPr lang="ko-KR" altLang="en-US" dirty="0" smtClean="0"/>
              <a:t>이슈 </a:t>
            </a:r>
            <a:r>
              <a:rPr lang="en-US" altLang="ko-KR" dirty="0" smtClean="0"/>
              <a:t>(</a:t>
            </a:r>
            <a:r>
              <a:rPr lang="en-US" altLang="ko-KR" dirty="0"/>
              <a:t>2016</a:t>
            </a:r>
            <a:r>
              <a:rPr lang="ko-KR" altLang="en-US" dirty="0"/>
              <a:t>년 </a:t>
            </a:r>
            <a:r>
              <a:rPr lang="en-US" altLang="ko-KR" dirty="0"/>
              <a:t>7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9457" name="_x188633112" descr="EMB000022a4312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921" y="1197750"/>
            <a:ext cx="5620445" cy="5185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1493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92297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(1)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개요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7541" y="3519460"/>
            <a:ext cx="881148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dirty="0" smtClean="0"/>
              <a:t>최저임금법 위반을 피하려면</a:t>
            </a:r>
            <a:endParaRPr lang="en-US" altLang="ko-KR" sz="2200" dirty="0" smtClean="0"/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ko-KR" altLang="en-US" sz="2200" dirty="0" smtClean="0"/>
              <a:t>기본급을 </a:t>
            </a:r>
            <a:r>
              <a:rPr lang="ko-KR" altLang="en-US" sz="2200" dirty="0" smtClean="0"/>
              <a:t>인상한다</a:t>
            </a:r>
            <a:r>
              <a:rPr lang="en-US" altLang="ko-KR" sz="2200" dirty="0"/>
              <a:t>.</a:t>
            </a:r>
            <a:endParaRPr lang="en-US" altLang="ko-KR" sz="2200" dirty="0" smtClean="0"/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ko-KR" altLang="en-US" sz="2200" dirty="0" smtClean="0"/>
              <a:t>꼼수를 </a:t>
            </a:r>
            <a:r>
              <a:rPr lang="ko-KR" altLang="en-US" sz="2200" dirty="0" smtClean="0"/>
              <a:t>찾는다</a:t>
            </a:r>
            <a:r>
              <a:rPr lang="en-US" altLang="ko-KR" sz="2200" dirty="0" smtClean="0"/>
              <a:t>.</a:t>
            </a:r>
            <a:r>
              <a:rPr lang="ko-KR" altLang="en-US" sz="2200" dirty="0" smtClean="0"/>
              <a:t> </a:t>
            </a:r>
            <a:r>
              <a:rPr lang="ko-KR" altLang="en-US" sz="2400" dirty="0" smtClean="0"/>
              <a:t>→  최저임금 산입 대상 임금을 늘린다 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분자↑</a:t>
            </a:r>
            <a:r>
              <a:rPr lang="en-US" altLang="ko-KR" sz="24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/>
              <a:t>                       </a:t>
            </a:r>
            <a:r>
              <a:rPr lang="ko-KR" altLang="en-US" sz="2400" dirty="0" smtClean="0"/>
              <a:t>  </a:t>
            </a:r>
            <a:r>
              <a:rPr lang="ko-KR" altLang="en-US" sz="2400" dirty="0" smtClean="0"/>
              <a:t>→  최저임금 산입 기준 시간을 줄인다 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분모↓</a:t>
            </a:r>
            <a:r>
              <a:rPr lang="en-US" altLang="ko-KR" sz="2400" dirty="0" smtClean="0"/>
              <a:t>)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45" y="1629912"/>
            <a:ext cx="9181464" cy="11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04565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92297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(1)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개요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7287" y="837615"/>
            <a:ext cx="8811487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400" dirty="0" smtClean="0"/>
              <a:t>최저임금법 규정</a:t>
            </a:r>
            <a:endParaRPr lang="en-US" altLang="ko-KR" sz="2400" dirty="0" smtClean="0"/>
          </a:p>
          <a:p>
            <a:pPr algn="just">
              <a:lnSpc>
                <a:spcPct val="150000"/>
              </a:lnSpc>
            </a:pPr>
            <a:r>
              <a:rPr lang="ko-KR" altLang="en-US" sz="1200" dirty="0"/>
              <a:t>제</a:t>
            </a:r>
            <a:r>
              <a:rPr lang="en-US" altLang="ko-KR" sz="1200" dirty="0"/>
              <a:t>6</a:t>
            </a:r>
            <a:r>
              <a:rPr lang="ko-KR" altLang="en-US" sz="1200" dirty="0"/>
              <a:t>조 </a:t>
            </a:r>
            <a:r>
              <a:rPr lang="en-US" altLang="ko-KR" sz="1200" dirty="0"/>
              <a:t>(</a:t>
            </a:r>
            <a:r>
              <a:rPr lang="ko-KR" altLang="en-US" sz="1200" dirty="0"/>
              <a:t>최저임금의 효력</a:t>
            </a:r>
            <a:r>
              <a:rPr lang="en-US" altLang="ko-KR" sz="1200" dirty="0" smtClean="0"/>
              <a:t>)</a:t>
            </a:r>
            <a:endParaRPr lang="ko-KR" altLang="en-US" sz="1200" dirty="0"/>
          </a:p>
          <a:p>
            <a:pPr marL="180000" algn="just">
              <a:lnSpc>
                <a:spcPct val="150000"/>
              </a:lnSpc>
            </a:pPr>
            <a:r>
              <a:rPr lang="ko-KR" altLang="en-US" sz="1200" dirty="0" smtClean="0"/>
              <a:t>① 사용자는 </a:t>
            </a:r>
            <a:r>
              <a:rPr lang="ko-KR" altLang="en-US" sz="1200" dirty="0"/>
              <a:t>최저임금의 적용을 받는 근로자에게 </a:t>
            </a:r>
            <a:r>
              <a:rPr lang="ko-KR" altLang="en-US" sz="1200" dirty="0" err="1"/>
              <a:t>최저임금액</a:t>
            </a:r>
            <a:r>
              <a:rPr lang="ko-KR" altLang="en-US" sz="1200" dirty="0"/>
              <a:t> 이상의 임금을 지급하여야 한다</a:t>
            </a:r>
            <a:r>
              <a:rPr lang="en-US" altLang="ko-KR" sz="1200" dirty="0"/>
              <a:t>.</a:t>
            </a:r>
          </a:p>
          <a:p>
            <a:pPr marL="180000" algn="just">
              <a:lnSpc>
                <a:spcPct val="150000"/>
              </a:lnSpc>
            </a:pPr>
            <a:r>
              <a:rPr lang="en-US" altLang="ko-KR" sz="1200" dirty="0" smtClean="0"/>
              <a:t>② </a:t>
            </a:r>
            <a:r>
              <a:rPr lang="ko-KR" altLang="en-US" sz="1200" dirty="0" smtClean="0"/>
              <a:t>사용자는 </a:t>
            </a:r>
            <a:r>
              <a:rPr lang="ko-KR" altLang="en-US" sz="1200" dirty="0"/>
              <a:t>이 법에 따른 최저임금을 이유로 종전의 임금수준을 낮추어서는 아니 된다</a:t>
            </a:r>
            <a:r>
              <a:rPr lang="en-US" altLang="ko-KR" sz="1200" dirty="0"/>
              <a:t>.</a:t>
            </a:r>
          </a:p>
          <a:p>
            <a:pPr marL="180000" algn="just">
              <a:lnSpc>
                <a:spcPct val="150000"/>
              </a:lnSpc>
            </a:pPr>
            <a:r>
              <a:rPr lang="en-US" altLang="ko-KR" sz="1200" dirty="0" smtClean="0"/>
              <a:t>③ </a:t>
            </a:r>
            <a:r>
              <a:rPr lang="ko-KR" altLang="en-US" sz="1200" dirty="0" smtClean="0"/>
              <a:t>최저임금의 </a:t>
            </a:r>
            <a:r>
              <a:rPr lang="ko-KR" altLang="en-US" sz="1200" dirty="0"/>
              <a:t>적용을 받는 근로자와 사용자 사이의 근로계약 중 </a:t>
            </a:r>
            <a:r>
              <a:rPr lang="ko-KR" altLang="en-US" sz="1200" dirty="0" err="1"/>
              <a:t>최저임금액에</a:t>
            </a:r>
            <a:r>
              <a:rPr lang="ko-KR" altLang="en-US" sz="1200" dirty="0"/>
              <a:t> 미치지 못하는 금액을 임금으로 정한 부분은 무효로 하며</a:t>
            </a:r>
            <a:r>
              <a:rPr lang="en-US" altLang="ko-KR" sz="1200" dirty="0"/>
              <a:t>, </a:t>
            </a:r>
            <a:r>
              <a:rPr lang="ko-KR" altLang="en-US" sz="1200" dirty="0"/>
              <a:t>이 경우 무효로 된 부분은 이 법으로 정한 </a:t>
            </a:r>
            <a:r>
              <a:rPr lang="ko-KR" altLang="en-US" sz="1200" dirty="0" err="1"/>
              <a:t>최저임금액과</a:t>
            </a:r>
            <a:r>
              <a:rPr lang="ko-KR" altLang="en-US" sz="1200" dirty="0"/>
              <a:t> 동일한 임금을 지급하기로 한 것으로 본다</a:t>
            </a:r>
            <a:r>
              <a:rPr lang="en-US" altLang="ko-KR" sz="1200" dirty="0"/>
              <a:t>.</a:t>
            </a:r>
          </a:p>
          <a:p>
            <a:pPr marL="180000" algn="just">
              <a:lnSpc>
                <a:spcPct val="150000"/>
              </a:lnSpc>
            </a:pPr>
            <a:r>
              <a:rPr lang="en-US" altLang="ko-KR" sz="1400" b="1" dirty="0"/>
              <a:t>④ </a:t>
            </a:r>
            <a:r>
              <a:rPr lang="ko-KR" altLang="en-US" sz="1400" b="1" dirty="0" smtClean="0"/>
              <a:t>다음 </a:t>
            </a:r>
            <a:r>
              <a:rPr lang="ko-KR" altLang="en-US" sz="1400" b="1" dirty="0"/>
              <a:t>각 호의 어느 하나에 해당하는 임금은 제</a:t>
            </a:r>
            <a:r>
              <a:rPr lang="en-US" altLang="ko-KR" sz="1400" b="1" dirty="0"/>
              <a:t>1</a:t>
            </a:r>
            <a:r>
              <a:rPr lang="ko-KR" altLang="en-US" sz="1400" b="1" dirty="0"/>
              <a:t>항과 제</a:t>
            </a:r>
            <a:r>
              <a:rPr lang="en-US" altLang="ko-KR" sz="1400" b="1" dirty="0"/>
              <a:t>3</a:t>
            </a:r>
            <a:r>
              <a:rPr lang="ko-KR" altLang="en-US" sz="1400" b="1" dirty="0"/>
              <a:t>항에 따른 임금에 산입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算入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하지 아니한다</a:t>
            </a:r>
            <a:r>
              <a:rPr lang="en-US" altLang="ko-KR" sz="1400" b="1" dirty="0" smtClean="0"/>
              <a:t>.</a:t>
            </a:r>
            <a:endParaRPr lang="en-US" altLang="ko-KR" sz="1400" b="1" dirty="0"/>
          </a:p>
          <a:p>
            <a:pPr marL="360000" algn="just">
              <a:lnSpc>
                <a:spcPct val="150000"/>
              </a:lnSpc>
            </a:pPr>
            <a:r>
              <a:rPr lang="en-US" altLang="ko-KR" sz="1400" b="1" dirty="0" smtClean="0"/>
              <a:t>1</a:t>
            </a:r>
            <a:r>
              <a:rPr lang="en-US" altLang="ko-KR" sz="1400" b="1" dirty="0"/>
              <a:t>. </a:t>
            </a:r>
            <a:r>
              <a:rPr lang="ko-KR" altLang="en-US" sz="1400" b="1" dirty="0"/>
              <a:t>매월 </a:t>
            </a:r>
            <a:r>
              <a:rPr lang="en-US" altLang="ko-KR" sz="1400" b="1" dirty="0"/>
              <a:t>1</a:t>
            </a:r>
            <a:r>
              <a:rPr lang="ko-KR" altLang="en-US" sz="1400" b="1" dirty="0"/>
              <a:t>회 이상 정기적으로 지급하는 임금 외의 임금으로서 고용노동부장관이 정하는 것</a:t>
            </a:r>
          </a:p>
          <a:p>
            <a:pPr marL="360000" algn="just">
              <a:lnSpc>
                <a:spcPct val="150000"/>
              </a:lnSpc>
            </a:pPr>
            <a:r>
              <a:rPr lang="en-US" altLang="ko-KR" sz="1400" b="1" dirty="0" smtClean="0"/>
              <a:t>2</a:t>
            </a:r>
            <a:r>
              <a:rPr lang="en-US" altLang="ko-KR" sz="1400" b="1" dirty="0"/>
              <a:t>. </a:t>
            </a:r>
            <a:r>
              <a:rPr lang="ko-KR" altLang="en-US" sz="1400" b="1" dirty="0"/>
              <a:t>「근로기준법」 제</a:t>
            </a:r>
            <a:r>
              <a:rPr lang="en-US" altLang="ko-KR" sz="1400" b="1" dirty="0"/>
              <a:t>2</a:t>
            </a:r>
            <a:r>
              <a:rPr lang="ko-KR" altLang="en-US" sz="1400" b="1" dirty="0"/>
              <a:t>조제</a:t>
            </a:r>
            <a:r>
              <a:rPr lang="en-US" altLang="ko-KR" sz="1400" b="1" dirty="0"/>
              <a:t>1</a:t>
            </a:r>
            <a:r>
              <a:rPr lang="ko-KR" altLang="en-US" sz="1400" b="1" dirty="0" err="1"/>
              <a:t>항제</a:t>
            </a:r>
            <a:r>
              <a:rPr lang="en-US" altLang="ko-KR" sz="1400" b="1" dirty="0"/>
              <a:t>7</a:t>
            </a:r>
            <a:r>
              <a:rPr lang="ko-KR" altLang="en-US" sz="1400" b="1" dirty="0"/>
              <a:t>호에 따른 소정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所定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근로시간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이하 </a:t>
            </a:r>
            <a:r>
              <a:rPr lang="en-US" altLang="ko-KR" sz="1400" b="1" dirty="0"/>
              <a:t>"</a:t>
            </a:r>
            <a:r>
              <a:rPr lang="ko-KR" altLang="en-US" sz="1400" b="1" dirty="0"/>
              <a:t>소정근로시간</a:t>
            </a:r>
            <a:r>
              <a:rPr lang="en-US" altLang="ko-KR" sz="1400" b="1" dirty="0"/>
              <a:t>"</a:t>
            </a:r>
            <a:r>
              <a:rPr lang="ko-KR" altLang="en-US" sz="1400" b="1" dirty="0"/>
              <a:t>이라 한다</a:t>
            </a:r>
            <a:r>
              <a:rPr lang="en-US" altLang="ko-KR" sz="1400" b="1" dirty="0"/>
              <a:t>) </a:t>
            </a:r>
            <a:r>
              <a:rPr lang="ko-KR" altLang="en-US" sz="1400" b="1" dirty="0"/>
              <a:t>또는 소정의 </a:t>
            </a:r>
            <a:r>
              <a:rPr lang="ko-KR" altLang="en-US" sz="1400" b="1" dirty="0" err="1"/>
              <a:t>근로일에</a:t>
            </a:r>
            <a:r>
              <a:rPr lang="ko-KR" altLang="en-US" sz="1400" b="1" dirty="0"/>
              <a:t> 대하여 지급하는 임금 외의 임금으로서 고용노동부장관이 정하는 것</a:t>
            </a:r>
          </a:p>
          <a:p>
            <a:pPr marL="360000" algn="just">
              <a:lnSpc>
                <a:spcPct val="150000"/>
              </a:lnSpc>
            </a:pPr>
            <a:r>
              <a:rPr lang="en-US" altLang="ko-KR" sz="1400" b="1" dirty="0" smtClean="0"/>
              <a:t>3</a:t>
            </a:r>
            <a:r>
              <a:rPr lang="en-US" altLang="ko-KR" sz="1400" b="1" dirty="0"/>
              <a:t>. </a:t>
            </a:r>
            <a:r>
              <a:rPr lang="ko-KR" altLang="en-US" sz="1400" b="1" dirty="0"/>
              <a:t>그 밖에 </a:t>
            </a:r>
            <a:r>
              <a:rPr lang="ko-KR" altLang="en-US" sz="1400" b="1" dirty="0" err="1"/>
              <a:t>최저임금액에</a:t>
            </a:r>
            <a:r>
              <a:rPr lang="ko-KR" altLang="en-US" sz="1400" b="1" dirty="0"/>
              <a:t> 산입하는 것이 적당하지 아니하다고 인정하여 고용노동부장관이 따로 정하는 것</a:t>
            </a:r>
            <a:endParaRPr lang="en-US" altLang="ko-KR" sz="1400" b="1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52400" y="15240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89707" y="4798861"/>
            <a:ext cx="881148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400" dirty="0" smtClean="0"/>
              <a:t>최저임금법 시행규칙</a:t>
            </a:r>
            <a:endParaRPr lang="en-US" altLang="ko-KR" sz="2400" dirty="0" smtClean="0"/>
          </a:p>
          <a:p>
            <a:pPr algn="just">
              <a:lnSpc>
                <a:spcPct val="150000"/>
              </a:lnSpc>
            </a:pP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조 </a:t>
            </a:r>
            <a:r>
              <a:rPr lang="en-US" altLang="ko-KR" sz="1400" dirty="0"/>
              <a:t>(</a:t>
            </a:r>
            <a:r>
              <a:rPr lang="ko-KR" altLang="en-US" sz="1400" dirty="0"/>
              <a:t>최저임금의 범위</a:t>
            </a:r>
            <a:r>
              <a:rPr lang="en-US" altLang="ko-KR" sz="1400" dirty="0" smtClean="0"/>
              <a:t>)  </a:t>
            </a:r>
          </a:p>
          <a:p>
            <a:pPr algn="just">
              <a:lnSpc>
                <a:spcPct val="150000"/>
              </a:lnSpc>
            </a:pPr>
            <a:r>
              <a:rPr lang="ko-KR" altLang="en-US" sz="1400" dirty="0" smtClean="0"/>
              <a:t>「최저임금법」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이하 </a:t>
            </a:r>
            <a:r>
              <a:rPr lang="en-US" altLang="ko-KR" sz="1400" dirty="0" smtClean="0"/>
              <a:t>"</a:t>
            </a:r>
            <a:r>
              <a:rPr lang="ko-KR" altLang="en-US" sz="1400" dirty="0" smtClean="0"/>
              <a:t>법</a:t>
            </a:r>
            <a:r>
              <a:rPr lang="en-US" altLang="ko-KR" sz="1400" dirty="0" smtClean="0"/>
              <a:t>"</a:t>
            </a:r>
            <a:r>
              <a:rPr lang="ko-KR" altLang="en-US" sz="1400" dirty="0" smtClean="0"/>
              <a:t>이라 한다</a:t>
            </a:r>
            <a:r>
              <a:rPr lang="en-US" altLang="ko-KR" sz="1400" dirty="0" smtClean="0"/>
              <a:t>) </a:t>
            </a:r>
            <a:r>
              <a:rPr lang="ko-KR" altLang="en-US" sz="1400" dirty="0" smtClean="0"/>
              <a:t>제</a:t>
            </a:r>
            <a:r>
              <a:rPr lang="en-US" altLang="ko-KR" sz="1400" dirty="0" smtClean="0"/>
              <a:t>6</a:t>
            </a:r>
            <a:r>
              <a:rPr lang="ko-KR" altLang="en-US" sz="1400" dirty="0" smtClean="0"/>
              <a:t>조제</a:t>
            </a:r>
            <a:r>
              <a:rPr lang="en-US" altLang="ko-KR" sz="1400" dirty="0" smtClean="0"/>
              <a:t>4</a:t>
            </a:r>
            <a:r>
              <a:rPr lang="ko-KR" altLang="en-US" sz="1400" dirty="0" smtClean="0"/>
              <a:t>항에 따라 </a:t>
            </a:r>
            <a:r>
              <a:rPr lang="ko-KR" altLang="en-US" sz="1400" b="1" dirty="0" smtClean="0"/>
              <a:t>최저임금에 산입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算入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하지 아니하는 임금의 범위는 별표 </a:t>
            </a:r>
            <a:r>
              <a:rPr lang="en-US" altLang="ko-KR" sz="1400" b="1" dirty="0" smtClean="0"/>
              <a:t>1</a:t>
            </a:r>
            <a:r>
              <a:rPr lang="ko-KR" altLang="en-US" sz="1400" b="1" dirty="0" smtClean="0"/>
              <a:t>과 같다</a:t>
            </a:r>
            <a:r>
              <a:rPr lang="en-US" altLang="ko-KR" sz="1400" b="1" dirty="0" smtClean="0"/>
              <a:t>. </a:t>
            </a:r>
            <a:r>
              <a:rPr lang="ko-KR" altLang="en-US" sz="1400" b="1" dirty="0" smtClean="0"/>
              <a:t>다만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별표 </a:t>
            </a:r>
            <a:r>
              <a:rPr lang="en-US" altLang="ko-KR" sz="1400" b="1" dirty="0" smtClean="0"/>
              <a:t>2</a:t>
            </a:r>
            <a:r>
              <a:rPr lang="ko-KR" altLang="en-US" sz="1400" b="1" dirty="0" smtClean="0"/>
              <a:t>의 임금은 최저임금에 산입한다</a:t>
            </a:r>
            <a:r>
              <a:rPr lang="en-US" altLang="ko-KR" sz="14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616684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92297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(1)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개요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52400" y="15240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3555" name="_x188630952" descr="EMB000022a4314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381" y="848287"/>
            <a:ext cx="4609728" cy="553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53" y="871280"/>
            <a:ext cx="4609728" cy="5549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17711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792297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산입 대상 임금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7541" y="1125723"/>
            <a:ext cx="8811487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b="1" dirty="0"/>
              <a:t>대법원 </a:t>
            </a:r>
            <a:r>
              <a:rPr lang="en-US" altLang="ko-KR" b="1" dirty="0"/>
              <a:t>2007. 1. 11. </a:t>
            </a:r>
            <a:r>
              <a:rPr lang="ko-KR" altLang="en-US" b="1" dirty="0"/>
              <a:t>선고 </a:t>
            </a:r>
            <a:r>
              <a:rPr lang="en-US" altLang="ko-KR" b="1" dirty="0"/>
              <a:t>2006</a:t>
            </a:r>
            <a:r>
              <a:rPr lang="ko-KR" altLang="en-US" b="1" dirty="0"/>
              <a:t>다</a:t>
            </a:r>
            <a:r>
              <a:rPr lang="en-US" altLang="ko-KR" b="1" dirty="0"/>
              <a:t>64245 </a:t>
            </a:r>
            <a:r>
              <a:rPr lang="ko-KR" altLang="en-US" b="1" dirty="0" smtClean="0"/>
              <a:t>판결</a:t>
            </a:r>
            <a:endParaRPr lang="en-US" altLang="ko-KR" b="1" dirty="0" smtClean="0"/>
          </a:p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[</a:t>
            </a:r>
            <a:r>
              <a:rPr lang="en-US" altLang="ko-KR" sz="1600" dirty="0"/>
              <a:t>1] </a:t>
            </a:r>
            <a:r>
              <a:rPr lang="ko-KR" altLang="en-US" sz="1600" dirty="0"/>
              <a:t>지급된 임금이 최저임금법상 최저임금에 미달하는지 여부의 판단 </a:t>
            </a:r>
            <a:r>
              <a:rPr lang="ko-KR" altLang="en-US" sz="1600" dirty="0" smtClean="0"/>
              <a:t>방법</a:t>
            </a:r>
            <a:endParaRPr lang="en-US" altLang="ko-KR" sz="1600" dirty="0" smtClean="0"/>
          </a:p>
          <a:p>
            <a:pPr algn="just"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FF0000"/>
                </a:solidFill>
              </a:rPr>
              <a:t>지급된 </a:t>
            </a:r>
            <a:r>
              <a:rPr lang="ko-KR" altLang="en-US" sz="1600" b="1" dirty="0">
                <a:solidFill>
                  <a:srgbClr val="FF0000"/>
                </a:solidFill>
              </a:rPr>
              <a:t>임금이 최저임금에 미달하는지 여부는 지급된 임금 중 최저임금법 제</a:t>
            </a:r>
            <a:r>
              <a:rPr lang="en-US" altLang="ko-KR" sz="1600" b="1" dirty="0">
                <a:solidFill>
                  <a:srgbClr val="FF0000"/>
                </a:solidFill>
              </a:rPr>
              <a:t>6</a:t>
            </a:r>
            <a:r>
              <a:rPr lang="ko-KR" altLang="en-US" sz="1600" b="1" dirty="0">
                <a:solidFill>
                  <a:srgbClr val="FF0000"/>
                </a:solidFill>
              </a:rPr>
              <a:t>조 제</a:t>
            </a:r>
            <a:r>
              <a:rPr lang="en-US" altLang="ko-KR" sz="1600" b="1" dirty="0">
                <a:solidFill>
                  <a:srgbClr val="FF0000"/>
                </a:solidFill>
              </a:rPr>
              <a:t>4</a:t>
            </a:r>
            <a:r>
              <a:rPr lang="ko-KR" altLang="en-US" sz="1600" b="1" dirty="0">
                <a:solidFill>
                  <a:srgbClr val="FF0000"/>
                </a:solidFill>
              </a:rPr>
              <a:t>항 및 같은 법 시행규칙 제</a:t>
            </a:r>
            <a:r>
              <a:rPr lang="en-US" altLang="ko-KR" sz="1600" b="1" dirty="0">
                <a:solidFill>
                  <a:srgbClr val="FF0000"/>
                </a:solidFill>
              </a:rPr>
              <a:t>2</a:t>
            </a:r>
            <a:r>
              <a:rPr lang="ko-KR" altLang="en-US" sz="1600" b="1" dirty="0">
                <a:solidFill>
                  <a:srgbClr val="FF0000"/>
                </a:solidFill>
              </a:rPr>
              <a:t>조 </a:t>
            </a:r>
            <a:r>
              <a:rPr lang="en-US" altLang="ko-KR" sz="1600" b="1" dirty="0">
                <a:solidFill>
                  <a:srgbClr val="FF0000"/>
                </a:solidFill>
              </a:rPr>
              <a:t>[</a:t>
            </a:r>
            <a:r>
              <a:rPr lang="ko-KR" altLang="en-US" sz="1600" b="1" dirty="0">
                <a:solidFill>
                  <a:srgbClr val="FF0000"/>
                </a:solidFill>
              </a:rPr>
              <a:t>별표 </a:t>
            </a:r>
            <a:r>
              <a:rPr lang="en-US" altLang="ko-KR" sz="1600" b="1" dirty="0">
                <a:solidFill>
                  <a:srgbClr val="FF0000"/>
                </a:solidFill>
              </a:rPr>
              <a:t>1]</a:t>
            </a:r>
            <a:r>
              <a:rPr lang="ko-KR" altLang="en-US" sz="1600" b="1" dirty="0">
                <a:solidFill>
                  <a:srgbClr val="FF0000"/>
                </a:solidFill>
              </a:rPr>
              <a:t>이 정한 임금 또는 수당을 제외한 ‘비교대상 임금’액과 </a:t>
            </a:r>
            <a:r>
              <a:rPr lang="ko-KR" altLang="en-US" sz="1600" b="1" dirty="0" err="1">
                <a:solidFill>
                  <a:srgbClr val="FF0000"/>
                </a:solidFill>
              </a:rPr>
              <a:t>최저임금액을</a:t>
            </a:r>
            <a:r>
              <a:rPr lang="ko-KR" altLang="en-US" sz="1600" b="1" dirty="0">
                <a:solidFill>
                  <a:srgbClr val="FF0000"/>
                </a:solidFill>
              </a:rPr>
              <a:t> 비교하여 판단하여야 한다</a:t>
            </a:r>
            <a:r>
              <a:rPr lang="en-US" altLang="ko-KR" sz="1600" b="1" dirty="0">
                <a:solidFill>
                  <a:srgbClr val="FF0000"/>
                </a:solidFill>
              </a:rPr>
              <a:t>. 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</a:pPr>
            <a:endParaRPr lang="en-US" altLang="ko-KR" sz="1600" dirty="0" smtClean="0"/>
          </a:p>
          <a:p>
            <a:pPr algn="just">
              <a:lnSpc>
                <a:spcPct val="150000"/>
              </a:lnSpc>
            </a:pPr>
            <a:r>
              <a:rPr lang="ko-KR" altLang="en-US" sz="1600" dirty="0"/>
              <a:t>→ </a:t>
            </a:r>
            <a:r>
              <a:rPr lang="ko-KR" altLang="en-US" sz="1600" dirty="0" smtClean="0"/>
              <a:t> 원고들은 </a:t>
            </a:r>
            <a:r>
              <a:rPr lang="ko-KR" altLang="en-US" sz="1600" dirty="0"/>
              <a:t>근속수당 명목으로 </a:t>
            </a:r>
            <a:r>
              <a:rPr lang="ko-KR" altLang="en-US" sz="1600" b="1" dirty="0"/>
              <a:t>근속기간</a:t>
            </a:r>
            <a:r>
              <a:rPr lang="ko-KR" altLang="en-US" sz="1600" dirty="0"/>
              <a:t>에 따라 일률적으로 정해진 금액을 매월 정기적으로 지급받되</a:t>
            </a:r>
            <a:r>
              <a:rPr lang="en-US" altLang="ko-KR" sz="1600" dirty="0"/>
              <a:t>, </a:t>
            </a:r>
            <a:r>
              <a:rPr lang="ko-KR" altLang="en-US" sz="1600" dirty="0"/>
              <a:t>결근할 경우 결근일수만큼 일할 계산된 금액을 공제한 금액을 지급받아 왔다는 것이다</a:t>
            </a:r>
            <a:r>
              <a:rPr lang="en-US" altLang="ko-KR" sz="1600" dirty="0"/>
              <a:t>. </a:t>
            </a:r>
            <a:r>
              <a:rPr lang="ko-KR" altLang="en-US" sz="1600" dirty="0"/>
              <a:t/>
            </a:r>
            <a:br>
              <a:rPr lang="ko-KR" altLang="en-US" sz="1600" dirty="0"/>
            </a:br>
            <a:r>
              <a:rPr lang="ko-KR" altLang="en-US" sz="1600" dirty="0"/>
              <a:t>그렇다면 위와 같은 근속수당은 </a:t>
            </a:r>
            <a:r>
              <a:rPr lang="ko-KR" altLang="en-US" sz="1600" b="1" dirty="0">
                <a:solidFill>
                  <a:srgbClr val="FF0000"/>
                </a:solidFill>
              </a:rPr>
              <a:t>소정의 근로시간 또는 </a:t>
            </a:r>
            <a:r>
              <a:rPr lang="ko-KR" altLang="en-US" sz="1600" b="1" dirty="0" err="1">
                <a:solidFill>
                  <a:srgbClr val="FF0000"/>
                </a:solidFill>
              </a:rPr>
              <a:t>근로일에</a:t>
            </a:r>
            <a:r>
              <a:rPr lang="ko-KR" altLang="en-US" sz="1600" b="1" dirty="0">
                <a:solidFill>
                  <a:srgbClr val="FF0000"/>
                </a:solidFill>
              </a:rPr>
              <a:t> 대하여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/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매월 </a:t>
            </a:r>
            <a:r>
              <a:rPr lang="en-US" altLang="ko-KR" sz="1600" b="1" dirty="0">
                <a:solidFill>
                  <a:srgbClr val="FF0000"/>
                </a:solidFill>
              </a:rPr>
              <a:t>1</a:t>
            </a:r>
            <a:r>
              <a:rPr lang="ko-KR" altLang="en-US" sz="1600" b="1" dirty="0">
                <a:solidFill>
                  <a:srgbClr val="FF0000"/>
                </a:solidFill>
              </a:rPr>
              <a:t>회 이상 정기적으로 지급되는 임금이고</a:t>
            </a:r>
            <a:r>
              <a:rPr lang="en-US" altLang="ko-KR" sz="1600" b="1" dirty="0">
                <a:solidFill>
                  <a:srgbClr val="FF0000"/>
                </a:solidFill>
              </a:rPr>
              <a:t>,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/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근로자의 </a:t>
            </a:r>
            <a:r>
              <a:rPr lang="ko-KR" altLang="en-US" sz="1600" b="1" dirty="0">
                <a:solidFill>
                  <a:srgbClr val="FF0000"/>
                </a:solidFill>
              </a:rPr>
              <a:t>생활보조 혹은 복리후생을 위한 성질의 임금은 아니라고 </a:t>
            </a:r>
            <a:r>
              <a:rPr lang="ko-KR" altLang="en-US" sz="1600" b="1" dirty="0" err="1">
                <a:solidFill>
                  <a:srgbClr val="FF0000"/>
                </a:solidFill>
              </a:rPr>
              <a:t>하겠으므로</a:t>
            </a:r>
            <a:r>
              <a:rPr lang="en-US" altLang="ko-KR" sz="1600" dirty="0"/>
              <a:t>, </a:t>
            </a:r>
            <a:r>
              <a:rPr lang="ko-KR" altLang="en-US" sz="1600" dirty="0"/>
              <a:t>최저임금법 제</a:t>
            </a:r>
            <a:r>
              <a:rPr lang="en-US" altLang="ko-KR" sz="1600" dirty="0"/>
              <a:t>6</a:t>
            </a:r>
            <a:r>
              <a:rPr lang="ko-KR" altLang="en-US" sz="1600" dirty="0"/>
              <a:t>조 제</a:t>
            </a:r>
            <a:r>
              <a:rPr lang="en-US" altLang="ko-KR" sz="1600" dirty="0"/>
              <a:t>4</a:t>
            </a:r>
            <a:r>
              <a:rPr lang="ko-KR" altLang="en-US" sz="1600" dirty="0"/>
              <a:t>항 및 같은 법 시행규칙 </a:t>
            </a:r>
            <a:r>
              <a:rPr lang="en-US" altLang="ko-KR" sz="1600" dirty="0"/>
              <a:t>[</a:t>
            </a:r>
            <a:r>
              <a:rPr lang="ko-KR" altLang="en-US" sz="1600" dirty="0"/>
              <a:t>별표 </a:t>
            </a:r>
            <a:r>
              <a:rPr lang="en-US" altLang="ko-KR" sz="1600" dirty="0"/>
              <a:t>1]</a:t>
            </a:r>
            <a:r>
              <a:rPr lang="ko-KR" altLang="en-US" sz="1600" dirty="0"/>
              <a:t>이 정하는 ‘비교대상 임금에 산입되지 않는 임금 또는 수당’의 어디에도 해당되지 아니하여</a:t>
            </a:r>
            <a:r>
              <a:rPr lang="en-US" altLang="ko-KR" sz="1600" dirty="0"/>
              <a:t>, ‘</a:t>
            </a:r>
            <a:r>
              <a:rPr lang="ko-KR" altLang="en-US" sz="1600" dirty="0"/>
              <a:t>비교대상 임금’에 산입된다고 보아야 할 것이다</a:t>
            </a:r>
            <a:r>
              <a:rPr lang="en-US" altLang="ko-KR" sz="1600" dirty="0"/>
              <a:t>. </a:t>
            </a:r>
            <a:endParaRPr lang="en-US" altLang="ko-KR" sz="1600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81493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4" y="159869"/>
            <a:ext cx="878729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산입 대상 임금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7541" y="971106"/>
            <a:ext cx="8811487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000" b="1" dirty="0" smtClean="0"/>
              <a:t>최저임금 산입 대상 임금 기준 </a:t>
            </a:r>
            <a:r>
              <a:rPr lang="en-US" altLang="ko-KR" sz="2000" b="1" dirty="0" smtClean="0"/>
              <a:t>: </a:t>
            </a:r>
            <a:r>
              <a:rPr lang="ko-KR" altLang="en-US" sz="2000" dirty="0" smtClean="0"/>
              <a:t>①</a:t>
            </a:r>
            <a:r>
              <a:rPr lang="en-US" altLang="ko-KR" sz="2000" dirty="0"/>
              <a:t>, </a:t>
            </a:r>
            <a:r>
              <a:rPr lang="ko-KR" altLang="en-US" sz="2000" dirty="0" smtClean="0"/>
              <a:t>② 를 </a:t>
            </a:r>
            <a:r>
              <a:rPr lang="ko-KR" altLang="en-US" sz="2000" dirty="0"/>
              <a:t>모두 충족하는 급여에서</a:t>
            </a:r>
            <a:r>
              <a:rPr lang="en-US" altLang="ko-KR" sz="2000" dirty="0"/>
              <a:t>, </a:t>
            </a:r>
            <a:r>
              <a:rPr lang="ko-KR" altLang="en-US" sz="2000" dirty="0" smtClean="0"/>
              <a:t>③ </a:t>
            </a:r>
            <a:r>
              <a:rPr lang="ko-KR" altLang="en-US" sz="2000" dirty="0"/>
              <a:t>제외</a:t>
            </a:r>
          </a:p>
          <a:p>
            <a:pPr algn="just">
              <a:lnSpc>
                <a:spcPct val="150000"/>
              </a:lnSpc>
            </a:pPr>
            <a:r>
              <a:rPr lang="ko-KR" altLang="en-US" dirty="0" smtClean="0"/>
              <a:t>① 단체협약</a:t>
            </a:r>
            <a:r>
              <a:rPr lang="en-US" altLang="ko-KR" dirty="0"/>
              <a:t>•</a:t>
            </a:r>
            <a:r>
              <a:rPr lang="ko-KR" altLang="en-US" dirty="0"/>
              <a:t>취업규칙</a:t>
            </a:r>
            <a:r>
              <a:rPr lang="en-US" altLang="ko-KR" dirty="0"/>
              <a:t>•</a:t>
            </a:r>
            <a:r>
              <a:rPr lang="ko-KR" altLang="en-US" dirty="0"/>
              <a:t>근로계약에 지급 근거가 명시되어 있거나</a:t>
            </a:r>
            <a:r>
              <a:rPr lang="en-US" altLang="ko-KR" dirty="0"/>
              <a:t>, </a:t>
            </a:r>
            <a:r>
              <a:rPr lang="ko-KR" altLang="en-US" dirty="0"/>
              <a:t>관례에 따라 지급되는 </a:t>
            </a:r>
            <a:r>
              <a:rPr lang="ko-KR" altLang="en-US" dirty="0" smtClean="0"/>
              <a:t>임금</a:t>
            </a:r>
            <a:endParaRPr lang="en-US" altLang="ko-KR" dirty="0" smtClean="0"/>
          </a:p>
          <a:p>
            <a:pPr algn="just">
              <a:lnSpc>
                <a:spcPct val="150000"/>
              </a:lnSpc>
            </a:pPr>
            <a:r>
              <a:rPr lang="ko-KR" altLang="en-US" dirty="0" smtClean="0"/>
              <a:t>②  위 </a:t>
            </a:r>
            <a:r>
              <a:rPr lang="ko-KR" altLang="en-US" dirty="0"/>
              <a:t>지급근거에서 정해진 지급조건과 지급률에 따라 </a:t>
            </a:r>
            <a:r>
              <a:rPr lang="ko-KR" altLang="en-US" b="1" dirty="0">
                <a:solidFill>
                  <a:srgbClr val="FF0000"/>
                </a:solidFill>
              </a:rPr>
              <a:t>소정근로</a:t>
            </a:r>
            <a:r>
              <a:rPr lang="en-US" altLang="ko-KR" dirty="0"/>
              <a:t>(1</a:t>
            </a:r>
            <a:r>
              <a:rPr lang="ko-KR" altLang="en-US" dirty="0"/>
              <a:t>일 </a:t>
            </a:r>
            <a:r>
              <a:rPr lang="en-US" altLang="ko-KR" dirty="0"/>
              <a:t>8</a:t>
            </a:r>
            <a:r>
              <a:rPr lang="ko-KR" altLang="en-US" dirty="0"/>
              <a:t>시간</a:t>
            </a:r>
            <a:r>
              <a:rPr lang="en-US" altLang="ko-KR" dirty="0"/>
              <a:t>, </a:t>
            </a:r>
            <a:r>
              <a:rPr lang="ko-KR" altLang="en-US" dirty="0"/>
              <a:t>주 </a:t>
            </a:r>
            <a:r>
              <a:rPr lang="en-US" altLang="ko-KR" dirty="0"/>
              <a:t>40</a:t>
            </a:r>
            <a:r>
              <a:rPr lang="ko-KR" altLang="en-US" dirty="0"/>
              <a:t>시간 </a:t>
            </a:r>
            <a:r>
              <a:rPr lang="ko-KR" altLang="en-US" dirty="0" smtClean="0"/>
              <a:t>내에서 노동자와 사용자 </a:t>
            </a:r>
            <a:r>
              <a:rPr lang="ko-KR" altLang="en-US" dirty="0"/>
              <a:t>사이에 정한 근로시간</a:t>
            </a:r>
            <a:r>
              <a:rPr lang="en-US" altLang="ko-KR" dirty="0"/>
              <a:t>)</a:t>
            </a:r>
            <a:r>
              <a:rPr lang="ko-KR" altLang="en-US" dirty="0"/>
              <a:t>에 대하여 </a:t>
            </a:r>
            <a:r>
              <a:rPr lang="ko-KR" altLang="en-US" b="1" dirty="0" smtClean="0">
                <a:solidFill>
                  <a:srgbClr val="FF0000"/>
                </a:solidFill>
              </a:rPr>
              <a:t>매월 </a:t>
            </a:r>
            <a:r>
              <a:rPr lang="en-US" altLang="ko-KR" b="1" dirty="0">
                <a:solidFill>
                  <a:srgbClr val="FF0000"/>
                </a:solidFill>
              </a:rPr>
              <a:t>1</a:t>
            </a:r>
            <a:r>
              <a:rPr lang="ko-KR" altLang="en-US" b="1" dirty="0">
                <a:solidFill>
                  <a:srgbClr val="FF0000"/>
                </a:solidFill>
              </a:rPr>
              <a:t>회 이상 </a:t>
            </a:r>
            <a:r>
              <a:rPr lang="ko-KR" altLang="en-US" b="1" dirty="0" smtClean="0">
                <a:solidFill>
                  <a:srgbClr val="FF0000"/>
                </a:solidFill>
              </a:rPr>
              <a:t>정기적</a:t>
            </a:r>
            <a:r>
              <a:rPr lang="ko-KR" altLang="en-US" dirty="0" smtClean="0"/>
              <a:t>으로 </a:t>
            </a:r>
            <a:r>
              <a:rPr lang="ko-KR" altLang="en-US" dirty="0"/>
              <a:t>지급되는 </a:t>
            </a:r>
            <a:r>
              <a:rPr lang="ko-KR" altLang="en-US" dirty="0" smtClean="0"/>
              <a:t>임금</a:t>
            </a:r>
            <a:endParaRPr lang="en-US" altLang="ko-KR" dirty="0" smtClean="0"/>
          </a:p>
          <a:p>
            <a:pPr algn="just">
              <a:lnSpc>
                <a:spcPct val="150000"/>
              </a:lnSpc>
            </a:pPr>
            <a:r>
              <a:rPr lang="ko-KR" altLang="en-US" dirty="0"/>
              <a:t>③ </a:t>
            </a:r>
            <a:r>
              <a:rPr lang="ko-KR" altLang="en-US" dirty="0" smtClean="0"/>
              <a:t>생활을 보조하는 </a:t>
            </a:r>
            <a:r>
              <a:rPr lang="ko-KR" altLang="en-US" dirty="0"/>
              <a:t>수당</a:t>
            </a:r>
            <a:r>
              <a:rPr lang="en-US" altLang="ko-KR" dirty="0"/>
              <a:t>, </a:t>
            </a:r>
            <a:r>
              <a:rPr lang="ko-KR" altLang="en-US" dirty="0"/>
              <a:t>근로자의 복리후생을 위한 수당은 </a:t>
            </a:r>
            <a:r>
              <a:rPr lang="ko-KR" altLang="en-US" dirty="0" smtClean="0"/>
              <a:t>최저임금 산입 제외 </a:t>
            </a:r>
            <a:r>
              <a:rPr lang="en-US" altLang="ko-KR" dirty="0"/>
              <a:t>!</a:t>
            </a:r>
          </a:p>
          <a:p>
            <a:pPr algn="just">
              <a:lnSpc>
                <a:spcPct val="150000"/>
              </a:lnSpc>
            </a:pPr>
            <a:endParaRPr lang="en-US" altLang="ko-KR" dirty="0" smtClean="0"/>
          </a:p>
          <a:p>
            <a:pPr algn="just">
              <a:lnSpc>
                <a:spcPct val="150000"/>
              </a:lnSpc>
            </a:pPr>
            <a:r>
              <a:rPr lang="en-US" altLang="ko-KR" b="1" dirty="0" smtClean="0">
                <a:solidFill>
                  <a:srgbClr val="0070C0"/>
                </a:solidFill>
              </a:rPr>
              <a:t>- </a:t>
            </a:r>
            <a:r>
              <a:rPr lang="ko-KR" altLang="en-US" b="1" dirty="0" smtClean="0">
                <a:solidFill>
                  <a:srgbClr val="0070C0"/>
                </a:solidFill>
              </a:rPr>
              <a:t>격월</a:t>
            </a:r>
            <a:r>
              <a:rPr lang="en-US" altLang="ko-KR" b="1" dirty="0">
                <a:solidFill>
                  <a:srgbClr val="0070C0"/>
                </a:solidFill>
              </a:rPr>
              <a:t>, </a:t>
            </a:r>
            <a:r>
              <a:rPr lang="ko-KR" altLang="en-US" b="1" dirty="0">
                <a:solidFill>
                  <a:srgbClr val="0070C0"/>
                </a:solidFill>
              </a:rPr>
              <a:t>분기</a:t>
            </a:r>
            <a:r>
              <a:rPr lang="en-US" altLang="ko-KR" b="1" dirty="0">
                <a:solidFill>
                  <a:srgbClr val="0070C0"/>
                </a:solidFill>
              </a:rPr>
              <a:t>, </a:t>
            </a:r>
            <a:r>
              <a:rPr lang="ko-KR" altLang="en-US" b="1" dirty="0">
                <a:solidFill>
                  <a:srgbClr val="0070C0"/>
                </a:solidFill>
              </a:rPr>
              <a:t>반기</a:t>
            </a:r>
            <a:r>
              <a:rPr lang="en-US" altLang="ko-KR" b="1" dirty="0">
                <a:solidFill>
                  <a:srgbClr val="0070C0"/>
                </a:solidFill>
              </a:rPr>
              <a:t>, </a:t>
            </a:r>
            <a:r>
              <a:rPr lang="ko-KR" altLang="en-US" b="1" dirty="0">
                <a:solidFill>
                  <a:srgbClr val="0070C0"/>
                </a:solidFill>
              </a:rPr>
              <a:t>연 주기 또는 불규칙적으로 지급되는 급여 </a:t>
            </a:r>
            <a:r>
              <a:rPr lang="en-US" altLang="ko-KR" b="1" dirty="0">
                <a:solidFill>
                  <a:srgbClr val="0070C0"/>
                </a:solidFill>
              </a:rPr>
              <a:t>: </a:t>
            </a:r>
            <a:r>
              <a:rPr lang="ko-KR" altLang="en-US" b="1" dirty="0">
                <a:solidFill>
                  <a:srgbClr val="0070C0"/>
                </a:solidFill>
              </a:rPr>
              <a:t>산입 </a:t>
            </a:r>
            <a:r>
              <a:rPr lang="en-US" altLang="ko-KR" b="1" dirty="0">
                <a:solidFill>
                  <a:srgbClr val="0070C0"/>
                </a:solidFill>
              </a:rPr>
              <a:t>X</a:t>
            </a:r>
          </a:p>
          <a:p>
            <a:pPr algn="just">
              <a:lnSpc>
                <a:spcPct val="150000"/>
              </a:lnSpc>
            </a:pPr>
            <a:r>
              <a:rPr lang="en-US" altLang="ko-KR" b="1" dirty="0" smtClean="0">
                <a:solidFill>
                  <a:srgbClr val="0070C0"/>
                </a:solidFill>
              </a:rPr>
              <a:t>- </a:t>
            </a:r>
            <a:r>
              <a:rPr lang="ko-KR" altLang="en-US" b="1" dirty="0" smtClean="0">
                <a:solidFill>
                  <a:srgbClr val="0070C0"/>
                </a:solidFill>
              </a:rPr>
              <a:t>연장</a:t>
            </a:r>
            <a:r>
              <a:rPr lang="en-US" altLang="ko-KR" b="1" dirty="0" smtClean="0">
                <a:solidFill>
                  <a:srgbClr val="0070C0"/>
                </a:solidFill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</a:rPr>
              <a:t>야간</a:t>
            </a:r>
            <a:r>
              <a:rPr lang="en-US" altLang="ko-KR" b="1" dirty="0" smtClean="0">
                <a:solidFill>
                  <a:srgbClr val="0070C0"/>
                </a:solidFill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</a:rPr>
              <a:t>휴일근로수당 </a:t>
            </a:r>
            <a:r>
              <a:rPr lang="ko-KR" altLang="en-US" b="1" dirty="0">
                <a:solidFill>
                  <a:srgbClr val="0070C0"/>
                </a:solidFill>
              </a:rPr>
              <a:t>등 </a:t>
            </a:r>
            <a:r>
              <a:rPr lang="ko-KR" altLang="en-US" b="1" dirty="0" smtClean="0">
                <a:solidFill>
                  <a:srgbClr val="0070C0"/>
                </a:solidFill>
              </a:rPr>
              <a:t>소정근로시간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일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r>
              <a:rPr lang="ko-KR" altLang="en-US" b="1" dirty="0">
                <a:solidFill>
                  <a:srgbClr val="0070C0"/>
                </a:solidFill>
              </a:rPr>
              <a:t>외의 근로에 대한 급여 </a:t>
            </a:r>
            <a:r>
              <a:rPr lang="en-US" altLang="ko-KR" b="1" dirty="0">
                <a:solidFill>
                  <a:srgbClr val="0070C0"/>
                </a:solidFill>
              </a:rPr>
              <a:t>: </a:t>
            </a:r>
            <a:r>
              <a:rPr lang="ko-KR" altLang="en-US" b="1" dirty="0">
                <a:solidFill>
                  <a:srgbClr val="0070C0"/>
                </a:solidFill>
              </a:rPr>
              <a:t>산입 </a:t>
            </a:r>
            <a:r>
              <a:rPr lang="en-US" altLang="ko-KR" b="1" dirty="0">
                <a:solidFill>
                  <a:srgbClr val="0070C0"/>
                </a:solidFill>
              </a:rPr>
              <a:t>X</a:t>
            </a:r>
          </a:p>
          <a:p>
            <a:pPr algn="just">
              <a:lnSpc>
                <a:spcPct val="150000"/>
              </a:lnSpc>
            </a:pPr>
            <a:r>
              <a:rPr lang="en-US" altLang="ko-KR" b="1" dirty="0" smtClean="0">
                <a:solidFill>
                  <a:srgbClr val="0070C0"/>
                </a:solidFill>
              </a:rPr>
              <a:t>- </a:t>
            </a:r>
            <a:r>
              <a:rPr lang="ko-KR" altLang="en-US" b="1" dirty="0" smtClean="0">
                <a:solidFill>
                  <a:srgbClr val="0070C0"/>
                </a:solidFill>
              </a:rPr>
              <a:t>지급조건이나 </a:t>
            </a:r>
            <a:r>
              <a:rPr lang="ko-KR" altLang="en-US" b="1" dirty="0">
                <a:solidFill>
                  <a:srgbClr val="0070C0"/>
                </a:solidFill>
              </a:rPr>
              <a:t>지급률 자체가 </a:t>
            </a:r>
            <a:r>
              <a:rPr lang="ko-KR" altLang="en-US" b="1" dirty="0" smtClean="0">
                <a:solidFill>
                  <a:srgbClr val="0070C0"/>
                </a:solidFill>
              </a:rPr>
              <a:t>변동적인</a:t>
            </a:r>
            <a:r>
              <a:rPr lang="en-US" altLang="ko-KR" b="1" dirty="0" smtClean="0">
                <a:solidFill>
                  <a:srgbClr val="0070C0"/>
                </a:solidFill>
              </a:rPr>
              <a:t> </a:t>
            </a:r>
            <a:r>
              <a:rPr lang="ko-KR" altLang="en-US" b="1" dirty="0">
                <a:solidFill>
                  <a:srgbClr val="0070C0"/>
                </a:solidFill>
              </a:rPr>
              <a:t>급여 </a:t>
            </a:r>
            <a:r>
              <a:rPr lang="en-US" altLang="ko-KR" b="1" dirty="0">
                <a:solidFill>
                  <a:srgbClr val="0070C0"/>
                </a:solidFill>
              </a:rPr>
              <a:t>: </a:t>
            </a:r>
            <a:r>
              <a:rPr lang="ko-KR" altLang="en-US" b="1" dirty="0">
                <a:solidFill>
                  <a:srgbClr val="0070C0"/>
                </a:solidFill>
              </a:rPr>
              <a:t>산입 </a:t>
            </a:r>
            <a:r>
              <a:rPr lang="en-US" altLang="ko-KR" b="1" dirty="0">
                <a:solidFill>
                  <a:srgbClr val="0070C0"/>
                </a:solidFill>
              </a:rPr>
              <a:t>X</a:t>
            </a:r>
          </a:p>
          <a:p>
            <a:pPr algn="just">
              <a:lnSpc>
                <a:spcPct val="150000"/>
              </a:lnSpc>
            </a:pPr>
            <a:r>
              <a:rPr lang="en-US" altLang="ko-KR" b="1" dirty="0" smtClean="0">
                <a:solidFill>
                  <a:srgbClr val="0070C0"/>
                </a:solidFill>
              </a:rPr>
              <a:t>- </a:t>
            </a:r>
            <a:r>
              <a:rPr lang="ko-KR" altLang="en-US" b="1" dirty="0" smtClean="0">
                <a:solidFill>
                  <a:srgbClr val="0070C0"/>
                </a:solidFill>
              </a:rPr>
              <a:t>생활보조</a:t>
            </a:r>
            <a:r>
              <a:rPr lang="en-US" altLang="ko-KR" b="1" dirty="0" smtClean="0">
                <a:solidFill>
                  <a:srgbClr val="0070C0"/>
                </a:solidFill>
              </a:rPr>
              <a:t>,</a:t>
            </a:r>
            <a:r>
              <a:rPr lang="ko-KR" altLang="en-US" b="1" dirty="0" smtClean="0">
                <a:solidFill>
                  <a:srgbClr val="0070C0"/>
                </a:solidFill>
              </a:rPr>
              <a:t> 복리후생 </a:t>
            </a:r>
            <a:r>
              <a:rPr lang="en-US" altLang="ko-KR" b="1" dirty="0" smtClean="0">
                <a:solidFill>
                  <a:srgbClr val="0070C0"/>
                </a:solidFill>
              </a:rPr>
              <a:t>: </a:t>
            </a:r>
            <a:r>
              <a:rPr lang="ko-KR" altLang="en-US" b="1" dirty="0">
                <a:solidFill>
                  <a:srgbClr val="0070C0"/>
                </a:solidFill>
              </a:rPr>
              <a:t>식대 </a:t>
            </a:r>
            <a:r>
              <a:rPr lang="en-US" altLang="ko-KR" b="1" dirty="0">
                <a:solidFill>
                  <a:srgbClr val="0070C0"/>
                </a:solidFill>
              </a:rPr>
              <a:t>, </a:t>
            </a:r>
            <a:r>
              <a:rPr lang="ko-KR" altLang="en-US" b="1" dirty="0">
                <a:solidFill>
                  <a:srgbClr val="0070C0"/>
                </a:solidFill>
              </a:rPr>
              <a:t>통근수당</a:t>
            </a:r>
            <a:r>
              <a:rPr lang="en-US" altLang="ko-KR" b="1" dirty="0">
                <a:solidFill>
                  <a:srgbClr val="0070C0"/>
                </a:solidFill>
              </a:rPr>
              <a:t>, </a:t>
            </a:r>
            <a:r>
              <a:rPr lang="ko-KR" altLang="en-US" b="1" dirty="0">
                <a:solidFill>
                  <a:srgbClr val="0070C0"/>
                </a:solidFill>
              </a:rPr>
              <a:t>가족수당</a:t>
            </a:r>
            <a:r>
              <a:rPr lang="en-US" altLang="ko-KR" b="1" dirty="0">
                <a:solidFill>
                  <a:srgbClr val="0070C0"/>
                </a:solidFill>
              </a:rPr>
              <a:t>, </a:t>
            </a:r>
            <a:r>
              <a:rPr lang="ko-KR" altLang="en-US" b="1" dirty="0">
                <a:solidFill>
                  <a:srgbClr val="0070C0"/>
                </a:solidFill>
              </a:rPr>
              <a:t>학비보조금 등 </a:t>
            </a:r>
            <a:r>
              <a:rPr lang="en-US" altLang="ko-KR" b="1" dirty="0" smtClean="0">
                <a:solidFill>
                  <a:srgbClr val="0070C0"/>
                </a:solidFill>
              </a:rPr>
              <a:t>: </a:t>
            </a:r>
            <a:r>
              <a:rPr lang="ko-KR" altLang="en-US" b="1" dirty="0" smtClean="0">
                <a:solidFill>
                  <a:srgbClr val="0070C0"/>
                </a:solidFill>
              </a:rPr>
              <a:t>산입 </a:t>
            </a:r>
            <a:r>
              <a:rPr lang="en-US" altLang="ko-KR" b="1" dirty="0" smtClean="0">
                <a:solidFill>
                  <a:srgbClr val="0070C0"/>
                </a:solidFill>
              </a:rPr>
              <a:t>X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24053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산입 대상 임금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1733" y="909642"/>
            <a:ext cx="8811487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000" b="1" dirty="0" smtClean="0"/>
              <a:t>월 정기상여금은 최저임금에 산입되나</a:t>
            </a:r>
            <a:r>
              <a:rPr lang="en-US" altLang="ko-KR" sz="2000" b="1" dirty="0" smtClean="0"/>
              <a:t>? (1)</a:t>
            </a:r>
          </a:p>
          <a:p>
            <a:pPr algn="just">
              <a:lnSpc>
                <a:spcPct val="150000"/>
              </a:lnSpc>
            </a:pPr>
            <a:endParaRPr lang="en-US" altLang="ko-KR" sz="1600" dirty="0" smtClean="0"/>
          </a:p>
          <a:p>
            <a:pPr algn="just" fontAlgn="base">
              <a:lnSpc>
                <a:spcPct val="150000"/>
              </a:lnSpc>
            </a:pPr>
            <a:r>
              <a:rPr lang="en-US" altLang="ko-KR" sz="1600" b="1" dirty="0" smtClean="0"/>
              <a:t>※ </a:t>
            </a:r>
            <a:r>
              <a:rPr lang="ko-KR" altLang="en-US" sz="1600" b="1" dirty="0"/>
              <a:t>노동부 행정해석 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근로기준정책과</a:t>
            </a:r>
            <a:r>
              <a:rPr lang="en-US" altLang="ko-KR" sz="1600" b="1" dirty="0"/>
              <a:t>-6817, 2015. 12. 14.) </a:t>
            </a:r>
            <a:r>
              <a:rPr lang="en-US" altLang="ko-KR" sz="1600" b="1" dirty="0" smtClean="0"/>
              <a:t> - </a:t>
            </a:r>
            <a:r>
              <a:rPr lang="ko-KR" altLang="en-US" sz="1600" b="1" dirty="0"/>
              <a:t>최저임금에 산입 </a:t>
            </a:r>
            <a:r>
              <a:rPr lang="en-US" altLang="ko-KR" sz="1600" b="1" dirty="0"/>
              <a:t>X</a:t>
            </a:r>
            <a:endParaRPr lang="ko-KR" altLang="en-US" sz="1600" b="1" dirty="0"/>
          </a:p>
          <a:p>
            <a:pPr algn="just" fontAlgn="base">
              <a:lnSpc>
                <a:spcPct val="150000"/>
              </a:lnSpc>
            </a:pPr>
            <a:r>
              <a:rPr lang="en-US" altLang="ko-KR" sz="1400" dirty="0"/>
              <a:t>: </a:t>
            </a:r>
            <a:r>
              <a:rPr lang="ko-KR" altLang="en-US" sz="1400" dirty="0"/>
              <a:t>상여금을 </a:t>
            </a:r>
            <a:r>
              <a:rPr lang="ko-KR" altLang="en-US" sz="1400" b="1" dirty="0">
                <a:solidFill>
                  <a:srgbClr val="FF0000"/>
                </a:solidFill>
              </a:rPr>
              <a:t>연간 단위로 정하는 등</a:t>
            </a:r>
            <a:r>
              <a:rPr lang="en-US" altLang="ko-KR" sz="1400" b="1" dirty="0">
                <a:solidFill>
                  <a:srgbClr val="FF0000"/>
                </a:solidFill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</a:rPr>
              <a:t>연 </a:t>
            </a:r>
            <a:r>
              <a:rPr lang="en-US" altLang="ko-KR" sz="1400" b="1" dirty="0">
                <a:solidFill>
                  <a:srgbClr val="FF0000"/>
                </a:solidFill>
              </a:rPr>
              <a:t>800%) 1</a:t>
            </a:r>
            <a:r>
              <a:rPr lang="ko-KR" altLang="en-US" sz="1400" b="1" dirty="0">
                <a:solidFill>
                  <a:srgbClr val="FF0000"/>
                </a:solidFill>
              </a:rPr>
              <a:t>개월을 초과하는 기간에 걸친 사유에 따라 산정</a:t>
            </a:r>
            <a:r>
              <a:rPr lang="ko-KR" altLang="en-US" sz="1400" dirty="0"/>
              <a:t>하여 매월 분할 지급하는 것이라면 최저임금 산입범위에 포함되지 않을 것이나</a:t>
            </a:r>
            <a:r>
              <a:rPr lang="en-US" altLang="ko-KR" sz="1400" dirty="0"/>
              <a:t>, / </a:t>
            </a:r>
            <a:r>
              <a:rPr lang="ko-KR" altLang="en-US" sz="1400" dirty="0">
                <a:solidFill>
                  <a:srgbClr val="FF0000"/>
                </a:solidFill>
              </a:rPr>
              <a:t>산정주기가 </a:t>
            </a:r>
            <a:r>
              <a:rPr lang="en-US" altLang="ko-KR" sz="1400" dirty="0">
                <a:solidFill>
                  <a:srgbClr val="FF0000"/>
                </a:solidFill>
              </a:rPr>
              <a:t>1</a:t>
            </a:r>
            <a:r>
              <a:rPr lang="ko-KR" altLang="en-US" sz="1400" dirty="0">
                <a:solidFill>
                  <a:srgbClr val="FF0000"/>
                </a:solidFill>
              </a:rPr>
              <a:t>개월을 초과하지 아니하고</a:t>
            </a:r>
            <a:r>
              <a:rPr lang="ko-KR" altLang="en-US" sz="1400" dirty="0"/>
              <a:t> 소정근로시간 또는 소정의 </a:t>
            </a:r>
            <a:r>
              <a:rPr lang="ko-KR" altLang="en-US" sz="1400" dirty="0" err="1"/>
              <a:t>근로일에</a:t>
            </a:r>
            <a:r>
              <a:rPr lang="ko-KR" altLang="en-US" sz="1400" dirty="0"/>
              <a:t> 대하여 매월 </a:t>
            </a:r>
            <a:r>
              <a:rPr lang="en-US" altLang="ko-KR" sz="1400" dirty="0"/>
              <a:t>1</a:t>
            </a:r>
            <a:r>
              <a:rPr lang="ko-KR" altLang="en-US" sz="1400" dirty="0"/>
              <a:t>회 이상 정기적으로 지급하는 경우에는 상여금 등의 명칭과 관계없이 최저임금 적용을 위한 임금에 산입될 수 있을 것으로 사료됩니다</a:t>
            </a:r>
            <a:r>
              <a:rPr lang="en-US" altLang="ko-KR" sz="1400" dirty="0" smtClean="0"/>
              <a:t>.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b="1" dirty="0" smtClean="0"/>
              <a:t>※ </a:t>
            </a:r>
            <a:r>
              <a:rPr lang="ko-KR" altLang="en-US" sz="1600" b="1" dirty="0"/>
              <a:t>법제처 행정해석 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법제처 </a:t>
            </a:r>
            <a:r>
              <a:rPr lang="en-US" altLang="ko-KR" sz="1600" b="1" dirty="0"/>
              <a:t>15-0501 2015. 9. 30</a:t>
            </a:r>
            <a:r>
              <a:rPr lang="en-US" altLang="ko-KR" sz="1600" b="1" dirty="0" smtClean="0"/>
              <a:t>.) - </a:t>
            </a:r>
            <a:r>
              <a:rPr lang="ko-KR" altLang="en-US" sz="1600" b="1" dirty="0"/>
              <a:t>최저임금에 산입 </a:t>
            </a:r>
            <a:r>
              <a:rPr lang="en-US" altLang="ko-KR" sz="1600" b="1" dirty="0"/>
              <a:t>X</a:t>
            </a:r>
            <a:endParaRPr lang="ko-KR" altLang="en-US" sz="1600" b="1" dirty="0"/>
          </a:p>
          <a:p>
            <a:pPr algn="just" fontAlgn="base">
              <a:lnSpc>
                <a:spcPct val="150000"/>
              </a:lnSpc>
            </a:pPr>
            <a:r>
              <a:rPr lang="en-US" altLang="ko-KR" sz="1400" dirty="0"/>
              <a:t>: </a:t>
            </a:r>
            <a:r>
              <a:rPr lang="ko-KR" altLang="en-US" sz="1400" dirty="0"/>
              <a:t>단체협약에 근거하여 </a:t>
            </a:r>
            <a:r>
              <a:rPr lang="en-US" altLang="ko-KR" sz="1400" dirty="0"/>
              <a:t>1</a:t>
            </a:r>
            <a:r>
              <a:rPr lang="ko-KR" altLang="en-US" sz="1400" dirty="0"/>
              <a:t>년을 단위로 산정되어 근로자 모두에게 매월 정기적</a:t>
            </a:r>
            <a:r>
              <a:rPr lang="en-US" altLang="ko-KR" sz="1400" dirty="0"/>
              <a:t>·</a:t>
            </a:r>
            <a:r>
              <a:rPr lang="ko-KR" altLang="en-US" sz="1400" dirty="0"/>
              <a:t>일률적으로 지급되는 상여금은 「최저임금법」 제</a:t>
            </a:r>
            <a:r>
              <a:rPr lang="en-US" altLang="ko-KR" sz="1400" dirty="0"/>
              <a:t>6</a:t>
            </a:r>
            <a:r>
              <a:rPr lang="ko-KR" altLang="en-US" sz="1400" dirty="0"/>
              <a:t>조에 따른 최저임금에 산입하지 아니하는 임금에 포함된다</a:t>
            </a:r>
            <a:r>
              <a:rPr lang="en-US" altLang="ko-KR" sz="1400" dirty="0"/>
              <a:t>. </a:t>
            </a:r>
            <a:r>
              <a:rPr lang="en-US" altLang="ko-KR" sz="1400" dirty="0" smtClean="0"/>
              <a:t> ;  </a:t>
            </a:r>
            <a:r>
              <a:rPr lang="ko-KR" altLang="en-US" sz="1400" dirty="0" smtClean="0"/>
              <a:t>「</a:t>
            </a:r>
            <a:r>
              <a:rPr lang="ko-KR" altLang="en-US" sz="1400" dirty="0"/>
              <a:t>최저임금법」 제</a:t>
            </a:r>
            <a:r>
              <a:rPr lang="en-US" altLang="ko-KR" sz="1400" dirty="0"/>
              <a:t>6</a:t>
            </a:r>
            <a:r>
              <a:rPr lang="ko-KR" altLang="en-US" sz="1400" dirty="0"/>
              <a:t>조제</a:t>
            </a:r>
            <a:r>
              <a:rPr lang="en-US" altLang="ko-KR" sz="1400" dirty="0"/>
              <a:t>4</a:t>
            </a:r>
            <a:r>
              <a:rPr lang="ko-KR" altLang="en-US" sz="1400" dirty="0" err="1"/>
              <a:t>항제</a:t>
            </a:r>
            <a:r>
              <a:rPr lang="en-US" altLang="ko-KR" sz="1400" dirty="0"/>
              <a:t>1</a:t>
            </a:r>
            <a:r>
              <a:rPr lang="ko-KR" altLang="en-US" sz="1400" dirty="0"/>
              <a:t>호 및 같은 법 시행규칙 제</a:t>
            </a:r>
            <a:r>
              <a:rPr lang="en-US" altLang="ko-KR" sz="1400" dirty="0"/>
              <a:t>2</a:t>
            </a:r>
            <a:r>
              <a:rPr lang="ko-KR" altLang="en-US" sz="1400" dirty="0"/>
              <a:t>조 본문에 따른 별표 </a:t>
            </a:r>
            <a:r>
              <a:rPr lang="en-US" altLang="ko-KR" sz="1400" dirty="0"/>
              <a:t>1</a:t>
            </a:r>
            <a:r>
              <a:rPr lang="ko-KR" altLang="en-US" sz="1400" dirty="0"/>
              <a:t>에서는 최저임금에 산입하지 아니하는 임금의 범위를 구체적으로 정하면서</a:t>
            </a:r>
            <a:r>
              <a:rPr lang="en-US" altLang="ko-KR" sz="1400" dirty="0"/>
              <a:t>, “1</a:t>
            </a:r>
            <a:r>
              <a:rPr lang="ko-KR" altLang="en-US" sz="1400" dirty="0"/>
              <a:t>개월을 초과하는 기간에 걸친 해당 사유에 따라 산정하는 상여금”을 최저임금에 산입하지 아니하는 임금으로 규정함으로써</a:t>
            </a:r>
            <a:r>
              <a:rPr lang="en-US" altLang="ko-KR" sz="1400" dirty="0"/>
              <a:t>, </a:t>
            </a:r>
            <a:r>
              <a:rPr lang="ko-KR" altLang="en-US" sz="1400" dirty="0"/>
              <a:t>상여금의 “지급주기”가 아닌 상여금의 “산정기간”을 최저임금 산입 여부의 기준으로 하고 있습니다</a:t>
            </a:r>
            <a:r>
              <a:rPr lang="en-US" altLang="ko-KR" sz="1400" dirty="0"/>
              <a:t>. </a:t>
            </a:r>
            <a:r>
              <a:rPr lang="ko-KR" altLang="en-US" sz="1400" b="1" dirty="0">
                <a:solidFill>
                  <a:srgbClr val="FF0000"/>
                </a:solidFill>
              </a:rPr>
              <a:t>즉</a:t>
            </a:r>
            <a:r>
              <a:rPr lang="en-US" altLang="ko-KR" sz="1400" b="1" dirty="0">
                <a:solidFill>
                  <a:srgbClr val="FF0000"/>
                </a:solidFill>
              </a:rPr>
              <a:t>, </a:t>
            </a:r>
            <a:r>
              <a:rPr lang="ko-KR" altLang="en-US" sz="1400" b="1" dirty="0">
                <a:solidFill>
                  <a:srgbClr val="FF0000"/>
                </a:solidFill>
              </a:rPr>
              <a:t>매월 일률적으로 지급되는 상여금이라 할지라도 상여금이 </a:t>
            </a:r>
            <a:r>
              <a:rPr lang="en-US" altLang="ko-KR" sz="1400" b="1" dirty="0">
                <a:solidFill>
                  <a:srgbClr val="FF0000"/>
                </a:solidFill>
              </a:rPr>
              <a:t>1</a:t>
            </a:r>
            <a:r>
              <a:rPr lang="ko-KR" altLang="en-US" sz="1400" b="1" dirty="0">
                <a:solidFill>
                  <a:srgbClr val="FF0000"/>
                </a:solidFill>
              </a:rPr>
              <a:t>년을 단위로 산정됨으로써 상여금 산정기간이 </a:t>
            </a:r>
            <a:r>
              <a:rPr lang="en-US" altLang="ko-KR" sz="1400" b="1" dirty="0">
                <a:solidFill>
                  <a:srgbClr val="FF0000"/>
                </a:solidFill>
              </a:rPr>
              <a:t>1</a:t>
            </a:r>
            <a:r>
              <a:rPr lang="ko-KR" altLang="en-US" sz="1400" b="1" dirty="0">
                <a:solidFill>
                  <a:srgbClr val="FF0000"/>
                </a:solidFill>
              </a:rPr>
              <a:t>개월을 초과하는 것인 경우에는 그 상여금은 같은 법 시행규칙 별표 </a:t>
            </a:r>
            <a:r>
              <a:rPr lang="en-US" altLang="ko-KR" sz="1400" b="1" dirty="0">
                <a:solidFill>
                  <a:srgbClr val="FF0000"/>
                </a:solidFill>
              </a:rPr>
              <a:t>1</a:t>
            </a:r>
            <a:r>
              <a:rPr lang="ko-KR" altLang="en-US" sz="1400" b="1" dirty="0">
                <a:solidFill>
                  <a:srgbClr val="FF0000"/>
                </a:solidFill>
              </a:rPr>
              <a:t>에서 규정하고 있는 최저임금에 산입하지 아니하는 임금에 해당한다고 할 것입니다</a:t>
            </a:r>
            <a:r>
              <a:rPr lang="en-US" altLang="ko-KR" sz="1400" dirty="0" smtClean="0"/>
              <a:t>.</a:t>
            </a:r>
            <a:endParaRPr lang="en-US" altLang="ko-KR" sz="1400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325367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산입 대상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임금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1733" y="1125723"/>
            <a:ext cx="8811487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000" b="1" dirty="0" smtClean="0"/>
              <a:t>월 정기상여금은 최저임금에 산입되나</a:t>
            </a:r>
            <a:r>
              <a:rPr lang="en-US" altLang="ko-KR" sz="2000" b="1" dirty="0" smtClean="0"/>
              <a:t>? (2)</a:t>
            </a:r>
          </a:p>
          <a:p>
            <a:pPr algn="just">
              <a:lnSpc>
                <a:spcPct val="150000"/>
              </a:lnSpc>
            </a:pPr>
            <a:endParaRPr lang="en-US" altLang="ko-KR" sz="1600" dirty="0" smtClean="0"/>
          </a:p>
          <a:p>
            <a:pPr algn="just" fontAlgn="base">
              <a:lnSpc>
                <a:spcPct val="150000"/>
              </a:lnSpc>
            </a:pPr>
            <a:r>
              <a:rPr lang="en-US" altLang="ko-KR" sz="1600" b="1" dirty="0" smtClean="0"/>
              <a:t>※ </a:t>
            </a:r>
            <a:r>
              <a:rPr lang="ko-KR" altLang="en-US" sz="1600" b="1" dirty="0" smtClean="0"/>
              <a:t>하급심 법원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상여연봉 </a:t>
            </a:r>
            <a:r>
              <a:rPr lang="ko-KR" altLang="en-US" sz="1600" b="1" dirty="0" err="1"/>
              <a:t>월할</a:t>
            </a:r>
            <a:r>
              <a:rPr lang="ko-KR" altLang="en-US" sz="1600" b="1" dirty="0"/>
              <a:t> </a:t>
            </a:r>
            <a:r>
              <a:rPr lang="ko-KR" altLang="en-US" sz="1600" b="1" dirty="0" err="1"/>
              <a:t>지급분</a:t>
            </a:r>
            <a:r>
              <a:rPr lang="ko-KR" altLang="en-US" sz="1600" b="1" dirty="0"/>
              <a:t> </a:t>
            </a:r>
            <a:r>
              <a:rPr lang="en-US" altLang="ko-KR" sz="1600" b="1" dirty="0"/>
              <a:t>- </a:t>
            </a:r>
            <a:r>
              <a:rPr lang="ko-KR" altLang="en-US" sz="1600" b="1" dirty="0"/>
              <a:t>최저임금에 산입 </a:t>
            </a:r>
            <a:r>
              <a:rPr lang="en-US" altLang="ko-KR" sz="1600" b="1" dirty="0" smtClean="0"/>
              <a:t>O</a:t>
            </a:r>
            <a:endParaRPr lang="en-US" altLang="ko-KR" sz="1600" b="1" dirty="0"/>
          </a:p>
          <a:p>
            <a:pPr algn="just" fontAlgn="base">
              <a:lnSpc>
                <a:spcPct val="150000"/>
              </a:lnSpc>
            </a:pPr>
            <a:r>
              <a:rPr lang="en-US" altLang="ko-KR" sz="1600" dirty="0" smtClean="0"/>
              <a:t>: </a:t>
            </a:r>
            <a:r>
              <a:rPr lang="ko-KR" altLang="en-US" sz="1600" dirty="0" smtClean="0"/>
              <a:t>원고 </a:t>
            </a:r>
            <a:r>
              <a:rPr lang="en-US" altLang="ko-KR" sz="1600" dirty="0"/>
              <a:t>P, Q</a:t>
            </a:r>
            <a:r>
              <a:rPr lang="ko-KR" altLang="en-US" sz="1600" dirty="0"/>
              <a:t>에게 각 지급된 상여금은 </a:t>
            </a:r>
            <a:r>
              <a:rPr lang="ko-KR" altLang="en-US" sz="1600" dirty="0">
                <a:solidFill>
                  <a:srgbClr val="FF0000"/>
                </a:solidFill>
              </a:rPr>
              <a:t>단체협약</a:t>
            </a:r>
            <a:r>
              <a:rPr lang="en-US" altLang="ko-KR" sz="1600" dirty="0">
                <a:solidFill>
                  <a:srgbClr val="FF0000"/>
                </a:solidFill>
              </a:rPr>
              <a:t>·</a:t>
            </a:r>
            <a:r>
              <a:rPr lang="ko-KR" altLang="en-US" sz="1600" dirty="0">
                <a:solidFill>
                  <a:srgbClr val="FF0000"/>
                </a:solidFill>
              </a:rPr>
              <a:t>취업규칙 또는 근로계약에 임금항목으로서 지급근거가 명시되어 있고</a:t>
            </a:r>
            <a:r>
              <a:rPr lang="en-US" altLang="ko-KR" sz="1600" dirty="0">
                <a:solidFill>
                  <a:srgbClr val="FF0000"/>
                </a:solidFill>
              </a:rPr>
              <a:t>, </a:t>
            </a:r>
            <a:r>
              <a:rPr lang="ko-KR" altLang="en-US" sz="1600" dirty="0">
                <a:solidFill>
                  <a:srgbClr val="FF0000"/>
                </a:solidFill>
              </a:rPr>
              <a:t>미리 정하여진 지급조건과 지급률에 따라 소정근로에 대하여 매월 </a:t>
            </a:r>
            <a:r>
              <a:rPr lang="en-US" altLang="ko-KR" sz="1600" dirty="0">
                <a:solidFill>
                  <a:srgbClr val="FF0000"/>
                </a:solidFill>
              </a:rPr>
              <a:t>1</a:t>
            </a:r>
            <a:r>
              <a:rPr lang="ko-KR" altLang="en-US" sz="1600" dirty="0">
                <a:solidFill>
                  <a:srgbClr val="FF0000"/>
                </a:solidFill>
              </a:rPr>
              <a:t>회 이상 정기적</a:t>
            </a:r>
            <a:r>
              <a:rPr lang="en-US" altLang="ko-KR" sz="1600" dirty="0">
                <a:solidFill>
                  <a:srgbClr val="FF0000"/>
                </a:solidFill>
              </a:rPr>
              <a:t>·</a:t>
            </a:r>
            <a:r>
              <a:rPr lang="ko-KR" altLang="en-US" sz="1600" dirty="0">
                <a:solidFill>
                  <a:srgbClr val="FF0000"/>
                </a:solidFill>
              </a:rPr>
              <a:t>일률적으로 지급하는 임금</a:t>
            </a:r>
            <a:r>
              <a:rPr lang="ko-KR" altLang="en-US" sz="1600" dirty="0"/>
              <a:t>으로서</a:t>
            </a:r>
            <a:r>
              <a:rPr lang="en-US" altLang="ko-KR" sz="1600" dirty="0"/>
              <a:t>, </a:t>
            </a:r>
            <a:r>
              <a:rPr lang="ko-KR" altLang="en-US" sz="1600" dirty="0"/>
              <a:t>구 최저임금법 시행규칙 별표 </a:t>
            </a:r>
            <a:r>
              <a:rPr lang="en-US" altLang="ko-KR" sz="1600" dirty="0"/>
              <a:t>1</a:t>
            </a:r>
            <a:r>
              <a:rPr lang="ko-KR" altLang="en-US" sz="1600" dirty="0"/>
              <a:t>의 어디에도 해당하지 않는다고 할 것이므로 </a:t>
            </a:r>
            <a:r>
              <a:rPr lang="en-US" altLang="ko-KR" sz="1600" dirty="0"/>
              <a:t>[</a:t>
            </a:r>
            <a:r>
              <a:rPr lang="ko-KR" altLang="en-US" sz="1600" dirty="0"/>
              <a:t>위 급여규정과 실제 지급현황을 보면</a:t>
            </a:r>
            <a:r>
              <a:rPr lang="en-US" altLang="ko-KR" sz="1600" dirty="0"/>
              <a:t>, </a:t>
            </a:r>
            <a:r>
              <a:rPr lang="ko-KR" altLang="en-US" sz="1600" dirty="0"/>
              <a:t>월 상여금</a:t>
            </a:r>
            <a:r>
              <a:rPr lang="en-US" altLang="ko-KR" sz="1600" dirty="0"/>
              <a:t>(</a:t>
            </a:r>
            <a:r>
              <a:rPr lang="ko-KR" altLang="en-US" sz="1600" dirty="0" err="1"/>
              <a:t>상여연봉월할액</a:t>
            </a:r>
            <a:r>
              <a:rPr lang="en-US" altLang="ko-KR" sz="1600" dirty="0"/>
              <a:t>)</a:t>
            </a:r>
            <a:r>
              <a:rPr lang="ko-KR" altLang="en-US" sz="1600" dirty="0"/>
              <a:t>은 매월 </a:t>
            </a:r>
            <a:r>
              <a:rPr lang="en-US" altLang="ko-KR" sz="1600" dirty="0"/>
              <a:t>1</a:t>
            </a:r>
            <a:r>
              <a:rPr lang="ko-KR" altLang="en-US" sz="1600" dirty="0"/>
              <a:t>회 이상 정기적으로 지급되고</a:t>
            </a:r>
            <a:r>
              <a:rPr lang="en-US" altLang="ko-KR" sz="1600" dirty="0"/>
              <a:t>, </a:t>
            </a:r>
            <a:r>
              <a:rPr lang="ko-KR" altLang="en-US" sz="1600" dirty="0"/>
              <a:t>소정의 </a:t>
            </a:r>
            <a:r>
              <a:rPr lang="ko-KR" altLang="en-US" sz="1600" dirty="0" err="1"/>
              <a:t>근로일에</a:t>
            </a:r>
            <a:r>
              <a:rPr lang="ko-KR" altLang="en-US" sz="1600" dirty="0"/>
              <a:t> 출근하였는지 여부에 따라 지급되는 임금으로 최저임금법 제</a:t>
            </a:r>
            <a:r>
              <a:rPr lang="en-US" altLang="ko-KR" sz="1600" dirty="0"/>
              <a:t>6</a:t>
            </a:r>
            <a:r>
              <a:rPr lang="ko-KR" altLang="en-US" sz="1600" dirty="0"/>
              <a:t>조제</a:t>
            </a:r>
            <a:r>
              <a:rPr lang="en-US" altLang="ko-KR" sz="1600" dirty="0"/>
              <a:t>4</a:t>
            </a:r>
            <a:r>
              <a:rPr lang="ko-KR" altLang="en-US" sz="1600" dirty="0" err="1"/>
              <a:t>항제</a:t>
            </a:r>
            <a:r>
              <a:rPr lang="en-US" altLang="ko-KR" sz="1600" dirty="0"/>
              <a:t>1, 2, 3</a:t>
            </a:r>
            <a:r>
              <a:rPr lang="ko-KR" altLang="en-US" sz="1600" dirty="0"/>
              <a:t>호에 해당되지 않는다</a:t>
            </a:r>
            <a:r>
              <a:rPr lang="en-US" altLang="ko-KR" sz="1600" dirty="0"/>
              <a:t>] , </a:t>
            </a:r>
            <a:r>
              <a:rPr lang="ko-KR" altLang="en-US" sz="1600" dirty="0"/>
              <a:t>이는 비교대상임금에 포함된다고 봄이 타당하다</a:t>
            </a:r>
            <a:r>
              <a:rPr lang="en-US" altLang="ko-KR" sz="1600" dirty="0" smtClean="0"/>
              <a:t>.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dirty="0" smtClean="0"/>
              <a:t>(</a:t>
            </a:r>
            <a:r>
              <a:rPr lang="ko-KR" altLang="en-US" sz="1600" dirty="0" smtClean="0"/>
              <a:t>상여연봉은 </a:t>
            </a:r>
            <a:r>
              <a:rPr lang="ko-KR" altLang="en-US" sz="1600" dirty="0"/>
              <a:t>상여연봉산정 기준임금의 </a:t>
            </a:r>
            <a:r>
              <a:rPr lang="en-US" altLang="ko-KR" sz="1600" dirty="0"/>
              <a:t>1200%, 12</a:t>
            </a:r>
            <a:r>
              <a:rPr lang="ko-KR" altLang="en-US" sz="1600" dirty="0"/>
              <a:t>등분하여 매월 </a:t>
            </a:r>
            <a:r>
              <a:rPr lang="en-US" altLang="ko-KR" sz="1600" dirty="0"/>
              <a:t>15</a:t>
            </a:r>
            <a:r>
              <a:rPr lang="ko-KR" altLang="en-US" sz="1600" dirty="0"/>
              <a:t>일 지급</a:t>
            </a:r>
            <a:r>
              <a:rPr lang="en-US" altLang="ko-KR" sz="1600" dirty="0" smtClean="0"/>
              <a:t>)</a:t>
            </a:r>
          </a:p>
          <a:p>
            <a:pPr algn="just" fontAlgn="base">
              <a:lnSpc>
                <a:spcPct val="150000"/>
              </a:lnSpc>
            </a:pPr>
            <a:endParaRPr lang="en-US" altLang="ko-KR" sz="1600" dirty="0"/>
          </a:p>
          <a:p>
            <a:pPr algn="just" fontAlgn="base">
              <a:lnSpc>
                <a:spcPct val="150000"/>
              </a:lnSpc>
            </a:pPr>
            <a:r>
              <a:rPr lang="en-US" altLang="ko-KR" sz="1600" dirty="0"/>
              <a:t>☞ </a:t>
            </a:r>
            <a:r>
              <a:rPr lang="ko-KR" altLang="en-US" sz="1600" dirty="0"/>
              <a:t>이 판결은 </a:t>
            </a:r>
            <a:r>
              <a:rPr lang="en-US" altLang="ko-KR" sz="1600" dirty="0" smtClean="0"/>
              <a:t>‘</a:t>
            </a:r>
            <a:r>
              <a:rPr lang="ko-KR" altLang="en-US" sz="1600" dirty="0" smtClean="0"/>
              <a:t>연봉제</a:t>
            </a:r>
            <a:r>
              <a:rPr lang="en-US" altLang="ko-KR" sz="1600" dirty="0" smtClean="0"/>
              <a:t>’</a:t>
            </a:r>
            <a:r>
              <a:rPr lang="ko-KR" altLang="en-US" sz="1600" dirty="0" smtClean="0"/>
              <a:t>하에서 </a:t>
            </a:r>
            <a:r>
              <a:rPr lang="ko-KR" altLang="en-US" sz="1600" dirty="0"/>
              <a:t>다른 연봉과 마찬가지로 상여연봉을 </a:t>
            </a:r>
            <a:r>
              <a:rPr lang="en-US" altLang="ko-KR" sz="1600" dirty="0"/>
              <a:t>12</a:t>
            </a:r>
            <a:r>
              <a:rPr lang="ko-KR" altLang="en-US" sz="1600" dirty="0"/>
              <a:t>분할하여 매월 지급한 것으로 우리 금속사업장에서의 일반적인 정기상여금과 동일한 사례는 아닙니다</a:t>
            </a:r>
            <a:r>
              <a:rPr lang="en-US" altLang="ko-KR" sz="1600" dirty="0" smtClean="0"/>
              <a:t>.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278241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산입 대상 임금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1733" y="1197750"/>
            <a:ext cx="881148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 smtClean="0"/>
              <a:t>주휴수당 </a:t>
            </a:r>
            <a:r>
              <a:rPr lang="en-US" altLang="ko-KR" sz="2000" b="1" dirty="0" smtClean="0"/>
              <a:t>– </a:t>
            </a:r>
            <a:r>
              <a:rPr lang="ko-KR" altLang="en-US" sz="2000" b="1" dirty="0" smtClean="0"/>
              <a:t>산입 </a:t>
            </a:r>
            <a:r>
              <a:rPr lang="ko-KR" altLang="en-US" sz="2000" b="1" dirty="0" err="1" smtClean="0"/>
              <a:t>ㅇ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endParaRPr lang="en-US" altLang="ko-KR" sz="2000" dirty="0"/>
          </a:p>
          <a:p>
            <a:pPr algn="just">
              <a:lnSpc>
                <a:spcPct val="150000"/>
              </a:lnSpc>
            </a:pPr>
            <a:r>
              <a:rPr lang="en-US" altLang="ko-KR" dirty="0"/>
              <a:t>※ </a:t>
            </a:r>
            <a:r>
              <a:rPr lang="ko-KR" altLang="en-US" dirty="0"/>
              <a:t>대법원 </a:t>
            </a:r>
            <a:r>
              <a:rPr lang="en-US" altLang="ko-KR" dirty="0"/>
              <a:t>(</a:t>
            </a:r>
            <a:r>
              <a:rPr lang="ko-KR" altLang="en-US" dirty="0"/>
              <a:t>대법원 </a:t>
            </a:r>
            <a:r>
              <a:rPr lang="en-US" altLang="ko-KR" dirty="0"/>
              <a:t>2007. 1. 11. </a:t>
            </a:r>
            <a:r>
              <a:rPr lang="ko-KR" altLang="en-US" dirty="0"/>
              <a:t>선고 </a:t>
            </a:r>
            <a:r>
              <a:rPr lang="en-US" altLang="ko-KR" dirty="0"/>
              <a:t>2006</a:t>
            </a:r>
            <a:r>
              <a:rPr lang="ko-KR" altLang="en-US" dirty="0"/>
              <a:t>다</a:t>
            </a:r>
            <a:r>
              <a:rPr lang="en-US" altLang="ko-KR" dirty="0"/>
              <a:t>64245 </a:t>
            </a:r>
            <a:r>
              <a:rPr lang="ko-KR" altLang="en-US" dirty="0"/>
              <a:t>판결</a:t>
            </a:r>
            <a:r>
              <a:rPr lang="en-US" altLang="ko-KR" dirty="0"/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dirty="0" smtClean="0"/>
              <a:t>: </a:t>
            </a:r>
            <a:r>
              <a:rPr lang="ko-KR" altLang="en-US" dirty="0"/>
              <a:t>최저임금법 시행령 제</a:t>
            </a:r>
            <a:r>
              <a:rPr lang="en-US" altLang="ko-KR" dirty="0"/>
              <a:t>5</a:t>
            </a:r>
            <a:r>
              <a:rPr lang="ko-KR" altLang="en-US" dirty="0"/>
              <a:t>조 제</a:t>
            </a:r>
            <a:r>
              <a:rPr lang="en-US" altLang="ko-KR" dirty="0"/>
              <a:t>1</a:t>
            </a:r>
            <a:r>
              <a:rPr lang="ko-KR" altLang="en-US" dirty="0"/>
              <a:t>항 제</a:t>
            </a:r>
            <a:r>
              <a:rPr lang="en-US" altLang="ko-KR" dirty="0"/>
              <a:t>2</a:t>
            </a:r>
            <a:r>
              <a:rPr lang="ko-KR" altLang="en-US" dirty="0"/>
              <a:t>호 및 제</a:t>
            </a:r>
            <a:r>
              <a:rPr lang="en-US" altLang="ko-KR" dirty="0"/>
              <a:t>3</a:t>
            </a:r>
            <a:r>
              <a:rPr lang="ko-KR" altLang="en-US" dirty="0"/>
              <a:t>호는 주 단위 또는 월 단위로 지급된 임금에 대하여 ‘</a:t>
            </a:r>
            <a:r>
              <a:rPr lang="en-US" altLang="ko-KR" dirty="0"/>
              <a:t>1</a:t>
            </a:r>
            <a:r>
              <a:rPr lang="ko-KR" altLang="en-US" dirty="0"/>
              <a:t>주 또는 월의 소정 근로시간 수’로 나눈 금액을 시간에 대한 임금으로 하도록 규정하고 있는바</a:t>
            </a:r>
            <a:r>
              <a:rPr lang="en-US" altLang="ko-KR" dirty="0"/>
              <a:t>, </a:t>
            </a:r>
            <a:r>
              <a:rPr lang="ko-KR" altLang="en-US" dirty="0" err="1"/>
              <a:t>주급제</a:t>
            </a:r>
            <a:r>
              <a:rPr lang="ko-KR" altLang="en-US" dirty="0"/>
              <a:t> 또는 월급제에서 지급되는 유급휴일에 대한 임금인 주휴수당은 </a:t>
            </a:r>
            <a:r>
              <a:rPr lang="ko-KR" altLang="en-US" dirty="0">
                <a:solidFill>
                  <a:srgbClr val="FF0000"/>
                </a:solidFill>
              </a:rPr>
              <a:t>소정의 근로에 대해 매월 </a:t>
            </a:r>
            <a:r>
              <a:rPr lang="en-US" altLang="ko-KR" dirty="0">
                <a:solidFill>
                  <a:srgbClr val="FF0000"/>
                </a:solidFill>
              </a:rPr>
              <a:t>1</a:t>
            </a:r>
            <a:r>
              <a:rPr lang="ko-KR" altLang="en-US" dirty="0">
                <a:solidFill>
                  <a:srgbClr val="FF0000"/>
                </a:solidFill>
              </a:rPr>
              <a:t>회 이상 정기적으로 지급되는 임금</a:t>
            </a:r>
            <a:r>
              <a:rPr lang="ko-KR" altLang="en-US" dirty="0"/>
              <a:t>이어서 최저임금법 제</a:t>
            </a:r>
            <a:r>
              <a:rPr lang="en-US" altLang="ko-KR" dirty="0"/>
              <a:t>6</a:t>
            </a:r>
            <a:r>
              <a:rPr lang="ko-KR" altLang="en-US" dirty="0"/>
              <a:t>조 제</a:t>
            </a:r>
            <a:r>
              <a:rPr lang="en-US" altLang="ko-KR" dirty="0"/>
              <a:t>4</a:t>
            </a:r>
            <a:r>
              <a:rPr lang="ko-KR" altLang="en-US" dirty="0"/>
              <a:t>항 및 같은 법 시행규칙 제</a:t>
            </a:r>
            <a:r>
              <a:rPr lang="en-US" altLang="ko-KR" dirty="0"/>
              <a:t>2</a:t>
            </a:r>
            <a:r>
              <a:rPr lang="ko-KR" altLang="en-US" dirty="0"/>
              <a:t>조 </a:t>
            </a:r>
            <a:r>
              <a:rPr lang="en-US" altLang="ko-KR" dirty="0"/>
              <a:t>[</a:t>
            </a:r>
            <a:r>
              <a:rPr lang="ko-KR" altLang="en-US" dirty="0"/>
              <a:t>별표 </a:t>
            </a:r>
            <a:r>
              <a:rPr lang="en-US" altLang="ko-KR" dirty="0"/>
              <a:t>1]</a:t>
            </a:r>
            <a:r>
              <a:rPr lang="ko-KR" altLang="en-US" dirty="0"/>
              <a:t>이 정하는 ‘비교대상 임금에 산입되지 않는 임금 또는 수당’에 해당한다고 볼 수 없으므로 </a:t>
            </a:r>
            <a:r>
              <a:rPr lang="ko-KR" altLang="en-US" dirty="0">
                <a:solidFill>
                  <a:srgbClr val="FF0000"/>
                </a:solidFill>
              </a:rPr>
              <a:t>최저임금의 적용을 위한 임금을 산정함에 있어 주휴수당을 가산</a:t>
            </a:r>
            <a:r>
              <a:rPr lang="ko-KR" altLang="en-US" dirty="0"/>
              <a:t>하여야 </a:t>
            </a:r>
            <a:r>
              <a:rPr lang="ko-KR" altLang="en-US" dirty="0" smtClean="0"/>
              <a:t>하며 </a:t>
            </a:r>
            <a:r>
              <a:rPr lang="en-US" altLang="ko-KR" dirty="0" smtClean="0"/>
              <a:t>…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554873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산입 대상 임금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1733" y="981669"/>
            <a:ext cx="8811487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 smtClean="0"/>
              <a:t>근속수당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월 </a:t>
            </a:r>
            <a:r>
              <a:rPr lang="ko-KR" altLang="en-US" sz="2000" b="1" dirty="0" err="1" smtClean="0"/>
              <a:t>출근율에</a:t>
            </a:r>
            <a:r>
              <a:rPr lang="ko-KR" altLang="en-US" sz="2000" b="1" dirty="0" smtClean="0"/>
              <a:t> 따라 일할 지급하는 경우</a:t>
            </a:r>
            <a:r>
              <a:rPr lang="en-US" altLang="ko-KR" sz="2000" b="1" dirty="0" smtClean="0"/>
              <a:t>) – </a:t>
            </a:r>
            <a:r>
              <a:rPr lang="ko-KR" altLang="en-US" sz="2000" b="1" dirty="0" smtClean="0"/>
              <a:t>산입 </a:t>
            </a:r>
            <a:r>
              <a:rPr lang="ko-KR" altLang="en-US" sz="2000" b="1" dirty="0" err="1" smtClean="0"/>
              <a:t>ㅇ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endParaRPr lang="en-US" altLang="ko-KR" sz="2000" dirty="0"/>
          </a:p>
          <a:p>
            <a:pPr algn="just">
              <a:lnSpc>
                <a:spcPct val="150000"/>
              </a:lnSpc>
            </a:pPr>
            <a:r>
              <a:rPr lang="en-US" altLang="ko-KR" sz="1600" dirty="0"/>
              <a:t>※ </a:t>
            </a:r>
            <a:r>
              <a:rPr lang="ko-KR" altLang="en-US" sz="1600" dirty="0"/>
              <a:t>대법원 </a:t>
            </a:r>
            <a:r>
              <a:rPr lang="en-US" altLang="ko-KR" sz="1600" dirty="0"/>
              <a:t>(</a:t>
            </a:r>
            <a:r>
              <a:rPr lang="ko-KR" altLang="en-US" sz="1600" dirty="0"/>
              <a:t>대법원 </a:t>
            </a:r>
            <a:r>
              <a:rPr lang="en-US" altLang="ko-KR" sz="1600" dirty="0"/>
              <a:t>2007. 1. 11. </a:t>
            </a:r>
            <a:r>
              <a:rPr lang="ko-KR" altLang="en-US" sz="1600" dirty="0"/>
              <a:t>선고 </a:t>
            </a:r>
            <a:r>
              <a:rPr lang="en-US" altLang="ko-KR" sz="1600" dirty="0"/>
              <a:t>2006</a:t>
            </a:r>
            <a:r>
              <a:rPr lang="ko-KR" altLang="en-US" sz="1600" dirty="0"/>
              <a:t>다</a:t>
            </a:r>
            <a:r>
              <a:rPr lang="en-US" altLang="ko-KR" sz="1600" dirty="0"/>
              <a:t>64245 </a:t>
            </a:r>
            <a:r>
              <a:rPr lang="ko-KR" altLang="en-US" sz="1600" dirty="0"/>
              <a:t>판결</a:t>
            </a:r>
            <a:r>
              <a:rPr lang="en-US" altLang="ko-KR" sz="1600" dirty="0"/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/>
              <a:t> : </a:t>
            </a:r>
            <a:r>
              <a:rPr lang="ko-KR" altLang="en-US" sz="1600" dirty="0">
                <a:solidFill>
                  <a:srgbClr val="FF0000"/>
                </a:solidFill>
              </a:rPr>
              <a:t>근속기간에 따라 일률적으로 정해진 금액을 매월 정기적으로 지급하되</a:t>
            </a:r>
            <a:r>
              <a:rPr lang="en-US" altLang="ko-KR" sz="1600" dirty="0">
                <a:solidFill>
                  <a:srgbClr val="FF0000"/>
                </a:solidFill>
              </a:rPr>
              <a:t>, </a:t>
            </a:r>
            <a:r>
              <a:rPr lang="ko-KR" altLang="en-US" sz="1600" dirty="0">
                <a:solidFill>
                  <a:srgbClr val="FF0000"/>
                </a:solidFill>
              </a:rPr>
              <a:t>결근일수만큼 일할 계산된 금액을 공제하고 지급한 근속수당</a:t>
            </a:r>
            <a:r>
              <a:rPr lang="ko-KR" altLang="en-US" sz="1600" dirty="0"/>
              <a:t>은 소정의 근로시간 또는 </a:t>
            </a:r>
            <a:r>
              <a:rPr lang="ko-KR" altLang="en-US" sz="1600" dirty="0" err="1"/>
              <a:t>근로일에</a:t>
            </a:r>
            <a:r>
              <a:rPr lang="ko-KR" altLang="en-US" sz="1600" dirty="0"/>
              <a:t> 대하여 매월 </a:t>
            </a:r>
            <a:r>
              <a:rPr lang="en-US" altLang="ko-KR" sz="1600" dirty="0"/>
              <a:t>1</a:t>
            </a:r>
            <a:r>
              <a:rPr lang="ko-KR" altLang="en-US" sz="1600" dirty="0"/>
              <a:t>회 이상 정기적으로 지급되는 임금이고 근로자의 생활보조 또는 복리후생을 위한 성질의 임금이 아니므로 최저임금의 적용을 위한 임금에 산입된다</a:t>
            </a:r>
            <a:r>
              <a:rPr lang="en-US" altLang="ko-KR" sz="1600" dirty="0"/>
              <a:t>. </a:t>
            </a:r>
            <a:r>
              <a:rPr lang="en-US" altLang="ko-KR" sz="1600" dirty="0" smtClean="0"/>
              <a:t>(※ </a:t>
            </a:r>
            <a:r>
              <a:rPr lang="ko-KR" altLang="en-US" sz="1600" dirty="0" smtClean="0"/>
              <a:t>해당 </a:t>
            </a:r>
            <a:r>
              <a:rPr lang="ko-KR" altLang="en-US" sz="1600" dirty="0"/>
              <a:t>사건 근속수당 </a:t>
            </a:r>
            <a:r>
              <a:rPr lang="en-US" altLang="ko-KR" sz="1600" dirty="0"/>
              <a:t>: </a:t>
            </a:r>
            <a:r>
              <a:rPr lang="ko-KR" altLang="en-US" sz="1600" dirty="0"/>
              <a:t>근로자들의 근속기간에 따라 </a:t>
            </a:r>
            <a:r>
              <a:rPr lang="en-US" altLang="ko-KR" sz="1600" dirty="0"/>
              <a:t>3</a:t>
            </a:r>
            <a:r>
              <a:rPr lang="ko-KR" altLang="en-US" sz="1600" dirty="0"/>
              <a:t>개월 미만의 근로기간 동안에는 월 금 </a:t>
            </a:r>
            <a:r>
              <a:rPr lang="en-US" altLang="ko-KR" sz="1600" dirty="0"/>
              <a:t>30,000</a:t>
            </a:r>
            <a:r>
              <a:rPr lang="ko-KR" altLang="en-US" sz="1600" dirty="0"/>
              <a:t>원</a:t>
            </a:r>
            <a:r>
              <a:rPr lang="en-US" altLang="ko-KR" sz="1600" dirty="0"/>
              <a:t>, 3</a:t>
            </a:r>
            <a:r>
              <a:rPr lang="ko-KR" altLang="en-US" sz="1600" dirty="0"/>
              <a:t>개월 이상 </a:t>
            </a:r>
            <a:r>
              <a:rPr lang="en-US" altLang="ko-KR" sz="1600" dirty="0"/>
              <a:t>1</a:t>
            </a:r>
            <a:r>
              <a:rPr lang="ko-KR" altLang="en-US" sz="1600" dirty="0"/>
              <a:t>년 미만의 근로기간 동안에는 월 금 </a:t>
            </a:r>
            <a:r>
              <a:rPr lang="en-US" altLang="ko-KR" sz="1600" dirty="0"/>
              <a:t>50,000</a:t>
            </a:r>
            <a:r>
              <a:rPr lang="ko-KR" altLang="en-US" sz="1600" dirty="0"/>
              <a:t>원</a:t>
            </a:r>
            <a:r>
              <a:rPr lang="en-US" altLang="ko-KR" sz="1600" dirty="0"/>
              <a:t>, 1</a:t>
            </a:r>
            <a:r>
              <a:rPr lang="ko-KR" altLang="en-US" sz="1600" dirty="0"/>
              <a:t>년 이상 </a:t>
            </a:r>
            <a:r>
              <a:rPr lang="en-US" altLang="ko-KR" sz="1600" dirty="0"/>
              <a:t>2</a:t>
            </a:r>
            <a:r>
              <a:rPr lang="ko-KR" altLang="en-US" sz="1600" dirty="0"/>
              <a:t>년 미만의 근로기간 동안에는 월 금 </a:t>
            </a:r>
            <a:r>
              <a:rPr lang="en-US" altLang="ko-KR" sz="1600" dirty="0"/>
              <a:t>80,000</a:t>
            </a:r>
            <a:r>
              <a:rPr lang="ko-KR" altLang="en-US" sz="1600" dirty="0"/>
              <a:t>원</a:t>
            </a:r>
            <a:r>
              <a:rPr lang="en-US" altLang="ko-KR" sz="1600" dirty="0"/>
              <a:t>, 2</a:t>
            </a:r>
            <a:r>
              <a:rPr lang="ko-KR" altLang="en-US" sz="1600" dirty="0"/>
              <a:t>년 이상 </a:t>
            </a:r>
            <a:r>
              <a:rPr lang="en-US" altLang="ko-KR" sz="1600" dirty="0"/>
              <a:t>3</a:t>
            </a:r>
            <a:r>
              <a:rPr lang="ko-KR" altLang="en-US" sz="1600" dirty="0"/>
              <a:t>년 미만의 근로기간 동안에는 월 금 </a:t>
            </a:r>
            <a:r>
              <a:rPr lang="en-US" altLang="ko-KR" sz="1600" dirty="0"/>
              <a:t>130,000</a:t>
            </a:r>
            <a:r>
              <a:rPr lang="ko-KR" altLang="en-US" sz="1600" dirty="0"/>
              <a:t>원을 지급하여 차등적으로 매월 일정액을 지급하되 근로자들이 근무를 하지 않은 날은 </a:t>
            </a:r>
            <a:r>
              <a:rPr lang="ko-KR" altLang="en-US" sz="1600" dirty="0" err="1"/>
              <a:t>일할공제하여</a:t>
            </a:r>
            <a:r>
              <a:rPr lang="ko-KR" altLang="en-US" sz="1600" dirty="0"/>
              <a:t> 지급</a:t>
            </a:r>
            <a:r>
              <a:rPr lang="en-US" altLang="ko-KR" sz="1600" dirty="0"/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/>
              <a:t>☞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이 </a:t>
            </a:r>
            <a:r>
              <a:rPr lang="ko-KR" altLang="en-US" sz="1600" dirty="0"/>
              <a:t>사례는 지급조건이나 </a:t>
            </a:r>
            <a:r>
              <a:rPr lang="ko-KR" altLang="en-US" sz="1600" dirty="0" err="1"/>
              <a:t>지급율</a:t>
            </a:r>
            <a:r>
              <a:rPr lang="ko-KR" altLang="en-US" sz="1600" dirty="0"/>
              <a:t> 자체가 변동적이어서 고정적인 금액을 산출하기 곤란한 경우는 아니며</a:t>
            </a:r>
            <a:r>
              <a:rPr lang="en-US" altLang="ko-KR" sz="1600" dirty="0"/>
              <a:t>, </a:t>
            </a:r>
            <a:r>
              <a:rPr lang="ko-KR" altLang="en-US" sz="1600" dirty="0"/>
              <a:t>정해진 금액을 지급하되 출근 여부에 따라 일할 지급하여 출근한 경우 고정된 금액이 지급되는 경우입니다</a:t>
            </a:r>
            <a:r>
              <a:rPr lang="en-US" altLang="ko-KR" sz="1600" dirty="0"/>
              <a:t>. </a:t>
            </a:r>
            <a:endParaRPr lang="en-US" altLang="ko-KR" sz="1600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67412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산입 대상 임금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1733" y="1197750"/>
            <a:ext cx="881148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 smtClean="0"/>
              <a:t>직무수당 </a:t>
            </a:r>
            <a:r>
              <a:rPr lang="en-US" altLang="ko-KR" sz="2000" b="1" dirty="0" smtClean="0"/>
              <a:t>– </a:t>
            </a:r>
            <a:r>
              <a:rPr lang="ko-KR" altLang="en-US" sz="2000" b="1" dirty="0" smtClean="0"/>
              <a:t>산입 </a:t>
            </a:r>
            <a:r>
              <a:rPr lang="ko-KR" altLang="en-US" sz="2000" b="1" dirty="0" err="1" smtClean="0"/>
              <a:t>ㅇ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endParaRPr lang="en-US" altLang="ko-KR" sz="2000" dirty="0"/>
          </a:p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※ </a:t>
            </a:r>
            <a:r>
              <a:rPr lang="ko-KR" altLang="en-US" sz="1600" dirty="0"/>
              <a:t>노동부 행정해석 </a:t>
            </a:r>
            <a:r>
              <a:rPr lang="en-US" altLang="ko-KR" sz="1600" dirty="0"/>
              <a:t>(</a:t>
            </a:r>
            <a:r>
              <a:rPr lang="ko-KR" altLang="en-US" sz="1600" dirty="0"/>
              <a:t>임금</a:t>
            </a:r>
            <a:r>
              <a:rPr lang="en-US" altLang="ko-KR" sz="1600" dirty="0"/>
              <a:t>68200-850 2001. 12. 13.; </a:t>
            </a:r>
            <a:r>
              <a:rPr lang="ko-KR" altLang="en-US" sz="1600" dirty="0"/>
              <a:t>임금</a:t>
            </a:r>
            <a:r>
              <a:rPr lang="en-US" altLang="ko-KR" sz="1600" dirty="0"/>
              <a:t>68200-894 2001. 12. 29.)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/>
              <a:t> : </a:t>
            </a:r>
            <a:r>
              <a:rPr lang="ko-KR" altLang="en-US" sz="1600" dirty="0"/>
              <a:t>직무수당의 경우 미리 정하여진 지급조건에 따라 일률적으로 매월 </a:t>
            </a:r>
            <a:r>
              <a:rPr lang="en-US" altLang="ko-KR" sz="1600" dirty="0"/>
              <a:t>1</a:t>
            </a:r>
            <a:r>
              <a:rPr lang="ko-KR" altLang="en-US" sz="1600" dirty="0" smtClean="0"/>
              <a:t>회 이상 </a:t>
            </a:r>
            <a:r>
              <a:rPr lang="ko-KR" altLang="en-US" sz="1600" dirty="0"/>
              <a:t>정기적으로 지급되고 있다면 최저임금 산입을 위한 임금에 포함됨</a:t>
            </a:r>
            <a:r>
              <a:rPr lang="en-US" altLang="ko-KR" sz="1600" dirty="0"/>
              <a:t>.</a:t>
            </a:r>
            <a:endParaRPr lang="en-US" altLang="ko-KR" sz="2000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61733" y="3827874"/>
            <a:ext cx="881148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 smtClean="0"/>
              <a:t>식대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통근수당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가족수당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주택보조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학비보조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복지수당 </a:t>
            </a:r>
            <a:r>
              <a:rPr lang="en-US" altLang="ko-KR" sz="2000" b="1" dirty="0" smtClean="0"/>
              <a:t>– </a:t>
            </a:r>
            <a:r>
              <a:rPr lang="ko-KR" altLang="en-US" sz="2000" b="1" dirty="0" smtClean="0"/>
              <a:t>산입 </a:t>
            </a:r>
            <a:r>
              <a:rPr lang="en-US" altLang="ko-KR" sz="2000" b="1" dirty="0" err="1"/>
              <a:t>X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endParaRPr lang="en-US" altLang="ko-KR" sz="2000" dirty="0"/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※ </a:t>
            </a:r>
            <a:r>
              <a:rPr lang="ko-KR" altLang="en-US" sz="1600" dirty="0"/>
              <a:t>노동부 행정해석 </a:t>
            </a:r>
            <a:r>
              <a:rPr lang="en-US" altLang="ko-KR" sz="1600" dirty="0"/>
              <a:t>(</a:t>
            </a:r>
            <a:r>
              <a:rPr lang="ko-KR" altLang="en-US" sz="1600" dirty="0"/>
              <a:t>임금정책과</a:t>
            </a:r>
            <a:r>
              <a:rPr lang="en-US" altLang="ko-KR" sz="1600" dirty="0"/>
              <a:t>-3545, 2004. 9. 22.)</a:t>
            </a:r>
          </a:p>
          <a:p>
            <a:pPr>
              <a:lnSpc>
                <a:spcPct val="150000"/>
              </a:lnSpc>
            </a:pPr>
            <a:r>
              <a:rPr lang="en-US" altLang="ko-KR" sz="1600" dirty="0"/>
              <a:t> : </a:t>
            </a:r>
            <a:r>
              <a:rPr lang="ko-KR" altLang="en-US" sz="1600" dirty="0"/>
              <a:t>근로자의 </a:t>
            </a:r>
            <a:r>
              <a:rPr lang="ko-KR" altLang="en-US" sz="1600" dirty="0">
                <a:solidFill>
                  <a:srgbClr val="FF0000"/>
                </a:solidFill>
              </a:rPr>
              <a:t>복리후생</a:t>
            </a:r>
            <a:r>
              <a:rPr lang="ko-KR" altLang="en-US" sz="1600" dirty="0"/>
              <a:t>을 위하여 지급되는 식대</a:t>
            </a:r>
            <a:r>
              <a:rPr lang="en-US" altLang="ko-KR" sz="1600" dirty="0"/>
              <a:t>, </a:t>
            </a:r>
            <a:r>
              <a:rPr lang="ko-KR" altLang="en-US" sz="1600" dirty="0"/>
              <a:t>통근수당</a:t>
            </a:r>
            <a:r>
              <a:rPr lang="en-US" altLang="ko-KR" sz="1600" dirty="0"/>
              <a:t>, </a:t>
            </a:r>
            <a:r>
              <a:rPr lang="ko-KR" altLang="en-US" sz="1600" dirty="0"/>
              <a:t>가족수당</a:t>
            </a:r>
            <a:r>
              <a:rPr lang="en-US" altLang="ko-KR" sz="1600" dirty="0"/>
              <a:t>, </a:t>
            </a:r>
            <a:r>
              <a:rPr lang="ko-KR" altLang="en-US" sz="1600" dirty="0"/>
              <a:t>주택보조</a:t>
            </a:r>
            <a:r>
              <a:rPr lang="en-US" altLang="ko-KR" sz="1600" dirty="0"/>
              <a:t>, </a:t>
            </a:r>
            <a:r>
              <a:rPr lang="ko-KR" altLang="en-US" sz="1600" dirty="0"/>
              <a:t>학비보조</a:t>
            </a:r>
            <a:r>
              <a:rPr lang="en-US" altLang="ko-KR" sz="1600" dirty="0"/>
              <a:t>, </a:t>
            </a:r>
            <a:r>
              <a:rPr lang="ko-KR" altLang="en-US" sz="1600" dirty="0"/>
              <a:t>복지수당 등은 명칭에 관계없이 최저임금에 산입되는 임금에 해당하지 않음</a:t>
            </a:r>
            <a:r>
              <a:rPr lang="en-US" altLang="ko-KR" sz="1600" dirty="0"/>
              <a:t>.</a:t>
            </a:r>
            <a:endParaRPr lang="en-US" altLang="ko-KR" sz="2000" dirty="0" smtClean="0"/>
          </a:p>
        </p:txBody>
      </p:sp>
    </p:spTree>
    <p:extLst>
      <p:ext uri="{BB962C8B-B14F-4D97-AF65-F5344CB8AC3E}">
        <p14:creationId xmlns:p14="http://schemas.microsoft.com/office/powerpoint/2010/main" val="208914775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산입 대상 임금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1733" y="1125723"/>
            <a:ext cx="8811487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 err="1" smtClean="0"/>
              <a:t>중식비</a:t>
            </a: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실질적으로 기본급인 경우</a:t>
            </a:r>
            <a:r>
              <a:rPr lang="en-US" altLang="ko-KR" sz="2000" b="1" dirty="0" smtClean="0"/>
              <a:t>) – </a:t>
            </a:r>
            <a:r>
              <a:rPr lang="ko-KR" altLang="en-US" sz="2000" b="1" dirty="0" smtClean="0"/>
              <a:t>산입 </a:t>
            </a:r>
            <a:r>
              <a:rPr lang="ko-KR" altLang="en-US" sz="2000" b="1" dirty="0" err="1" smtClean="0"/>
              <a:t>ㅇ</a:t>
            </a:r>
            <a:endParaRPr lang="en-US" altLang="ko-KR" sz="2000" b="1" dirty="0" smtClean="0"/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/>
              <a:t>통상적인 식대라면 산입 </a:t>
            </a:r>
            <a:r>
              <a:rPr lang="en-US" altLang="ko-KR" sz="2000" b="1" dirty="0" smtClean="0"/>
              <a:t>X</a:t>
            </a:r>
          </a:p>
          <a:p>
            <a:pPr>
              <a:lnSpc>
                <a:spcPct val="150000"/>
              </a:lnSpc>
            </a:pPr>
            <a:endParaRPr lang="en-US" altLang="ko-KR" sz="2000" dirty="0"/>
          </a:p>
          <a:p>
            <a:pPr algn="just">
              <a:lnSpc>
                <a:spcPct val="150000"/>
              </a:lnSpc>
            </a:pPr>
            <a:r>
              <a:rPr lang="en-US" altLang="ko-KR" sz="1600" dirty="0"/>
              <a:t>※ </a:t>
            </a:r>
            <a:r>
              <a:rPr lang="ko-KR" altLang="en-US" sz="1600" dirty="0" smtClean="0"/>
              <a:t>대구고등법원 </a:t>
            </a:r>
            <a:r>
              <a:rPr lang="en-US" altLang="ko-KR" sz="1600" dirty="0"/>
              <a:t>2014. 8. 27. </a:t>
            </a:r>
            <a:r>
              <a:rPr lang="ko-KR" altLang="en-US" sz="1600" dirty="0"/>
              <a:t>선고 </a:t>
            </a:r>
            <a:r>
              <a:rPr lang="en-US" altLang="ko-KR" sz="1600" dirty="0"/>
              <a:t>2013</a:t>
            </a:r>
            <a:r>
              <a:rPr lang="ko-KR" altLang="en-US" sz="1600" dirty="0"/>
              <a:t>나</a:t>
            </a:r>
            <a:r>
              <a:rPr lang="en-US" altLang="ko-KR" sz="1600" dirty="0"/>
              <a:t>1038 </a:t>
            </a:r>
            <a:r>
              <a:rPr lang="ko-KR" altLang="en-US" sz="1600" dirty="0"/>
              <a:t>판결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… </a:t>
            </a:r>
            <a:r>
              <a:rPr lang="ko-KR" altLang="en-US" sz="1600" dirty="0" err="1" smtClean="0"/>
              <a:t>중식비</a:t>
            </a:r>
            <a:r>
              <a:rPr lang="ko-KR" altLang="en-US" sz="1600" dirty="0" smtClean="0"/>
              <a:t> </a:t>
            </a:r>
            <a:r>
              <a:rPr lang="ko-KR" altLang="en-US" sz="1600" dirty="0"/>
              <a:t>명목으로 매월 급여지급일에 </a:t>
            </a:r>
            <a:r>
              <a:rPr lang="en-US" altLang="ko-KR" sz="1600" dirty="0"/>
              <a:t>100,000</a:t>
            </a:r>
            <a:r>
              <a:rPr lang="ko-KR" altLang="en-US" sz="1600" dirty="0"/>
              <a:t>원씩 지급하여 온 사실은 당사자 사이에 다툼이 없는바</a:t>
            </a:r>
            <a:r>
              <a:rPr lang="en-US" altLang="ko-KR" sz="1600" dirty="0"/>
              <a:t>, </a:t>
            </a:r>
            <a:r>
              <a:rPr lang="ko-KR" altLang="en-US" sz="1600" dirty="0"/>
              <a:t>위 </a:t>
            </a:r>
            <a:r>
              <a:rPr lang="ko-KR" altLang="en-US" sz="1600" dirty="0" err="1"/>
              <a:t>중식비</a:t>
            </a:r>
            <a:r>
              <a:rPr lang="ko-KR" altLang="en-US" sz="1600" dirty="0"/>
              <a:t> 명목으로 지급된 금액은 </a:t>
            </a:r>
            <a:r>
              <a:rPr lang="ko-KR" altLang="en-US" sz="1600" dirty="0">
                <a:solidFill>
                  <a:srgbClr val="FF0000"/>
                </a:solidFill>
              </a:rPr>
              <a:t>월 기본급에 부과되는 세금을 줄이기 위하여 그 중 일부의 명칭을 ‘</a:t>
            </a:r>
            <a:r>
              <a:rPr lang="ko-KR" altLang="en-US" sz="1600" dirty="0" err="1">
                <a:solidFill>
                  <a:srgbClr val="FF0000"/>
                </a:solidFill>
              </a:rPr>
              <a:t>중식비</a:t>
            </a:r>
            <a:r>
              <a:rPr lang="ko-KR" altLang="en-US" sz="1600" dirty="0">
                <a:solidFill>
                  <a:srgbClr val="FF0000"/>
                </a:solidFill>
              </a:rPr>
              <a:t>’로 변경하여 지급한 것으로서 그 실질적 내용은 급식수당이 아니라 월 기본급</a:t>
            </a:r>
            <a:r>
              <a:rPr lang="ko-KR" altLang="en-US" sz="1600" dirty="0"/>
              <a:t>에 해당하므로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중식비</a:t>
            </a:r>
            <a:r>
              <a:rPr lang="en-US" altLang="ko-KR" sz="1600" dirty="0"/>
              <a:t>(</a:t>
            </a:r>
            <a:r>
              <a:rPr lang="ko-KR" altLang="en-US" sz="1600" dirty="0" err="1"/>
              <a:t>중식비</a:t>
            </a:r>
            <a:r>
              <a:rPr lang="ko-KR" altLang="en-US" sz="1600" dirty="0"/>
              <a:t> 면세한도를 초과함으로써 지급항목이 기타수당으로 변경된 부분을 포함한다</a:t>
            </a:r>
            <a:r>
              <a:rPr lang="en-US" altLang="ko-KR" sz="1600" dirty="0"/>
              <a:t>)</a:t>
            </a:r>
            <a:r>
              <a:rPr lang="ko-KR" altLang="en-US" sz="1600" dirty="0"/>
              <a:t>는 성질상 단체협약</a:t>
            </a:r>
            <a:r>
              <a:rPr lang="en-US" altLang="ko-KR" sz="1600" dirty="0"/>
              <a:t>·</a:t>
            </a:r>
            <a:r>
              <a:rPr lang="ko-KR" altLang="en-US" sz="1600" dirty="0"/>
              <a:t>취업규칙 또는 근로계약에 임금항목으로서 지급근거가 명시되어 있고</a:t>
            </a:r>
            <a:r>
              <a:rPr lang="en-US" altLang="ko-KR" sz="1600" dirty="0"/>
              <a:t>, </a:t>
            </a:r>
            <a:r>
              <a:rPr lang="ko-KR" altLang="en-US" sz="1600" dirty="0"/>
              <a:t>미리 정하여진 지급조건과 지급률에 따라 소정 근로에 대하여 매월 </a:t>
            </a:r>
            <a:r>
              <a:rPr lang="en-US" altLang="ko-KR" sz="1600" dirty="0"/>
              <a:t>1</a:t>
            </a:r>
            <a:r>
              <a:rPr lang="ko-KR" altLang="en-US" sz="1600" dirty="0"/>
              <a:t>회 이상 정기적</a:t>
            </a:r>
            <a:r>
              <a:rPr lang="en-US" altLang="ko-KR" sz="1600" dirty="0"/>
              <a:t>·</a:t>
            </a:r>
            <a:r>
              <a:rPr lang="ko-KR" altLang="en-US" sz="1600" dirty="0"/>
              <a:t>일률적으로 지급하는 임금으로서</a:t>
            </a:r>
            <a:r>
              <a:rPr lang="en-US" altLang="ko-KR" sz="1600" dirty="0"/>
              <a:t>, </a:t>
            </a:r>
            <a:r>
              <a:rPr lang="ko-KR" altLang="en-US" sz="1600" dirty="0"/>
              <a:t>구 최저임금법 시행규칙 별표 </a:t>
            </a:r>
            <a:r>
              <a:rPr lang="en-US" altLang="ko-KR" sz="1600" dirty="0"/>
              <a:t>1</a:t>
            </a:r>
            <a:r>
              <a:rPr lang="ko-KR" altLang="en-US" sz="1600" dirty="0"/>
              <a:t>의 어디에도 해당하지 않는다고 할 것이므로</a:t>
            </a:r>
            <a:r>
              <a:rPr lang="en-US" altLang="ko-KR" sz="1600" dirty="0"/>
              <a:t>, </a:t>
            </a:r>
            <a:r>
              <a:rPr lang="ko-KR" altLang="en-US" sz="1600" dirty="0"/>
              <a:t>이는 비교대상임금에 포함된다고 봄이 타당하다</a:t>
            </a:r>
            <a:r>
              <a:rPr lang="en-US" altLang="ko-KR" sz="1600" dirty="0"/>
              <a:t>. </a:t>
            </a:r>
            <a:endParaRPr lang="en-US" altLang="ko-KR" sz="1600" dirty="0" smtClean="0"/>
          </a:p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(</a:t>
            </a:r>
            <a:r>
              <a:rPr lang="ko-KR" altLang="en-US" sz="1600" dirty="0" smtClean="0"/>
              <a:t>급여의 명칭만으로는 중식비가 비교대상임금에 포함되지 않는다고 단정하기는 어렵다고 판시</a:t>
            </a:r>
            <a:r>
              <a:rPr lang="en-US" altLang="ko-KR" sz="1600" dirty="0" smtClean="0"/>
              <a:t>)</a:t>
            </a:r>
            <a:endParaRPr lang="en-US" altLang="ko-KR" sz="2000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67412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산입 대상 임금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1733" y="1197750"/>
            <a:ext cx="881148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 smtClean="0"/>
              <a:t>판매수당 </a:t>
            </a:r>
            <a:r>
              <a:rPr lang="en-US" altLang="ko-KR" sz="2000" b="1" dirty="0" smtClean="0"/>
              <a:t>– </a:t>
            </a:r>
            <a:r>
              <a:rPr lang="ko-KR" altLang="en-US" sz="2000" b="1" dirty="0" smtClean="0"/>
              <a:t>산입 </a:t>
            </a:r>
            <a:r>
              <a:rPr lang="ko-KR" altLang="en-US" sz="2000" b="1" dirty="0" err="1" smtClean="0"/>
              <a:t>ㅇ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endParaRPr lang="en-US" altLang="ko-KR" sz="2000" dirty="0"/>
          </a:p>
          <a:p>
            <a:pPr algn="just">
              <a:lnSpc>
                <a:spcPct val="150000"/>
              </a:lnSpc>
            </a:pPr>
            <a:r>
              <a:rPr lang="en-US" altLang="ko-KR" sz="1600" dirty="0"/>
              <a:t>※ </a:t>
            </a:r>
            <a:r>
              <a:rPr lang="ko-KR" altLang="en-US" sz="1600" dirty="0"/>
              <a:t>노동부 행정해석 </a:t>
            </a:r>
            <a:r>
              <a:rPr lang="en-US" altLang="ko-KR" sz="1600" dirty="0"/>
              <a:t>(</a:t>
            </a:r>
            <a:r>
              <a:rPr lang="ko-KR" altLang="en-US" sz="1600" dirty="0"/>
              <a:t>임금정책과</a:t>
            </a:r>
            <a:r>
              <a:rPr lang="en-US" altLang="ko-KR" sz="1600" dirty="0"/>
              <a:t>-501, 2004. 2. 14.)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/>
              <a:t>[</a:t>
            </a:r>
            <a:r>
              <a:rPr lang="ko-KR" altLang="en-US" sz="1600" dirty="0"/>
              <a:t>질 의</a:t>
            </a:r>
            <a:r>
              <a:rPr lang="en-US" altLang="ko-KR" sz="1600" dirty="0"/>
              <a:t>] </a:t>
            </a:r>
            <a:r>
              <a:rPr lang="ko-KR" altLang="en-US" sz="1600" dirty="0"/>
              <a:t>영업사원들의 근로시간은 </a:t>
            </a:r>
            <a:r>
              <a:rPr lang="en-US" altLang="ko-KR" sz="1600" dirty="0"/>
              <a:t>1</a:t>
            </a:r>
            <a:r>
              <a:rPr lang="ko-KR" altLang="en-US" sz="1600" dirty="0"/>
              <a:t>일 </a:t>
            </a:r>
            <a:r>
              <a:rPr lang="en-US" altLang="ko-KR" sz="1600" dirty="0"/>
              <a:t>8</a:t>
            </a:r>
            <a:r>
              <a:rPr lang="ko-KR" altLang="en-US" sz="1600" dirty="0"/>
              <a:t>시간</a:t>
            </a:r>
            <a:r>
              <a:rPr lang="en-US" altLang="ko-KR" sz="1600" dirty="0"/>
              <a:t>~10</a:t>
            </a:r>
            <a:r>
              <a:rPr lang="ko-KR" altLang="en-US" sz="1600" dirty="0"/>
              <a:t>시간 가량이며</a:t>
            </a:r>
            <a:r>
              <a:rPr lang="en-US" altLang="ko-KR" sz="1600" dirty="0"/>
              <a:t>, </a:t>
            </a:r>
            <a:r>
              <a:rPr lang="ko-KR" altLang="en-US" sz="1600" dirty="0"/>
              <a:t>임금은 기본급 </a:t>
            </a:r>
            <a:r>
              <a:rPr lang="en-US" altLang="ko-KR" sz="1600" dirty="0"/>
              <a:t>200,000</a:t>
            </a:r>
            <a:r>
              <a:rPr lang="ko-KR" altLang="en-US" sz="1600" dirty="0"/>
              <a:t>원</a:t>
            </a:r>
            <a:r>
              <a:rPr lang="en-US" altLang="ko-KR" sz="1600" dirty="0"/>
              <a:t>, </a:t>
            </a:r>
            <a:r>
              <a:rPr lang="ko-KR" altLang="en-US" sz="1600" dirty="0"/>
              <a:t>식대 </a:t>
            </a:r>
            <a:r>
              <a:rPr lang="en-US" altLang="ko-KR" sz="1600" dirty="0"/>
              <a:t>100,000</a:t>
            </a:r>
            <a:r>
              <a:rPr lang="ko-KR" altLang="en-US" sz="1600" dirty="0"/>
              <a:t>원</a:t>
            </a:r>
            <a:r>
              <a:rPr lang="en-US" altLang="ko-KR" sz="1600" dirty="0"/>
              <a:t>, </a:t>
            </a:r>
            <a:r>
              <a:rPr lang="ko-KR" altLang="en-US" sz="1600" dirty="0">
                <a:solidFill>
                  <a:srgbClr val="FF0000"/>
                </a:solidFill>
              </a:rPr>
              <a:t>판매수당 </a:t>
            </a:r>
            <a:r>
              <a:rPr lang="en-US" altLang="ko-KR" sz="1600" dirty="0">
                <a:solidFill>
                  <a:srgbClr val="FF0000"/>
                </a:solidFill>
              </a:rPr>
              <a:t>800,000</a:t>
            </a:r>
            <a:r>
              <a:rPr lang="ko-KR" altLang="en-US" sz="1600" dirty="0">
                <a:solidFill>
                  <a:srgbClr val="FF0000"/>
                </a:solidFill>
              </a:rPr>
              <a:t>원</a:t>
            </a:r>
            <a:r>
              <a:rPr lang="en-US" altLang="ko-KR" sz="1600" dirty="0">
                <a:solidFill>
                  <a:srgbClr val="FF0000"/>
                </a:solidFill>
              </a:rPr>
              <a:t>(</a:t>
            </a:r>
            <a:r>
              <a:rPr lang="ko-KR" altLang="en-US" sz="1600" dirty="0">
                <a:solidFill>
                  <a:srgbClr val="FF0000"/>
                </a:solidFill>
              </a:rPr>
              <a:t>판매실적에 따라 변동</a:t>
            </a:r>
            <a:r>
              <a:rPr lang="en-US" altLang="ko-KR" sz="1600" dirty="0">
                <a:solidFill>
                  <a:srgbClr val="FF0000"/>
                </a:solidFill>
              </a:rPr>
              <a:t>)</a:t>
            </a:r>
            <a:r>
              <a:rPr lang="en-US" altLang="ko-KR" sz="1600" dirty="0"/>
              <a:t>, </a:t>
            </a:r>
            <a:r>
              <a:rPr lang="ko-KR" altLang="en-US" sz="1600" dirty="0"/>
              <a:t>합 보통 </a:t>
            </a:r>
            <a:r>
              <a:rPr lang="en-US" altLang="ko-KR" sz="1600" dirty="0"/>
              <a:t>1,100,000</a:t>
            </a:r>
            <a:r>
              <a:rPr lang="ko-KR" altLang="en-US" sz="1600" dirty="0"/>
              <a:t>원을 지급받고 있으며</a:t>
            </a:r>
            <a:r>
              <a:rPr lang="en-US" altLang="ko-KR" sz="1600" dirty="0"/>
              <a:t>(</a:t>
            </a:r>
            <a:r>
              <a:rPr lang="ko-KR" altLang="en-US" sz="1600" dirty="0"/>
              <a:t>기본급과 식대는 </a:t>
            </a:r>
            <a:r>
              <a:rPr lang="en-US" altLang="ko-KR" sz="1600" dirty="0"/>
              <a:t>1</a:t>
            </a:r>
            <a:r>
              <a:rPr lang="ko-KR" altLang="en-US" sz="1600" dirty="0"/>
              <a:t>달 근무 시 모두 똑같이 받음</a:t>
            </a:r>
            <a:r>
              <a:rPr lang="en-US" altLang="ko-KR" sz="1600" dirty="0"/>
              <a:t>), 90</a:t>
            </a:r>
            <a:r>
              <a:rPr lang="ko-KR" altLang="en-US" sz="1600" dirty="0"/>
              <a:t>년에 나온 행정해석</a:t>
            </a:r>
            <a:r>
              <a:rPr lang="en-US" altLang="ko-KR" sz="1600" dirty="0"/>
              <a:t>(</a:t>
            </a:r>
            <a:r>
              <a:rPr lang="ko-KR" altLang="en-US" sz="1600" dirty="0"/>
              <a:t>임금</a:t>
            </a:r>
            <a:r>
              <a:rPr lang="en-US" altLang="ko-KR" sz="1600" dirty="0"/>
              <a:t>32240-4770, ’90. 4. 3)</a:t>
            </a:r>
            <a:r>
              <a:rPr lang="ko-KR" altLang="en-US" sz="1600" dirty="0"/>
              <a:t>에 의하면 상기 </a:t>
            </a:r>
            <a:r>
              <a:rPr lang="en-US" altLang="ko-KR" sz="1600" dirty="0"/>
              <a:t>1,100,000</a:t>
            </a:r>
            <a:r>
              <a:rPr lang="ko-KR" altLang="en-US" sz="1600" dirty="0"/>
              <a:t>원을 근로시간으로 나눈 금액이 시급으로 되어 있음</a:t>
            </a:r>
            <a:r>
              <a:rPr lang="en-US" altLang="ko-KR" sz="1600" dirty="0"/>
              <a:t>.(1,100,000</a:t>
            </a:r>
            <a:r>
              <a:rPr lang="ko-KR" altLang="en-US" sz="1600" dirty="0"/>
              <a:t>원</a:t>
            </a:r>
            <a:r>
              <a:rPr lang="en-US" altLang="ko-KR" sz="1600" dirty="0"/>
              <a:t>÷226</a:t>
            </a:r>
            <a:r>
              <a:rPr lang="ko-KR" altLang="en-US" sz="1600" dirty="0"/>
              <a:t>시간 </a:t>
            </a:r>
            <a:r>
              <a:rPr lang="en-US" altLang="ko-KR" sz="1600" dirty="0"/>
              <a:t>= 4,867</a:t>
            </a:r>
            <a:r>
              <a:rPr lang="ko-KR" altLang="en-US" sz="1600" dirty="0"/>
              <a:t>원</a:t>
            </a:r>
            <a:r>
              <a:rPr lang="en-US" altLang="ko-KR" sz="1600" dirty="0"/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/>
              <a:t>[</a:t>
            </a:r>
            <a:r>
              <a:rPr lang="ko-KR" altLang="en-US" sz="1600" dirty="0"/>
              <a:t>회 시</a:t>
            </a:r>
            <a:r>
              <a:rPr lang="en-US" altLang="ko-KR" sz="1600" dirty="0"/>
              <a:t>] </a:t>
            </a:r>
            <a:r>
              <a:rPr lang="ko-KR" altLang="en-US" sz="1600" dirty="0"/>
              <a:t>최저임금과 관련해서는 귀 질의 사안과 같이 판매실적에 따라 매월 금액이 달라지는 </a:t>
            </a:r>
            <a:r>
              <a:rPr lang="ko-KR" altLang="en-US" sz="1600" dirty="0" smtClean="0"/>
              <a:t>판매수당은 </a:t>
            </a:r>
            <a:r>
              <a:rPr lang="ko-KR" altLang="en-US" sz="1600" dirty="0" smtClean="0">
                <a:solidFill>
                  <a:srgbClr val="FF0000"/>
                </a:solidFill>
              </a:rPr>
              <a:t>「</a:t>
            </a:r>
            <a:r>
              <a:rPr lang="ko-KR" altLang="en-US" sz="1600" dirty="0">
                <a:solidFill>
                  <a:srgbClr val="FF0000"/>
                </a:solidFill>
              </a:rPr>
              <a:t>최저임금법 시행령」제</a:t>
            </a:r>
            <a:r>
              <a:rPr lang="en-US" altLang="ko-KR" sz="1600" dirty="0">
                <a:solidFill>
                  <a:srgbClr val="FF0000"/>
                </a:solidFill>
              </a:rPr>
              <a:t>5</a:t>
            </a:r>
            <a:r>
              <a:rPr lang="ko-KR" altLang="en-US" sz="1600" dirty="0">
                <a:solidFill>
                  <a:srgbClr val="FF0000"/>
                </a:solidFill>
              </a:rPr>
              <a:t>조제</a:t>
            </a:r>
            <a:r>
              <a:rPr lang="en-US" altLang="ko-KR" sz="1600" dirty="0">
                <a:solidFill>
                  <a:srgbClr val="FF0000"/>
                </a:solidFill>
              </a:rPr>
              <a:t>2</a:t>
            </a:r>
            <a:r>
              <a:rPr lang="ko-KR" altLang="en-US" sz="1600" dirty="0">
                <a:solidFill>
                  <a:srgbClr val="FF0000"/>
                </a:solidFill>
              </a:rPr>
              <a:t>항에서 정하고 있는 </a:t>
            </a:r>
            <a:r>
              <a:rPr lang="ko-KR" altLang="en-US" sz="1600" dirty="0" err="1">
                <a:solidFill>
                  <a:srgbClr val="FF0000"/>
                </a:solidFill>
              </a:rPr>
              <a:t>생산고에</a:t>
            </a:r>
            <a:r>
              <a:rPr lang="ko-KR" altLang="en-US" sz="1600" dirty="0">
                <a:solidFill>
                  <a:srgbClr val="FF0000"/>
                </a:solidFill>
              </a:rPr>
              <a:t> 따른 임금</a:t>
            </a:r>
            <a:r>
              <a:rPr lang="ko-KR" altLang="en-US" sz="1600" dirty="0"/>
              <a:t>에 해당된다 할 것이므로 동법 제</a:t>
            </a:r>
            <a:r>
              <a:rPr lang="en-US" altLang="ko-KR" sz="1600" dirty="0"/>
              <a:t>5</a:t>
            </a:r>
            <a:r>
              <a:rPr lang="ko-KR" altLang="en-US" sz="1600" dirty="0"/>
              <a:t>조의</a:t>
            </a:r>
            <a:r>
              <a:rPr lang="en-US" altLang="ko-KR" sz="1600" dirty="0"/>
              <a:t>2 </a:t>
            </a:r>
            <a:r>
              <a:rPr lang="ko-KR" altLang="en-US" sz="1600" dirty="0"/>
              <a:t>및 동법 시행령 제</a:t>
            </a:r>
            <a:r>
              <a:rPr lang="en-US" altLang="ko-KR" sz="1600" dirty="0"/>
              <a:t>5</a:t>
            </a:r>
            <a:r>
              <a:rPr lang="ko-KR" altLang="en-US" sz="1600" dirty="0"/>
              <a:t>조 제</a:t>
            </a:r>
            <a:r>
              <a:rPr lang="en-US" altLang="ko-KR" sz="1600" dirty="0"/>
              <a:t>3</a:t>
            </a:r>
            <a:r>
              <a:rPr lang="ko-KR" altLang="en-US" sz="1600" dirty="0"/>
              <a:t>항에 의거 당해 월 </a:t>
            </a:r>
            <a:r>
              <a:rPr lang="ko-KR" altLang="en-US" sz="1600" dirty="0" err="1"/>
              <a:t>총근로시간수로</a:t>
            </a:r>
            <a:r>
              <a:rPr lang="ko-KR" altLang="en-US" sz="1600" dirty="0"/>
              <a:t> 나눈 금액과 월 기본급을 월 소정근로시간수로 나눈 금액을 합산</a:t>
            </a:r>
            <a:r>
              <a:rPr lang="en-US" altLang="ko-KR" sz="1600" dirty="0"/>
              <a:t>, </a:t>
            </a:r>
            <a:r>
              <a:rPr lang="ko-KR" altLang="en-US" sz="1600" dirty="0"/>
              <a:t>최저임금</a:t>
            </a:r>
            <a:r>
              <a:rPr lang="en-US" altLang="ko-KR" sz="1600" dirty="0"/>
              <a:t>(2003. 9. 1</a:t>
            </a:r>
            <a:r>
              <a:rPr lang="ko-KR" altLang="en-US" sz="1600" dirty="0"/>
              <a:t>～</a:t>
            </a:r>
            <a:r>
              <a:rPr lang="en-US" altLang="ko-KR" sz="1600" dirty="0"/>
              <a:t>2004. 8. 31, </a:t>
            </a:r>
            <a:r>
              <a:rPr lang="ko-KR" altLang="en-US" sz="1600" dirty="0"/>
              <a:t>시간급 </a:t>
            </a:r>
            <a:r>
              <a:rPr lang="en-US" altLang="ko-KR" sz="1600" dirty="0"/>
              <a:t>2,520</a:t>
            </a:r>
            <a:r>
              <a:rPr lang="ko-KR" altLang="en-US" sz="1600" dirty="0"/>
              <a:t>원</a:t>
            </a:r>
            <a:r>
              <a:rPr lang="en-US" altLang="ko-KR" sz="1600" dirty="0"/>
              <a:t>)</a:t>
            </a:r>
            <a:r>
              <a:rPr lang="ko-KR" altLang="en-US" sz="1600" dirty="0"/>
              <a:t>과 비교하여 위반여부를 판단해야 할 것임</a:t>
            </a:r>
            <a:r>
              <a:rPr lang="en-US" altLang="ko-KR" sz="1600" dirty="0"/>
              <a:t>.</a:t>
            </a:r>
            <a:endParaRPr lang="en-US" altLang="ko-KR" sz="2000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885825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산입 대상 임금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1733" y="1197750"/>
            <a:ext cx="8811487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 smtClean="0"/>
              <a:t>성과급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인센티브</a:t>
            </a:r>
            <a:r>
              <a:rPr lang="en-US" altLang="ko-KR" sz="2000" b="1" dirty="0" smtClean="0"/>
              <a:t>)</a:t>
            </a: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– </a:t>
            </a:r>
            <a:r>
              <a:rPr lang="ko-KR" altLang="en-US" sz="2000" b="1" dirty="0" smtClean="0"/>
              <a:t>산입 </a:t>
            </a:r>
            <a:r>
              <a:rPr lang="ko-KR" altLang="en-US" sz="2000" b="1" dirty="0" err="1" smtClean="0"/>
              <a:t>ㅇ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endParaRPr lang="en-US" altLang="ko-KR" sz="1400" dirty="0" smtClean="0"/>
          </a:p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※ </a:t>
            </a:r>
            <a:r>
              <a:rPr lang="ko-KR" altLang="en-US" sz="1600" dirty="0"/>
              <a:t>노동부 행정해석 </a:t>
            </a:r>
            <a:r>
              <a:rPr lang="en-US" altLang="ko-KR" sz="1600" dirty="0"/>
              <a:t>(</a:t>
            </a:r>
            <a:r>
              <a:rPr lang="ko-KR" altLang="en-US" sz="1600" dirty="0"/>
              <a:t>근로기준과</a:t>
            </a:r>
            <a:r>
              <a:rPr lang="en-US" altLang="ko-KR" sz="1600" dirty="0"/>
              <a:t>-2139, 2009. 6. 26.)</a:t>
            </a:r>
            <a:endParaRPr lang="ko-KR" altLang="en-US" sz="1600" dirty="0"/>
          </a:p>
          <a:p>
            <a:pPr algn="just">
              <a:lnSpc>
                <a:spcPct val="150000"/>
              </a:lnSpc>
            </a:pPr>
            <a:r>
              <a:rPr lang="en-US" altLang="ko-KR" sz="1600" b="1" dirty="0" smtClean="0"/>
              <a:t>[</a:t>
            </a:r>
            <a:r>
              <a:rPr lang="ko-KR" altLang="en-US" sz="1600" b="1" dirty="0"/>
              <a:t>질 의</a:t>
            </a:r>
            <a:r>
              <a:rPr lang="en-US" altLang="ko-KR" sz="1600" b="1" dirty="0" smtClean="0"/>
              <a:t>] </a:t>
            </a:r>
          </a:p>
          <a:p>
            <a:pPr algn="just">
              <a:lnSpc>
                <a:spcPct val="150000"/>
              </a:lnSpc>
            </a:pPr>
            <a:r>
              <a:rPr lang="ko-KR" altLang="en-US" sz="1600" dirty="0" smtClean="0"/>
              <a:t>자동차를 판매하는 “갑” 회사의 </a:t>
            </a:r>
            <a:r>
              <a:rPr lang="en-US" altLang="ko-KR" sz="1600" dirty="0" smtClean="0"/>
              <a:t>A </a:t>
            </a:r>
            <a:r>
              <a:rPr lang="ko-KR" altLang="en-US" sz="1600" dirty="0" smtClean="0"/>
              <a:t>근로자는 매월 기본급과 차량판매에 따른 인센티브를 지급받고 있습니다</a:t>
            </a:r>
            <a:r>
              <a:rPr lang="en-US" altLang="ko-KR" sz="1600" dirty="0" smtClean="0"/>
              <a:t>. </a:t>
            </a:r>
            <a:r>
              <a:rPr lang="ko-KR" altLang="en-US" sz="1600" dirty="0" smtClean="0"/>
              <a:t>인센티브에 대하여는 취업규칙에 지급시기와 지급액이 명시되어 있지 않음</a:t>
            </a:r>
            <a:r>
              <a:rPr lang="en-US" altLang="ko-KR" sz="16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b="1" dirty="0" smtClean="0"/>
              <a:t>[</a:t>
            </a:r>
            <a:r>
              <a:rPr lang="ko-KR" altLang="en-US" sz="1600" b="1" dirty="0"/>
              <a:t>회 시</a:t>
            </a:r>
            <a:r>
              <a:rPr lang="en-US" altLang="ko-KR" sz="1600" b="1" dirty="0"/>
              <a:t>]</a:t>
            </a:r>
          </a:p>
          <a:p>
            <a:pPr algn="just">
              <a:lnSpc>
                <a:spcPct val="150000"/>
              </a:lnSpc>
            </a:pPr>
            <a:r>
              <a:rPr lang="ko-KR" altLang="en-US" sz="1600" dirty="0"/>
              <a:t>근로기준법 제</a:t>
            </a:r>
            <a:r>
              <a:rPr lang="en-US" altLang="ko-KR" sz="1600" dirty="0"/>
              <a:t>2</a:t>
            </a:r>
            <a:r>
              <a:rPr lang="ko-KR" altLang="en-US" sz="1600" dirty="0"/>
              <a:t>조제</a:t>
            </a:r>
            <a:r>
              <a:rPr lang="en-US" altLang="ko-KR" sz="1600" dirty="0"/>
              <a:t>1</a:t>
            </a:r>
            <a:r>
              <a:rPr lang="ko-KR" altLang="en-US" sz="1600" dirty="0" err="1"/>
              <a:t>항제</a:t>
            </a:r>
            <a:r>
              <a:rPr lang="en-US" altLang="ko-KR" sz="1600" dirty="0"/>
              <a:t>5</a:t>
            </a:r>
            <a:r>
              <a:rPr lang="ko-KR" altLang="en-US" sz="1600" dirty="0" err="1"/>
              <a:t>호에서</a:t>
            </a:r>
            <a:r>
              <a:rPr lang="ko-KR" altLang="en-US" sz="1600" dirty="0"/>
              <a:t> “임금”이란 사용자가 근로의 대가로 근로자에게 임금</a:t>
            </a:r>
            <a:r>
              <a:rPr lang="en-US" altLang="ko-KR" sz="1600" dirty="0"/>
              <a:t>, </a:t>
            </a:r>
            <a:r>
              <a:rPr lang="ko-KR" altLang="en-US" sz="1600" dirty="0"/>
              <a:t>봉급</a:t>
            </a:r>
            <a:r>
              <a:rPr lang="en-US" altLang="ko-KR" sz="1600" dirty="0"/>
              <a:t>, </a:t>
            </a:r>
            <a:r>
              <a:rPr lang="ko-KR" altLang="en-US" sz="1600" dirty="0"/>
              <a:t>그 밖에 어떠한 명칭으로든지 지급하는 일체의 금품을 말하는 것으로서</a:t>
            </a:r>
            <a:r>
              <a:rPr lang="en-US" altLang="ko-KR" sz="1600" dirty="0"/>
              <a:t>, </a:t>
            </a:r>
            <a:r>
              <a:rPr lang="ko-KR" altLang="en-US" sz="1600" dirty="0">
                <a:solidFill>
                  <a:srgbClr val="FF0000"/>
                </a:solidFill>
              </a:rPr>
              <a:t>근로계약이나 취업규칙 등에 의해 개인별 근무성적</a:t>
            </a:r>
            <a:r>
              <a:rPr lang="en-US" altLang="ko-KR" sz="1600" dirty="0">
                <a:solidFill>
                  <a:srgbClr val="FF0000"/>
                </a:solidFill>
              </a:rPr>
              <a:t>, </a:t>
            </a:r>
            <a:r>
              <a:rPr lang="ko-KR" altLang="en-US" sz="1600" dirty="0">
                <a:solidFill>
                  <a:srgbClr val="FF0000"/>
                </a:solidFill>
              </a:rPr>
              <a:t>업무성과 등을 토대로 일정한 지급률에 따라 지급하는 성과급의 경우에는 근로의 </a:t>
            </a:r>
            <a:r>
              <a:rPr lang="ko-KR" altLang="en-US" sz="1600" dirty="0" err="1">
                <a:solidFill>
                  <a:srgbClr val="FF0000"/>
                </a:solidFill>
              </a:rPr>
              <a:t>대가성이</a:t>
            </a:r>
            <a:r>
              <a:rPr lang="ko-KR" altLang="en-US" sz="1600" dirty="0">
                <a:solidFill>
                  <a:srgbClr val="FF0000"/>
                </a:solidFill>
              </a:rPr>
              <a:t> 인정되므로 임금으로 보아야 할 것으로 사료됨</a:t>
            </a:r>
            <a:r>
              <a:rPr lang="en-US" altLang="ko-KR" sz="1600" dirty="0" smtClean="0">
                <a:solidFill>
                  <a:srgbClr val="FF0000"/>
                </a:solidFill>
              </a:rPr>
              <a:t>.</a:t>
            </a:r>
            <a:r>
              <a:rPr lang="en-US" altLang="ko-KR" sz="1600" b="1" dirty="0" smtClean="0"/>
              <a:t> </a:t>
            </a:r>
            <a:r>
              <a:rPr lang="ko-KR" altLang="en-US" sz="1600" dirty="0" smtClean="0"/>
              <a:t>최저임금 </a:t>
            </a:r>
            <a:r>
              <a:rPr lang="ko-KR" altLang="en-US" sz="1600" dirty="0"/>
              <a:t>산입범위에 대해서는 </a:t>
            </a:r>
            <a:r>
              <a:rPr lang="en-US" altLang="ko-KR" sz="1600" dirty="0"/>
              <a:t>｢</a:t>
            </a:r>
            <a:r>
              <a:rPr lang="ko-KR" altLang="en-US" sz="1600" dirty="0"/>
              <a:t>최저임금법</a:t>
            </a:r>
            <a:r>
              <a:rPr lang="en-US" altLang="ko-KR" sz="1600" dirty="0"/>
              <a:t>｣ </a:t>
            </a:r>
            <a:r>
              <a:rPr lang="ko-KR" altLang="en-US" sz="1600" dirty="0"/>
              <a:t>제</a:t>
            </a:r>
            <a:r>
              <a:rPr lang="en-US" altLang="ko-KR" sz="1600" dirty="0"/>
              <a:t>6</a:t>
            </a:r>
            <a:r>
              <a:rPr lang="ko-KR" altLang="en-US" sz="1600" dirty="0"/>
              <a:t>조제</a:t>
            </a:r>
            <a:r>
              <a:rPr lang="en-US" altLang="ko-KR" sz="1600" dirty="0"/>
              <a:t>4</a:t>
            </a:r>
            <a:r>
              <a:rPr lang="ko-KR" altLang="en-US" sz="1600" dirty="0"/>
              <a:t>항 및 같은 법 시행규칙 제</a:t>
            </a:r>
            <a:r>
              <a:rPr lang="en-US" altLang="ko-KR" sz="1600" dirty="0"/>
              <a:t>2</a:t>
            </a:r>
            <a:r>
              <a:rPr lang="ko-KR" altLang="en-US" sz="1600" dirty="0"/>
              <a:t>조의 규정에 의거 따로 정하고 있으며</a:t>
            </a:r>
            <a:r>
              <a:rPr lang="en-US" altLang="ko-KR" sz="1600" dirty="0"/>
              <a:t>, </a:t>
            </a:r>
            <a:r>
              <a:rPr lang="ko-KR" altLang="en-US" sz="1600" dirty="0"/>
              <a:t>같은 법 시행령 제</a:t>
            </a:r>
            <a:r>
              <a:rPr lang="en-US" altLang="ko-KR" sz="1600" dirty="0"/>
              <a:t>4</a:t>
            </a:r>
            <a:r>
              <a:rPr lang="ko-KR" altLang="en-US" sz="1600" dirty="0"/>
              <a:t>조</a:t>
            </a:r>
            <a:r>
              <a:rPr lang="en-US" altLang="ko-KR" sz="1600" dirty="0"/>
              <a:t>, </a:t>
            </a:r>
            <a:r>
              <a:rPr lang="ko-KR" altLang="en-US" sz="1600" dirty="0"/>
              <a:t>제</a:t>
            </a:r>
            <a:r>
              <a:rPr lang="en-US" altLang="ko-KR" sz="1600" dirty="0"/>
              <a:t>5</a:t>
            </a:r>
            <a:r>
              <a:rPr lang="ko-KR" altLang="en-US" sz="1600" dirty="0"/>
              <a:t>조제</a:t>
            </a:r>
            <a:r>
              <a:rPr lang="en-US" altLang="ko-KR" sz="1600" dirty="0"/>
              <a:t>2</a:t>
            </a:r>
            <a:r>
              <a:rPr lang="ko-KR" altLang="en-US" sz="1600" dirty="0"/>
              <a:t>항 및 제</a:t>
            </a:r>
            <a:r>
              <a:rPr lang="en-US" altLang="ko-KR" sz="1600" dirty="0"/>
              <a:t>3</a:t>
            </a:r>
            <a:r>
              <a:rPr lang="ko-KR" altLang="en-US" sz="1600" dirty="0"/>
              <a:t>항에 따라 </a:t>
            </a:r>
            <a:r>
              <a:rPr lang="ko-KR" altLang="en-US" sz="1600" dirty="0">
                <a:solidFill>
                  <a:srgbClr val="FF0000"/>
                </a:solidFill>
              </a:rPr>
              <a:t>생산고 임금은 최저임금의 산입범위에 포함</a:t>
            </a:r>
            <a:r>
              <a:rPr lang="ko-KR" altLang="en-US" sz="1600" dirty="0"/>
              <a:t>하고 있음</a:t>
            </a:r>
            <a:r>
              <a:rPr lang="en-US" altLang="ko-KR" sz="1600" dirty="0"/>
              <a:t>.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990817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(3)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산정 기준 시간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532317" y="3358560"/>
            <a:ext cx="8811487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rgbClr val="0070C0"/>
                </a:solidFill>
              </a:rPr>
              <a:t>○ </a:t>
            </a:r>
            <a:r>
              <a:rPr lang="ko-KR" altLang="en-US" b="1" dirty="0">
                <a:solidFill>
                  <a:srgbClr val="0070C0"/>
                </a:solidFill>
              </a:rPr>
              <a:t>월의 소정근로시간에 </a:t>
            </a:r>
            <a:r>
              <a:rPr lang="ko-KR" altLang="en-US" b="1" dirty="0" smtClean="0">
                <a:solidFill>
                  <a:srgbClr val="0070C0"/>
                </a:solidFill>
              </a:rPr>
              <a:t>유급주휴시간을 </a:t>
            </a:r>
            <a:r>
              <a:rPr lang="ko-KR" altLang="en-US" b="1" dirty="0">
                <a:solidFill>
                  <a:srgbClr val="0070C0"/>
                </a:solidFill>
              </a:rPr>
              <a:t>포함 </a:t>
            </a:r>
            <a:r>
              <a:rPr lang="en-US" altLang="ko-KR" b="1" dirty="0">
                <a:solidFill>
                  <a:srgbClr val="0070C0"/>
                </a:solidFill>
              </a:rPr>
              <a:t>: </a:t>
            </a:r>
            <a:r>
              <a:rPr lang="ko-KR" altLang="en-US" b="1" dirty="0">
                <a:solidFill>
                  <a:srgbClr val="0070C0"/>
                </a:solidFill>
              </a:rPr>
              <a:t>주 </a:t>
            </a:r>
            <a:r>
              <a:rPr lang="en-US" altLang="ko-KR" b="1" dirty="0">
                <a:solidFill>
                  <a:srgbClr val="0070C0"/>
                </a:solidFill>
              </a:rPr>
              <a:t>40</a:t>
            </a:r>
            <a:r>
              <a:rPr lang="ko-KR" altLang="en-US" b="1" dirty="0">
                <a:solidFill>
                  <a:srgbClr val="0070C0"/>
                </a:solidFill>
              </a:rPr>
              <a:t>시간 근로의 경우 </a:t>
            </a:r>
            <a:r>
              <a:rPr lang="en-US" altLang="ko-KR" b="1" dirty="0">
                <a:solidFill>
                  <a:srgbClr val="0070C0"/>
                </a:solidFill>
              </a:rPr>
              <a:t>– 209</a:t>
            </a:r>
            <a:r>
              <a:rPr lang="ko-KR" altLang="en-US" b="1" dirty="0">
                <a:solidFill>
                  <a:srgbClr val="0070C0"/>
                </a:solidFill>
              </a:rPr>
              <a:t>시간</a:t>
            </a:r>
          </a:p>
          <a:p>
            <a:pPr>
              <a:lnSpc>
                <a:spcPct val="150000"/>
              </a:lnSpc>
            </a:pPr>
            <a:endParaRPr lang="en-US" altLang="ko-KR" dirty="0" smtClean="0"/>
          </a:p>
          <a:p>
            <a:pPr algn="just">
              <a:lnSpc>
                <a:spcPct val="150000"/>
              </a:lnSpc>
            </a:pPr>
            <a:r>
              <a:rPr lang="en-US" altLang="ko-KR" dirty="0" smtClean="0"/>
              <a:t>※ </a:t>
            </a:r>
            <a:r>
              <a:rPr lang="ko-KR" altLang="en-US" dirty="0"/>
              <a:t>노동부 최저임금제도 업무처리지침 </a:t>
            </a:r>
            <a:r>
              <a:rPr lang="en-US" altLang="ko-KR" dirty="0"/>
              <a:t>(</a:t>
            </a:r>
            <a:r>
              <a:rPr lang="ko-KR" altLang="en-US" dirty="0" err="1"/>
              <a:t>임금근로시간정책팀</a:t>
            </a:r>
            <a:r>
              <a:rPr lang="en-US" altLang="ko-KR" dirty="0"/>
              <a:t>-3468, 2014. 12. </a:t>
            </a:r>
            <a:r>
              <a:rPr lang="ko-KR" altLang="en-US" dirty="0"/>
              <a:t>일부 보완</a:t>
            </a:r>
            <a:r>
              <a:rPr lang="en-US" altLang="ko-KR" dirty="0"/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dirty="0" smtClean="0"/>
              <a:t> : </a:t>
            </a:r>
            <a:r>
              <a:rPr lang="en-US" altLang="ko-KR" dirty="0"/>
              <a:t>1</a:t>
            </a:r>
            <a:r>
              <a:rPr lang="ko-KR" altLang="en-US" dirty="0"/>
              <a:t>년간의 </a:t>
            </a:r>
            <a:r>
              <a:rPr lang="en-US" altLang="ko-KR" dirty="0"/>
              <a:t>1</a:t>
            </a:r>
            <a:r>
              <a:rPr lang="ko-KR" altLang="en-US" dirty="0"/>
              <a:t>월 평균 소정근로시간의 산정은 다음 방법 중 하나를 이용</a:t>
            </a:r>
          </a:p>
          <a:p>
            <a:pPr algn="just">
              <a:lnSpc>
                <a:spcPct val="150000"/>
              </a:lnSpc>
            </a:pPr>
            <a:r>
              <a:rPr lang="en-US" altLang="ko-KR" dirty="0" smtClean="0"/>
              <a:t>ⅰ) </a:t>
            </a:r>
            <a:r>
              <a:rPr lang="en-US" altLang="ko-KR" dirty="0"/>
              <a:t>1</a:t>
            </a:r>
            <a:r>
              <a:rPr lang="ko-KR" altLang="en-US" dirty="0"/>
              <a:t>년간의 매월 </a:t>
            </a:r>
            <a:r>
              <a:rPr lang="ko-KR" altLang="en-US" dirty="0" err="1"/>
              <a:t>소정근로시간수를</a:t>
            </a:r>
            <a:r>
              <a:rPr lang="ko-KR" altLang="en-US" dirty="0"/>
              <a:t> 모두 합하여 </a:t>
            </a:r>
            <a:r>
              <a:rPr lang="en-US" altLang="ko-KR" dirty="0"/>
              <a:t>12</a:t>
            </a:r>
            <a:r>
              <a:rPr lang="ko-KR" altLang="en-US" dirty="0"/>
              <a:t>로 나누어 산정</a:t>
            </a:r>
          </a:p>
          <a:p>
            <a:pPr algn="just">
              <a:lnSpc>
                <a:spcPct val="150000"/>
              </a:lnSpc>
            </a:pPr>
            <a:r>
              <a:rPr lang="en-US" altLang="ko-KR" dirty="0" smtClean="0"/>
              <a:t>ⅱ) </a:t>
            </a:r>
            <a:r>
              <a:rPr lang="en-US" altLang="ko-KR" dirty="0"/>
              <a:t>[ (</a:t>
            </a:r>
            <a:r>
              <a:rPr lang="ko-KR" altLang="en-US" dirty="0"/>
              <a:t>주당 </a:t>
            </a:r>
            <a:r>
              <a:rPr lang="ko-KR" altLang="en-US" dirty="0" err="1"/>
              <a:t>소정근로시간수</a:t>
            </a:r>
            <a:r>
              <a:rPr lang="ko-KR" altLang="en-US" dirty="0"/>
              <a:t> </a:t>
            </a:r>
            <a:r>
              <a:rPr lang="en-US" altLang="ko-KR" dirty="0"/>
              <a:t>+ </a:t>
            </a:r>
            <a:r>
              <a:rPr lang="ko-KR" altLang="en-US" b="1" dirty="0">
                <a:solidFill>
                  <a:srgbClr val="FF0000"/>
                </a:solidFill>
              </a:rPr>
              <a:t>유급주휴시간</a:t>
            </a:r>
            <a:r>
              <a:rPr lang="en-US" altLang="ko-KR" dirty="0"/>
              <a:t>) × 52</a:t>
            </a:r>
            <a:r>
              <a:rPr lang="ko-KR" altLang="en-US" dirty="0"/>
              <a:t>주 </a:t>
            </a:r>
            <a:r>
              <a:rPr lang="en-US" altLang="ko-KR" dirty="0"/>
              <a:t>+ (1</a:t>
            </a:r>
            <a:r>
              <a:rPr lang="ko-KR" altLang="en-US" dirty="0"/>
              <a:t>일 소정 근로시간</a:t>
            </a:r>
            <a:r>
              <a:rPr lang="en-US" altLang="ko-KR" dirty="0"/>
              <a:t>) ]</a:t>
            </a:r>
            <a:r>
              <a:rPr lang="ko-KR" altLang="en-US" dirty="0"/>
              <a:t>을 </a:t>
            </a:r>
            <a:r>
              <a:rPr lang="en-US" altLang="ko-KR" dirty="0"/>
              <a:t>12</a:t>
            </a:r>
            <a:r>
              <a:rPr lang="ko-KR" altLang="en-US" dirty="0"/>
              <a:t>로 나누어 </a:t>
            </a:r>
            <a:r>
              <a:rPr lang="ko-KR" altLang="en-US" dirty="0" smtClean="0"/>
              <a:t>산정</a:t>
            </a:r>
            <a:endParaRPr lang="en-US" altLang="ko-KR" dirty="0" smtClean="0"/>
          </a:p>
        </p:txBody>
      </p:sp>
      <p:pic>
        <p:nvPicPr>
          <p:cNvPr id="12" name="_x188629752" descr="EMB000022a430c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274" y="909642"/>
            <a:ext cx="5788109" cy="23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54873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4.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 여부 판단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(3)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산정 기준 시간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1733" y="1053696"/>
            <a:ext cx="881148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※ </a:t>
            </a:r>
            <a:r>
              <a:rPr lang="ko-KR" altLang="en-US" sz="1600" dirty="0"/>
              <a:t>대법원 </a:t>
            </a:r>
            <a:r>
              <a:rPr lang="en-US" altLang="ko-KR" sz="1600" dirty="0"/>
              <a:t>(</a:t>
            </a:r>
            <a:r>
              <a:rPr lang="ko-KR" altLang="en-US" sz="1600" dirty="0"/>
              <a:t>대법원 </a:t>
            </a:r>
            <a:r>
              <a:rPr lang="en-US" altLang="ko-KR" sz="1600" dirty="0"/>
              <a:t>2007. 1. 11. </a:t>
            </a:r>
            <a:r>
              <a:rPr lang="ko-KR" altLang="en-US" sz="1600" dirty="0"/>
              <a:t>선고 </a:t>
            </a:r>
            <a:r>
              <a:rPr lang="en-US" altLang="ko-KR" sz="1600" dirty="0"/>
              <a:t>2006</a:t>
            </a:r>
            <a:r>
              <a:rPr lang="ko-KR" altLang="en-US" sz="1600" dirty="0"/>
              <a:t>다</a:t>
            </a:r>
            <a:r>
              <a:rPr lang="en-US" altLang="ko-KR" sz="1600" dirty="0"/>
              <a:t>64245 </a:t>
            </a:r>
            <a:r>
              <a:rPr lang="ko-KR" altLang="en-US" sz="1600" dirty="0"/>
              <a:t>판결</a:t>
            </a:r>
            <a:r>
              <a:rPr lang="en-US" altLang="ko-KR" sz="1600" dirty="0"/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b="1" dirty="0">
                <a:solidFill>
                  <a:srgbClr val="0070C0"/>
                </a:solidFill>
              </a:rPr>
              <a:t>○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소정근로시간 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: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근로기준법 </a:t>
            </a:r>
            <a:r>
              <a:rPr lang="ko-KR" altLang="en-US" sz="1600" b="1" dirty="0">
                <a:solidFill>
                  <a:srgbClr val="0070C0"/>
                </a:solidFill>
              </a:rPr>
              <a:t>제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2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조 제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1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항 제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7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호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근로기준법의 범위 내에서 </a:t>
            </a:r>
            <a:r>
              <a:rPr lang="ko-KR" altLang="en-US" sz="1600" b="1" dirty="0" err="1" smtClean="0">
                <a:solidFill>
                  <a:srgbClr val="0070C0"/>
                </a:solidFill>
              </a:rPr>
              <a:t>노사합의한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근로시간</a:t>
            </a:r>
            <a:endParaRPr lang="en-US" altLang="ko-KR" sz="1600" b="1" dirty="0" smtClean="0">
              <a:solidFill>
                <a:srgbClr val="0070C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altLang="ko-KR" sz="1600" b="1" dirty="0">
                <a:solidFill>
                  <a:srgbClr val="0070C0"/>
                </a:solidFill>
              </a:rPr>
              <a:t>○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주 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40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시간 근로의 경우 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- 174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시간</a:t>
            </a:r>
            <a:endParaRPr lang="ko-KR" altLang="en-US" sz="1600" b="1" dirty="0">
              <a:solidFill>
                <a:srgbClr val="0070C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ko-KR" altLang="en-US" sz="1600" dirty="0"/>
              <a:t> </a:t>
            </a:r>
            <a:r>
              <a:rPr lang="en-US" altLang="ko-KR" sz="1600" dirty="0"/>
              <a:t>: </a:t>
            </a:r>
            <a:r>
              <a:rPr lang="ko-KR" altLang="en-US" sz="1600" dirty="0" err="1"/>
              <a:t>주별</a:t>
            </a:r>
            <a:r>
              <a:rPr lang="ko-KR" altLang="en-US" sz="1600" dirty="0"/>
              <a:t> 또는 월별로 지급된 다른 수당들을 시간에 대한 임금으로 산정함에 있어서는 </a:t>
            </a:r>
            <a:r>
              <a:rPr lang="ko-KR" altLang="en-US" sz="1600" dirty="0">
                <a:solidFill>
                  <a:srgbClr val="FF0000"/>
                </a:solidFill>
              </a:rPr>
              <a:t>주휴수당 관련 근로시간을 고려할 필요가 없</a:t>
            </a:r>
            <a:r>
              <a:rPr lang="ko-KR" altLang="en-US" sz="1600" dirty="0"/>
              <a:t>으므로 여기에서 말하는 ‘</a:t>
            </a:r>
            <a:r>
              <a:rPr lang="en-US" altLang="ko-KR" sz="1600" dirty="0"/>
              <a:t>1</a:t>
            </a:r>
            <a:r>
              <a:rPr lang="ko-KR" altLang="en-US" sz="1600" dirty="0"/>
              <a:t>주 또는 월의 소정 근로시간’은 </a:t>
            </a:r>
            <a:r>
              <a:rPr lang="ko-KR" altLang="en-US" sz="1600" dirty="0" smtClean="0">
                <a:solidFill>
                  <a:srgbClr val="FF0000"/>
                </a:solidFill>
              </a:rPr>
              <a:t>근로기준법 </a:t>
            </a:r>
            <a:r>
              <a:rPr lang="ko-KR" altLang="en-US" sz="1600" dirty="0">
                <a:solidFill>
                  <a:srgbClr val="FF0000"/>
                </a:solidFill>
              </a:rPr>
              <a:t>제</a:t>
            </a:r>
            <a:r>
              <a:rPr lang="en-US" altLang="ko-KR" sz="1600" dirty="0">
                <a:solidFill>
                  <a:srgbClr val="FF0000"/>
                </a:solidFill>
              </a:rPr>
              <a:t>20</a:t>
            </a:r>
            <a:r>
              <a:rPr lang="ko-KR" altLang="en-US" sz="1600" dirty="0">
                <a:solidFill>
                  <a:srgbClr val="FF0000"/>
                </a:solidFill>
              </a:rPr>
              <a:t>조에서 정한 근로시간을 말하고 </a:t>
            </a:r>
            <a:r>
              <a:rPr lang="ko-KR" altLang="en-US" sz="1600" dirty="0"/>
              <a:t>이는 근로기준법 시행령 제</a:t>
            </a:r>
            <a:r>
              <a:rPr lang="en-US" altLang="ko-KR" sz="1600" dirty="0"/>
              <a:t>6</a:t>
            </a:r>
            <a:r>
              <a:rPr lang="ko-KR" altLang="en-US" sz="1600" dirty="0"/>
              <a:t>조 제</a:t>
            </a:r>
            <a:r>
              <a:rPr lang="en-US" altLang="ko-KR" sz="1600" dirty="0"/>
              <a:t>2</a:t>
            </a:r>
            <a:r>
              <a:rPr lang="ko-KR" altLang="en-US" sz="1600" dirty="0"/>
              <a:t>항 제</a:t>
            </a:r>
            <a:r>
              <a:rPr lang="en-US" altLang="ko-KR" sz="1600" dirty="0"/>
              <a:t>3</a:t>
            </a:r>
            <a:r>
              <a:rPr lang="ko-KR" altLang="en-US" sz="1600" dirty="0"/>
              <a:t>호</a:t>
            </a:r>
            <a:r>
              <a:rPr lang="en-US" altLang="ko-KR" sz="1600" dirty="0"/>
              <a:t>, </a:t>
            </a:r>
            <a:r>
              <a:rPr lang="ko-KR" altLang="en-US" sz="1600" dirty="0"/>
              <a:t>제</a:t>
            </a:r>
            <a:r>
              <a:rPr lang="en-US" altLang="ko-KR" sz="1600" dirty="0"/>
              <a:t>4</a:t>
            </a:r>
            <a:r>
              <a:rPr lang="ko-KR" altLang="en-US" sz="1600" dirty="0"/>
              <a:t>호 에 의해 산정되는 </a:t>
            </a:r>
            <a:r>
              <a:rPr lang="ko-KR" altLang="en-US" sz="1600" dirty="0">
                <a:solidFill>
                  <a:srgbClr val="FF0000"/>
                </a:solidFill>
              </a:rPr>
              <a:t>‘</a:t>
            </a:r>
            <a:r>
              <a:rPr lang="en-US" altLang="ko-KR" sz="1600" dirty="0">
                <a:solidFill>
                  <a:srgbClr val="FF0000"/>
                </a:solidFill>
              </a:rPr>
              <a:t>1</a:t>
            </a:r>
            <a:r>
              <a:rPr lang="ko-KR" altLang="en-US" sz="1600" dirty="0">
                <a:solidFill>
                  <a:srgbClr val="FF0000"/>
                </a:solidFill>
              </a:rPr>
              <a:t>주 또는 월의 통상임금 산정기준시간수’와 같을 수는 없다</a:t>
            </a:r>
            <a:r>
              <a:rPr lang="en-US" altLang="ko-KR" sz="1600" dirty="0">
                <a:solidFill>
                  <a:srgbClr val="FF0000"/>
                </a:solidFill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/>
              <a:t>※ </a:t>
            </a:r>
            <a:r>
              <a:rPr lang="ko-KR" altLang="en-US" sz="1600" dirty="0"/>
              <a:t>서울서부지방법원 </a:t>
            </a:r>
            <a:r>
              <a:rPr lang="en-US" altLang="ko-KR" sz="1600" dirty="0"/>
              <a:t>2016. 2. 16. </a:t>
            </a:r>
            <a:r>
              <a:rPr lang="ko-KR" altLang="en-US" sz="1600" dirty="0"/>
              <a:t>선고 </a:t>
            </a:r>
            <a:r>
              <a:rPr lang="en-US" altLang="ko-KR" sz="1600" dirty="0"/>
              <a:t>2014</a:t>
            </a:r>
            <a:r>
              <a:rPr lang="ko-KR" altLang="en-US" sz="1600" dirty="0"/>
              <a:t>가소</a:t>
            </a:r>
            <a:r>
              <a:rPr lang="en-US" altLang="ko-KR" sz="1600" dirty="0"/>
              <a:t>80300 </a:t>
            </a:r>
            <a:r>
              <a:rPr lang="ko-KR" altLang="en-US" sz="1600" dirty="0"/>
              <a:t>판결</a:t>
            </a:r>
          </a:p>
          <a:p>
            <a:pPr algn="just">
              <a:lnSpc>
                <a:spcPct val="150000"/>
              </a:lnSpc>
            </a:pPr>
            <a:r>
              <a:rPr lang="ko-KR" altLang="en-US" sz="1600" dirty="0">
                <a:solidFill>
                  <a:srgbClr val="FF0000"/>
                </a:solidFill>
              </a:rPr>
              <a:t>원고들은 실제 근로시간이 아닌 주휴시간이 포함된 </a:t>
            </a:r>
            <a:r>
              <a:rPr lang="en-US" altLang="ko-KR" sz="1600" dirty="0">
                <a:solidFill>
                  <a:srgbClr val="FF0000"/>
                </a:solidFill>
              </a:rPr>
              <a:t>203</a:t>
            </a:r>
            <a:r>
              <a:rPr lang="ko-KR" altLang="en-US" sz="1600" dirty="0">
                <a:solidFill>
                  <a:srgbClr val="FF0000"/>
                </a:solidFill>
              </a:rPr>
              <a:t>시간을 기준으로 소정근로시간을 산정해야 한다고 주장하므로 살피건대</a:t>
            </a:r>
            <a:r>
              <a:rPr lang="en-US" altLang="ko-KR" sz="1600" dirty="0"/>
              <a:t>, ... </a:t>
            </a:r>
            <a:r>
              <a:rPr lang="ko-KR" altLang="en-US" sz="1600" dirty="0"/>
              <a:t>근로기준법이 정한 ‘통상임금’ 산정방법과 달리 최저임금법은 앞서 본 바와 같이 월 단위로 지급된 임금에 대하여 ‘월의 소정 근로시간 수’로 나눈다고 규정하고 있을 뿐 ‘소정근로시간 외에 유급으로 처리되는 시간’까지 포함한다는 내용이 없는 점 등에 비추어 보면</a:t>
            </a:r>
            <a:r>
              <a:rPr lang="en-US" altLang="ko-KR" sz="1600" dirty="0"/>
              <a:t>, </a:t>
            </a:r>
            <a:r>
              <a:rPr lang="ko-KR" altLang="en-US" sz="1600" dirty="0"/>
              <a:t>위 ‘소정근로시간’에는 ‘소정근로시간 외에 유급으로 처리되는 시간’에 해당하는 주휴시간은 포함되지 않는다고 해석함이 상당하다</a:t>
            </a:r>
            <a:r>
              <a:rPr lang="en-US" altLang="ko-KR" sz="1600" dirty="0"/>
              <a:t>. (</a:t>
            </a:r>
            <a:r>
              <a:rPr lang="ko-KR" altLang="en-US" sz="1600" dirty="0"/>
              <a:t>서울서부지방법원 </a:t>
            </a:r>
            <a:r>
              <a:rPr lang="en-US" altLang="ko-KR" sz="1600" dirty="0"/>
              <a:t>2016</a:t>
            </a:r>
            <a:r>
              <a:rPr lang="ko-KR" altLang="en-US" sz="1600" dirty="0"/>
              <a:t>나</a:t>
            </a:r>
            <a:r>
              <a:rPr lang="en-US" altLang="ko-KR" sz="1600" dirty="0"/>
              <a:t>1377 </a:t>
            </a:r>
            <a:r>
              <a:rPr lang="ko-KR" altLang="en-US" sz="1600" dirty="0" smtClean="0"/>
              <a:t>원고 항소 </a:t>
            </a:r>
            <a:r>
              <a:rPr lang="ko-KR" altLang="en-US" sz="1600" dirty="0"/>
              <a:t>기각</a:t>
            </a:r>
            <a:r>
              <a:rPr lang="en-US" altLang="ko-KR" sz="1600" dirty="0"/>
              <a:t>, </a:t>
            </a:r>
            <a:r>
              <a:rPr lang="ko-KR" altLang="en-US" sz="1600" dirty="0"/>
              <a:t>확정</a:t>
            </a:r>
            <a:r>
              <a:rPr lang="en-US" altLang="ko-KR" sz="1600" dirty="0"/>
              <a:t>)</a:t>
            </a:r>
            <a:endParaRPr lang="en-US" altLang="ko-KR" sz="1600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554873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5.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최저임금 위반의 효과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: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법적 책임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1733" y="981669"/>
            <a:ext cx="881148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b="1" dirty="0"/>
              <a:t>○ </a:t>
            </a:r>
            <a:r>
              <a:rPr lang="ko-KR" altLang="en-US" b="1" dirty="0" smtClean="0"/>
              <a:t>민사 책임</a:t>
            </a:r>
            <a:endParaRPr lang="en-US" altLang="ko-KR" b="1" dirty="0" smtClean="0"/>
          </a:p>
          <a:p>
            <a:pPr algn="just">
              <a:lnSpc>
                <a:spcPct val="150000"/>
              </a:lnSpc>
            </a:pPr>
            <a:r>
              <a:rPr lang="ko-KR" altLang="en-US" sz="1600" dirty="0" smtClean="0"/>
              <a:t>사용자는 </a:t>
            </a:r>
            <a:r>
              <a:rPr lang="ko-KR" altLang="en-US" sz="1600" dirty="0" err="1" smtClean="0"/>
              <a:t>최저임금액에</a:t>
            </a:r>
            <a:r>
              <a:rPr lang="ko-KR" altLang="en-US" sz="1600" dirty="0" smtClean="0"/>
              <a:t> </a:t>
            </a:r>
            <a:r>
              <a:rPr lang="ko-KR" altLang="en-US" sz="1600" dirty="0" smtClean="0"/>
              <a:t>미달하는 임금을 지급한 경우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최저임금액과</a:t>
            </a:r>
            <a:r>
              <a:rPr lang="ko-KR" altLang="en-US" sz="1600" dirty="0" smtClean="0"/>
              <a:t> 비교하여 산정된 미지급분 임금을 지급할 의무가 있음</a:t>
            </a:r>
            <a:r>
              <a:rPr lang="en-US" altLang="ko-KR" sz="1600" dirty="0" smtClean="0"/>
              <a:t>.</a:t>
            </a:r>
            <a:endParaRPr lang="en-US" altLang="ko-KR" sz="1600" dirty="0" smtClean="0"/>
          </a:p>
          <a:p>
            <a:pPr algn="just">
              <a:lnSpc>
                <a:spcPct val="150000"/>
              </a:lnSpc>
            </a:pPr>
            <a:endParaRPr lang="en-US" altLang="ko-KR" sz="1600" dirty="0"/>
          </a:p>
          <a:p>
            <a:pPr algn="just">
              <a:lnSpc>
                <a:spcPct val="150000"/>
              </a:lnSpc>
            </a:pPr>
            <a:r>
              <a:rPr lang="en-US" altLang="ko-KR" b="1" dirty="0"/>
              <a:t>○ </a:t>
            </a:r>
            <a:r>
              <a:rPr lang="ko-KR" altLang="en-US" b="1" dirty="0" smtClean="0"/>
              <a:t>형사 책임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진정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고소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고발</a:t>
            </a:r>
            <a:endParaRPr lang="en-US" altLang="ko-KR" b="1" dirty="0" smtClean="0"/>
          </a:p>
          <a:p>
            <a:pPr algn="just">
              <a:lnSpc>
                <a:spcPct val="150000"/>
              </a:lnSpc>
            </a:pPr>
            <a:r>
              <a:rPr lang="ko-KR" altLang="en-US" sz="1600" b="1" dirty="0" smtClean="0"/>
              <a:t>최저임금법 제</a:t>
            </a:r>
            <a:r>
              <a:rPr lang="en-US" altLang="ko-KR" sz="1600" b="1" dirty="0"/>
              <a:t>28</a:t>
            </a:r>
            <a:r>
              <a:rPr lang="ko-KR" altLang="en-US" sz="1600" b="1" dirty="0"/>
              <a:t>조 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벌칙</a:t>
            </a:r>
            <a:r>
              <a:rPr lang="en-US" altLang="ko-KR" sz="1600" b="1" dirty="0"/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/>
              <a:t>① </a:t>
            </a:r>
            <a:r>
              <a:rPr lang="ko-KR" altLang="en-US" sz="1600" dirty="0"/>
              <a:t>제</a:t>
            </a:r>
            <a:r>
              <a:rPr lang="en-US" altLang="ko-KR" sz="1600" dirty="0"/>
              <a:t>6</a:t>
            </a:r>
            <a:r>
              <a:rPr lang="ko-KR" altLang="en-US" sz="1600" dirty="0"/>
              <a:t>조제</a:t>
            </a:r>
            <a:r>
              <a:rPr lang="en-US" altLang="ko-KR" sz="1600" dirty="0"/>
              <a:t>1</a:t>
            </a:r>
            <a:r>
              <a:rPr lang="ko-KR" altLang="en-US" sz="1600" dirty="0"/>
              <a:t>항 또는 제</a:t>
            </a:r>
            <a:r>
              <a:rPr lang="en-US" altLang="ko-KR" sz="1600" dirty="0"/>
              <a:t>2</a:t>
            </a:r>
            <a:r>
              <a:rPr lang="ko-KR" altLang="en-US" sz="1600" dirty="0"/>
              <a:t>항을 위반하여 </a:t>
            </a:r>
            <a:r>
              <a:rPr lang="ko-KR" altLang="en-US" sz="1600" dirty="0" err="1"/>
              <a:t>최저임금액보다</a:t>
            </a:r>
            <a:r>
              <a:rPr lang="ko-KR" altLang="en-US" sz="1600" dirty="0"/>
              <a:t> 적은 임금을 지급하거나 최저임금을 이유로 종전의 임금을 낮춘 자는 </a:t>
            </a:r>
            <a:r>
              <a:rPr lang="en-US" altLang="ko-KR" sz="1600" dirty="0">
                <a:solidFill>
                  <a:srgbClr val="FF0000"/>
                </a:solidFill>
              </a:rPr>
              <a:t>3</a:t>
            </a:r>
            <a:r>
              <a:rPr lang="ko-KR" altLang="en-US" sz="1600" dirty="0">
                <a:solidFill>
                  <a:srgbClr val="FF0000"/>
                </a:solidFill>
              </a:rPr>
              <a:t>년 이하의 징역 또는 </a:t>
            </a:r>
            <a:r>
              <a:rPr lang="en-US" altLang="ko-KR" sz="1600" dirty="0">
                <a:solidFill>
                  <a:srgbClr val="FF0000"/>
                </a:solidFill>
              </a:rPr>
              <a:t>2</a:t>
            </a:r>
            <a:r>
              <a:rPr lang="ko-KR" altLang="en-US" sz="1600" dirty="0" err="1">
                <a:solidFill>
                  <a:srgbClr val="FF0000"/>
                </a:solidFill>
              </a:rPr>
              <a:t>천만원</a:t>
            </a:r>
            <a:r>
              <a:rPr lang="ko-KR" altLang="en-US" sz="1600" dirty="0">
                <a:solidFill>
                  <a:srgbClr val="FF0000"/>
                </a:solidFill>
              </a:rPr>
              <a:t> 이하의 벌금</a:t>
            </a:r>
            <a:r>
              <a:rPr lang="ko-KR" altLang="en-US" sz="1600" dirty="0"/>
              <a:t>에 처한다</a:t>
            </a:r>
            <a:r>
              <a:rPr lang="en-US" altLang="ko-KR" sz="1600" dirty="0"/>
              <a:t>. </a:t>
            </a:r>
            <a:r>
              <a:rPr lang="ko-KR" altLang="en-US" sz="1600" dirty="0"/>
              <a:t>이 경우 징역과 벌금은 병과</a:t>
            </a:r>
            <a:r>
              <a:rPr lang="en-US" altLang="ko-KR" sz="1600" dirty="0"/>
              <a:t>(</a:t>
            </a:r>
            <a:r>
              <a:rPr lang="ko-KR" altLang="en-US" sz="1600" dirty="0"/>
              <a:t>倂科</a:t>
            </a:r>
            <a:r>
              <a:rPr lang="en-US" altLang="ko-KR" sz="1600" dirty="0"/>
              <a:t>)</a:t>
            </a:r>
            <a:r>
              <a:rPr lang="ko-KR" altLang="en-US" sz="1600" dirty="0"/>
              <a:t>할 수 있다</a:t>
            </a:r>
            <a:r>
              <a:rPr lang="en-US" altLang="ko-KR" sz="16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ko-KR" altLang="en-US" sz="1600" b="1" dirty="0" smtClean="0"/>
              <a:t>최저임금법 제</a:t>
            </a:r>
            <a:r>
              <a:rPr lang="en-US" altLang="ko-KR" sz="1600" b="1" dirty="0"/>
              <a:t>30</a:t>
            </a:r>
            <a:r>
              <a:rPr lang="ko-KR" altLang="en-US" sz="1600" b="1" dirty="0"/>
              <a:t>조 </a:t>
            </a:r>
            <a:r>
              <a:rPr lang="en-US" altLang="ko-KR" sz="1600" b="1" dirty="0"/>
              <a:t>(</a:t>
            </a:r>
            <a:r>
              <a:rPr lang="ko-KR" altLang="en-US" sz="1600" b="1" dirty="0" err="1"/>
              <a:t>양벌규정</a:t>
            </a:r>
            <a:r>
              <a:rPr lang="en-US" altLang="ko-KR" sz="1600" b="1" dirty="0"/>
              <a:t>) 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① </a:t>
            </a:r>
            <a:r>
              <a:rPr lang="ko-KR" altLang="en-US" sz="1600" dirty="0" smtClean="0"/>
              <a:t>법인의 </a:t>
            </a:r>
            <a:r>
              <a:rPr lang="ko-KR" altLang="en-US" sz="1600" dirty="0"/>
              <a:t>대표자</a:t>
            </a:r>
            <a:r>
              <a:rPr lang="en-US" altLang="ko-KR" sz="1600" dirty="0"/>
              <a:t>, </a:t>
            </a:r>
            <a:r>
              <a:rPr lang="ko-KR" altLang="en-US" sz="1600" dirty="0"/>
              <a:t>대리인</a:t>
            </a:r>
            <a:r>
              <a:rPr lang="en-US" altLang="ko-KR" sz="1600" dirty="0"/>
              <a:t>, </a:t>
            </a:r>
            <a:r>
              <a:rPr lang="ko-KR" altLang="en-US" sz="1600" dirty="0"/>
              <a:t>사용인</a:t>
            </a:r>
            <a:r>
              <a:rPr lang="en-US" altLang="ko-KR" sz="1600" dirty="0"/>
              <a:t>, </a:t>
            </a:r>
            <a:r>
              <a:rPr lang="ko-KR" altLang="en-US" sz="1600" dirty="0"/>
              <a:t>그 밖의 종업원이 그 법인의 업무에 관하여 제</a:t>
            </a:r>
            <a:r>
              <a:rPr lang="en-US" altLang="ko-KR" sz="1600" dirty="0"/>
              <a:t>28</a:t>
            </a:r>
            <a:r>
              <a:rPr lang="ko-KR" altLang="en-US" sz="1600" dirty="0"/>
              <a:t>조의 위반행위를 하면 그 행위자를 벌할 뿐만 아니라 그 </a:t>
            </a:r>
            <a:r>
              <a:rPr lang="ko-KR" altLang="en-US" sz="1600" dirty="0">
                <a:solidFill>
                  <a:srgbClr val="FF0000"/>
                </a:solidFill>
              </a:rPr>
              <a:t>법인에도 해당 조문의 벌금형을 과</a:t>
            </a:r>
            <a:r>
              <a:rPr lang="en-US" altLang="ko-KR" sz="1600" dirty="0">
                <a:solidFill>
                  <a:srgbClr val="FF0000"/>
                </a:solidFill>
              </a:rPr>
              <a:t>(</a:t>
            </a:r>
            <a:r>
              <a:rPr lang="ko-KR" altLang="en-US" sz="1600" dirty="0">
                <a:solidFill>
                  <a:srgbClr val="FF0000"/>
                </a:solidFill>
              </a:rPr>
              <a:t>科</a:t>
            </a:r>
            <a:r>
              <a:rPr lang="en-US" altLang="ko-KR" sz="1600" dirty="0">
                <a:solidFill>
                  <a:srgbClr val="FF0000"/>
                </a:solidFill>
              </a:rPr>
              <a:t>)</a:t>
            </a:r>
            <a:r>
              <a:rPr lang="ko-KR" altLang="en-US" sz="1600" dirty="0">
                <a:solidFill>
                  <a:srgbClr val="FF0000"/>
                </a:solidFill>
              </a:rPr>
              <a:t>한다</a:t>
            </a:r>
            <a:r>
              <a:rPr lang="en-US" altLang="ko-KR" sz="16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② </a:t>
            </a:r>
            <a:r>
              <a:rPr lang="ko-KR" altLang="en-US" sz="1600" dirty="0" smtClean="0"/>
              <a:t>개인의 </a:t>
            </a:r>
            <a:r>
              <a:rPr lang="ko-KR" altLang="en-US" sz="1600" dirty="0"/>
              <a:t>대리인</a:t>
            </a:r>
            <a:r>
              <a:rPr lang="en-US" altLang="ko-KR" sz="1600" dirty="0"/>
              <a:t>, </a:t>
            </a:r>
            <a:r>
              <a:rPr lang="ko-KR" altLang="en-US" sz="1600" dirty="0"/>
              <a:t>사용인</a:t>
            </a:r>
            <a:r>
              <a:rPr lang="en-US" altLang="ko-KR" sz="1600" dirty="0"/>
              <a:t>, </a:t>
            </a:r>
            <a:r>
              <a:rPr lang="ko-KR" altLang="en-US" sz="1600" dirty="0"/>
              <a:t>그 밖의 종업원이 그 개인의 업무에 관하여 제</a:t>
            </a:r>
            <a:r>
              <a:rPr lang="en-US" altLang="ko-KR" sz="1600" dirty="0"/>
              <a:t>28</a:t>
            </a:r>
            <a:r>
              <a:rPr lang="ko-KR" altLang="en-US" sz="1600" dirty="0"/>
              <a:t>조의 위반행위를 하면 그 행위자를 벌할 뿐만 아니라 그 개인에게도 해당 조문의 벌금형을 과한다</a:t>
            </a:r>
            <a:r>
              <a:rPr lang="en-US" altLang="ko-KR" sz="1600" dirty="0" smtClean="0"/>
              <a:t>.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45234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6.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자본의 대응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(1) –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근로시간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개편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7539" y="5375316"/>
            <a:ext cx="8811487" cy="868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근로시간 축소</a:t>
            </a:r>
            <a:r>
              <a:rPr lang="en-US" altLang="ko-KR" dirty="0"/>
              <a:t>, </a:t>
            </a:r>
            <a:r>
              <a:rPr lang="ko-KR" altLang="en-US" dirty="0"/>
              <a:t>유급휴일을 무급휴일로 변경</a:t>
            </a:r>
            <a:endParaRPr lang="en-US" altLang="ko-KR" dirty="0"/>
          </a:p>
          <a:p>
            <a:pPr algn="r">
              <a:lnSpc>
                <a:spcPct val="150000"/>
              </a:lnSpc>
            </a:pPr>
            <a:r>
              <a:rPr lang="ko-KR" altLang="en-US" dirty="0"/>
              <a:t> →  최저임금 산정 기준 시간인 </a:t>
            </a:r>
            <a:r>
              <a:rPr lang="ko-KR" altLang="en-US" dirty="0" err="1"/>
              <a:t>소정근로시간수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/>
              <a:t>분모 ↓</a:t>
            </a:r>
            <a:r>
              <a:rPr lang="en-US" altLang="ko-KR" dirty="0"/>
              <a:t>)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269773792" descr="EMB0000215810f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896" y="1053695"/>
            <a:ext cx="7775684" cy="439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27380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6.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자본의 대응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(1) –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근로시간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개편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7539" y="5371197"/>
            <a:ext cx="8811487" cy="868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근로시간 축소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유급휴일을 </a:t>
            </a:r>
            <a:r>
              <a:rPr lang="ko-KR" altLang="en-US" dirty="0" smtClean="0"/>
              <a:t>무급휴일로 </a:t>
            </a:r>
            <a:r>
              <a:rPr lang="ko-KR" altLang="en-US" dirty="0" smtClean="0"/>
              <a:t>변경</a:t>
            </a:r>
            <a:endParaRPr lang="en-US" altLang="ko-KR" dirty="0" smtClean="0"/>
          </a:p>
          <a:p>
            <a:pPr algn="r">
              <a:lnSpc>
                <a:spcPct val="150000"/>
              </a:lnSpc>
            </a:pPr>
            <a:r>
              <a:rPr lang="ko-KR" altLang="en-US" dirty="0" smtClean="0"/>
              <a:t> </a:t>
            </a:r>
            <a:r>
              <a:rPr lang="ko-KR" altLang="en-US" dirty="0" smtClean="0"/>
              <a:t>→  최저임금 산정 기준 시간인 </a:t>
            </a:r>
            <a:r>
              <a:rPr lang="ko-KR" altLang="en-US" dirty="0" err="1" smtClean="0"/>
              <a:t>소정근로시간수</a:t>
            </a:r>
            <a:r>
              <a:rPr lang="ko-KR" altLang="en-US" dirty="0" smtClean="0"/>
              <a:t> </a:t>
            </a:r>
            <a:r>
              <a:rPr lang="en-US" altLang="ko-KR" dirty="0" smtClean="0"/>
              <a:t>(</a:t>
            </a:r>
            <a:r>
              <a:rPr lang="ko-KR" altLang="en-US" dirty="0" smtClean="0"/>
              <a:t>분모 ↓</a:t>
            </a:r>
            <a:r>
              <a:rPr lang="en-US" altLang="ko-KR" dirty="0" smtClean="0"/>
              <a:t>)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88" y="2278155"/>
            <a:ext cx="860107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392259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6.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자본의 대응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(2) –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임금체계 개편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기본급 항목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7539" y="5447343"/>
            <a:ext cx="88114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rgbClr val="0070C0"/>
                </a:solidFill>
              </a:rPr>
              <a:t>상여금</a:t>
            </a:r>
            <a:r>
              <a:rPr lang="en-US" altLang="ko-KR" b="1" dirty="0" smtClean="0">
                <a:solidFill>
                  <a:srgbClr val="0070C0"/>
                </a:solidFill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</a:rPr>
              <a:t>식대</a:t>
            </a:r>
            <a:r>
              <a:rPr lang="en-US" altLang="ko-KR" b="1" dirty="0" smtClean="0">
                <a:solidFill>
                  <a:srgbClr val="0070C0"/>
                </a:solidFill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</a:rPr>
              <a:t>교통비</a:t>
            </a:r>
            <a:r>
              <a:rPr lang="en-US" altLang="ko-KR" b="1" dirty="0">
                <a:solidFill>
                  <a:srgbClr val="0070C0"/>
                </a:solidFill>
              </a:rPr>
              <a:t> </a:t>
            </a:r>
            <a:r>
              <a:rPr lang="ko-KR" altLang="en-US" b="1" dirty="0" smtClean="0">
                <a:solidFill>
                  <a:srgbClr val="0070C0"/>
                </a:solidFill>
              </a:rPr>
              <a:t>등 최저임금에 산입되지 않던 각종 수당을 기본급화 </a:t>
            </a:r>
            <a:endParaRPr lang="en-US" altLang="ko-KR" b="1" dirty="0" smtClean="0">
              <a:solidFill>
                <a:srgbClr val="0070C0"/>
              </a:solidFill>
            </a:endParaRPr>
          </a:p>
          <a:p>
            <a:pPr algn="r">
              <a:lnSpc>
                <a:spcPct val="150000"/>
              </a:lnSpc>
            </a:pPr>
            <a:r>
              <a:rPr lang="ko-KR" altLang="en-US" b="1" dirty="0" smtClean="0">
                <a:solidFill>
                  <a:srgbClr val="0070C0"/>
                </a:solidFill>
              </a:rPr>
              <a:t>→ 최저임금 산입 대상 임금 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분자 ↑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69" name="_x269774992" descr="EMB0000215811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69" y="1053696"/>
            <a:ext cx="8084699" cy="424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3743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6.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자본의 대응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(3) –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임금수준 조정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7539" y="5460364"/>
            <a:ext cx="88114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dirty="0" smtClean="0"/>
              <a:t>하후상박 논리</a:t>
            </a:r>
            <a:r>
              <a:rPr lang="en-US" altLang="ko-KR" dirty="0" smtClean="0"/>
              <a:t>. </a:t>
            </a:r>
            <a:r>
              <a:rPr lang="ko-KR" altLang="en-US" dirty="0" smtClean="0"/>
              <a:t>최저임금 위반 소지가 있는 노동자 부문의 임금을 중점적으로 인상</a:t>
            </a:r>
            <a:endParaRPr lang="en-US" altLang="ko-KR" dirty="0" smtClean="0"/>
          </a:p>
          <a:p>
            <a:pPr algn="r" fontAlgn="base">
              <a:lnSpc>
                <a:spcPct val="150000"/>
              </a:lnSpc>
            </a:pPr>
            <a:r>
              <a:rPr lang="ko-KR" altLang="en-US" dirty="0"/>
              <a:t>→ 최저임금 산입 대상 임금 </a:t>
            </a:r>
            <a:r>
              <a:rPr lang="en-US" altLang="ko-KR" dirty="0"/>
              <a:t>(</a:t>
            </a:r>
            <a:r>
              <a:rPr lang="ko-KR" altLang="en-US" dirty="0"/>
              <a:t>분자 ↑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269773952" descr="EMB00002158110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330" y="1053696"/>
            <a:ext cx="7504401" cy="403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44614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6.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자본의 대응 </a:t>
            </a:r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(4) –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휴게시간 명목상 확대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260" y="1053696"/>
            <a:ext cx="8811487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dirty="0" smtClean="0"/>
              <a:t>단체협약</a:t>
            </a:r>
            <a:r>
              <a:rPr lang="en-US" altLang="ko-KR" dirty="0" smtClean="0"/>
              <a:t>, </a:t>
            </a:r>
            <a:r>
              <a:rPr lang="ko-KR" altLang="en-US" dirty="0" smtClean="0"/>
              <a:t>취업규칙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근로계약 등에 </a:t>
            </a:r>
            <a:r>
              <a:rPr lang="ko-KR" altLang="en-US" dirty="0" smtClean="0"/>
              <a:t>정한 근로시간을 </a:t>
            </a:r>
            <a:r>
              <a:rPr lang="en-US" altLang="ko-KR" dirty="0"/>
              <a:t>‘</a:t>
            </a:r>
            <a:r>
              <a:rPr lang="ko-KR" altLang="en-US" dirty="0"/>
              <a:t>명목상</a:t>
            </a:r>
            <a:r>
              <a:rPr lang="en-US" altLang="ko-KR" dirty="0"/>
              <a:t>’</a:t>
            </a:r>
            <a:r>
              <a:rPr lang="ko-KR" altLang="en-US" dirty="0"/>
              <a:t> </a:t>
            </a:r>
            <a:r>
              <a:rPr lang="ko-KR" altLang="en-US" dirty="0" smtClean="0"/>
              <a:t>줄이고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휴게시간을 늘림</a:t>
            </a:r>
            <a:endParaRPr lang="en-US" altLang="ko-KR" dirty="0" smtClean="0"/>
          </a:p>
          <a:p>
            <a:pPr algn="r" fontAlgn="base">
              <a:lnSpc>
                <a:spcPct val="150000"/>
              </a:lnSpc>
            </a:pPr>
            <a:r>
              <a:rPr lang="ko-KR" altLang="en-US" dirty="0" smtClean="0"/>
              <a:t>→  최저임금 </a:t>
            </a:r>
            <a:r>
              <a:rPr lang="ko-KR" altLang="en-US" dirty="0"/>
              <a:t>산정 기준 시간인 </a:t>
            </a:r>
            <a:r>
              <a:rPr lang="ko-KR" altLang="en-US" dirty="0" err="1"/>
              <a:t>소정근로시간수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/>
              <a:t>분모 ↓</a:t>
            </a:r>
            <a:r>
              <a:rPr lang="en-US" altLang="ko-KR" dirty="0"/>
              <a:t>)</a:t>
            </a:r>
          </a:p>
          <a:p>
            <a:pPr algn="just" fontAlgn="base">
              <a:lnSpc>
                <a:spcPct val="150000"/>
              </a:lnSpc>
            </a:pPr>
            <a:endParaRPr lang="en-US" altLang="ko-KR" dirty="0" smtClean="0">
              <a:solidFill>
                <a:srgbClr val="FF0000"/>
              </a:solidFill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b="1" dirty="0" smtClean="0">
                <a:solidFill>
                  <a:srgbClr val="FF0000"/>
                </a:solidFill>
              </a:rPr>
              <a:t>휴게시간이 명목상 늘어났으나</a:t>
            </a:r>
            <a:r>
              <a:rPr lang="en-US" altLang="ko-KR" b="1" dirty="0" smtClean="0">
                <a:solidFill>
                  <a:srgbClr val="FF0000"/>
                </a:solidFill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</a:rPr>
              <a:t>실제로는 휴게시간 중 일부를 근무하도록 함</a:t>
            </a:r>
            <a:r>
              <a:rPr lang="en-US" altLang="ko-KR" b="1" dirty="0" smtClean="0">
                <a:solidFill>
                  <a:srgbClr val="FF0000"/>
                </a:solidFill>
              </a:rPr>
              <a:t>.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dirty="0" smtClean="0"/>
              <a:t>정해진 휴게시간에 노동을 했다면 해당 노동시간에 대한 임금 청구 가능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임금 체불로 형사처벌 대상이 됨</a:t>
            </a:r>
            <a:r>
              <a:rPr lang="en-US" altLang="ko-KR" dirty="0" smtClean="0"/>
              <a:t>. – </a:t>
            </a:r>
            <a:r>
              <a:rPr lang="ko-KR" altLang="en-US" b="1" dirty="0" smtClean="0">
                <a:solidFill>
                  <a:srgbClr val="0070C0"/>
                </a:solidFill>
              </a:rPr>
              <a:t>해당 휴게시간에 노동을 했다는 사실을 노동자가 입증해야 함</a:t>
            </a:r>
            <a:r>
              <a:rPr lang="en-US" altLang="ko-KR" b="1" dirty="0" smtClean="0">
                <a:solidFill>
                  <a:srgbClr val="0070C0"/>
                </a:solidFill>
              </a:rPr>
              <a:t>.</a:t>
            </a:r>
            <a:endParaRPr lang="en-US" altLang="ko-KR" b="1" dirty="0">
              <a:solidFill>
                <a:srgbClr val="0070C0"/>
              </a:solidFill>
            </a:endParaRPr>
          </a:p>
          <a:p>
            <a:pPr algn="just" fontAlgn="base">
              <a:lnSpc>
                <a:spcPct val="150000"/>
              </a:lnSpc>
            </a:pPr>
            <a:endParaRPr lang="en-US" altLang="ko-KR" sz="1600" dirty="0"/>
          </a:p>
          <a:p>
            <a:pPr algn="just" fontAlgn="base">
              <a:lnSpc>
                <a:spcPct val="150000"/>
              </a:lnSpc>
            </a:pPr>
            <a:r>
              <a:rPr lang="ko-KR" altLang="en-US" sz="1400" dirty="0" smtClean="0"/>
              <a:t>근로기준법 제</a:t>
            </a:r>
            <a:r>
              <a:rPr lang="en-US" altLang="ko-KR" sz="1400" dirty="0"/>
              <a:t>54</a:t>
            </a:r>
            <a:r>
              <a:rPr lang="ko-KR" altLang="en-US" sz="1400" dirty="0"/>
              <a:t>조 </a:t>
            </a:r>
            <a:r>
              <a:rPr lang="en-US" altLang="ko-KR" sz="1400" dirty="0"/>
              <a:t>(</a:t>
            </a:r>
            <a:r>
              <a:rPr lang="ko-KR" altLang="en-US" sz="1400" dirty="0"/>
              <a:t>휴게</a:t>
            </a:r>
            <a:r>
              <a:rPr lang="en-US" altLang="ko-KR" sz="1400" dirty="0"/>
              <a:t>) </a:t>
            </a:r>
            <a:endParaRPr lang="ko-KR" altLang="en-US" sz="1400" dirty="0"/>
          </a:p>
          <a:p>
            <a:pPr algn="just" fontAlgn="base">
              <a:lnSpc>
                <a:spcPct val="150000"/>
              </a:lnSpc>
            </a:pPr>
            <a:r>
              <a:rPr lang="ko-KR" altLang="en-US" sz="1400" dirty="0" smtClean="0"/>
              <a:t>① 사용자는 </a:t>
            </a:r>
            <a:r>
              <a:rPr lang="ko-KR" altLang="en-US" sz="1400" dirty="0"/>
              <a:t>근로시간이 </a:t>
            </a:r>
            <a:r>
              <a:rPr lang="en-US" altLang="ko-KR" sz="1400" dirty="0"/>
              <a:t>4</a:t>
            </a:r>
            <a:r>
              <a:rPr lang="ko-KR" altLang="en-US" sz="1400" dirty="0"/>
              <a:t>시간인 경우에는 </a:t>
            </a:r>
            <a:r>
              <a:rPr lang="en-US" altLang="ko-KR" sz="1400" dirty="0"/>
              <a:t>30</a:t>
            </a:r>
            <a:r>
              <a:rPr lang="ko-KR" altLang="en-US" sz="1400" dirty="0"/>
              <a:t>분 이상</a:t>
            </a:r>
            <a:r>
              <a:rPr lang="en-US" altLang="ko-KR" sz="1400" dirty="0"/>
              <a:t>, 8</a:t>
            </a:r>
            <a:r>
              <a:rPr lang="ko-KR" altLang="en-US" sz="1400" dirty="0"/>
              <a:t>시간인 경우에는 </a:t>
            </a:r>
            <a:r>
              <a:rPr lang="en-US" altLang="ko-KR" sz="1400" dirty="0"/>
              <a:t>1</a:t>
            </a:r>
            <a:r>
              <a:rPr lang="ko-KR" altLang="en-US" sz="1400" dirty="0"/>
              <a:t>시간 이상의 휴게시간을 근로시간 도중에 주어야 한다</a:t>
            </a:r>
            <a:r>
              <a:rPr lang="en-US" altLang="ko-KR" sz="1400" dirty="0"/>
              <a:t>.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400" b="1" dirty="0" smtClean="0"/>
              <a:t>② </a:t>
            </a:r>
            <a:r>
              <a:rPr lang="ko-KR" altLang="en-US" sz="1400" b="1" dirty="0" smtClean="0"/>
              <a:t>휴게시간은 </a:t>
            </a:r>
            <a:r>
              <a:rPr lang="ko-KR" altLang="en-US" sz="1400" b="1" dirty="0"/>
              <a:t>근로자가 자유롭게 이용할 수 있다</a:t>
            </a:r>
            <a:r>
              <a:rPr lang="en-US" altLang="ko-KR" sz="1400" b="1" dirty="0" smtClean="0"/>
              <a:t>.</a:t>
            </a:r>
          </a:p>
          <a:p>
            <a:pPr algn="just" fontAlgn="base">
              <a:lnSpc>
                <a:spcPct val="150000"/>
              </a:lnSpc>
            </a:pPr>
            <a:endParaRPr lang="en-US" altLang="ko-KR" sz="1400" dirty="0" smtClean="0"/>
          </a:p>
          <a:p>
            <a:pPr algn="just" fontAlgn="base">
              <a:lnSpc>
                <a:spcPct val="150000"/>
              </a:lnSpc>
            </a:pPr>
            <a:r>
              <a:rPr lang="ko-KR" altLang="en-US" sz="1400" dirty="0"/>
              <a:t>제</a:t>
            </a:r>
            <a:r>
              <a:rPr lang="en-US" altLang="ko-KR" sz="1400" dirty="0"/>
              <a:t>110</a:t>
            </a:r>
            <a:r>
              <a:rPr lang="ko-KR" altLang="en-US" sz="1400" dirty="0"/>
              <a:t>조 </a:t>
            </a:r>
            <a:r>
              <a:rPr lang="en-US" altLang="ko-KR" sz="1400" dirty="0"/>
              <a:t>(</a:t>
            </a:r>
            <a:r>
              <a:rPr lang="ko-KR" altLang="en-US" sz="1400" dirty="0"/>
              <a:t>벌칙</a:t>
            </a:r>
            <a:r>
              <a:rPr lang="en-US" altLang="ko-KR" sz="1400" dirty="0"/>
              <a:t>) </a:t>
            </a:r>
            <a:r>
              <a:rPr lang="ko-KR" altLang="en-US" sz="1400" dirty="0" smtClean="0"/>
              <a:t>다음 각 호의 어느 하나에 해당하는 자는 </a:t>
            </a:r>
            <a:r>
              <a:rPr lang="en-US" altLang="ko-KR" sz="1400" dirty="0" smtClean="0"/>
              <a:t>2</a:t>
            </a:r>
            <a:r>
              <a:rPr lang="ko-KR" altLang="en-US" sz="1400" dirty="0" smtClean="0"/>
              <a:t>년 이하의 징역 또는 </a:t>
            </a:r>
            <a:r>
              <a:rPr lang="en-US" altLang="ko-KR" sz="1400" dirty="0" smtClean="0"/>
              <a:t>1</a:t>
            </a:r>
            <a:r>
              <a:rPr lang="ko-KR" altLang="en-US" sz="1400" dirty="0" err="1" smtClean="0"/>
              <a:t>천만원</a:t>
            </a:r>
            <a:r>
              <a:rPr lang="ko-KR" altLang="en-US" sz="1400" dirty="0" smtClean="0"/>
              <a:t> 이하의 벌금에 처한다</a:t>
            </a:r>
            <a:r>
              <a:rPr lang="en-US" altLang="ko-KR" sz="1400" dirty="0" smtClean="0"/>
              <a:t>.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400" dirty="0" smtClean="0"/>
              <a:t>1</a:t>
            </a:r>
            <a:r>
              <a:rPr lang="en-US" altLang="ko-KR" sz="1400" dirty="0"/>
              <a:t>. </a:t>
            </a:r>
            <a:r>
              <a:rPr lang="en-US" altLang="ko-KR" sz="1400" dirty="0" smtClean="0"/>
              <a:t>… </a:t>
            </a:r>
            <a:r>
              <a:rPr lang="ko-KR" altLang="en-US" sz="1400" dirty="0" smtClean="0"/>
              <a:t>제</a:t>
            </a:r>
            <a:r>
              <a:rPr lang="en-US" altLang="ko-KR" sz="1400" dirty="0"/>
              <a:t>54</a:t>
            </a:r>
            <a:r>
              <a:rPr lang="ko-KR" altLang="en-US" sz="1400" dirty="0" smtClean="0"/>
              <a:t>조 </a:t>
            </a:r>
            <a:r>
              <a:rPr lang="en-US" altLang="ko-KR" sz="1400" dirty="0" smtClean="0"/>
              <a:t>…</a:t>
            </a:r>
            <a:endParaRPr lang="ko-KR" altLang="en-US" sz="1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28574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4614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7.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우리의 대응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7538" y="1197750"/>
            <a:ext cx="881148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1600" dirty="0" smtClean="0"/>
              <a:t>근로조건인 임금과 근로시간에 관한 사항이 규정된 방식에 따라 구분</a:t>
            </a:r>
            <a:endParaRPr lang="en-US" altLang="ko-KR" sz="1600" dirty="0" smtClean="0"/>
          </a:p>
          <a:p>
            <a:pPr algn="just" fontAlgn="base">
              <a:lnSpc>
                <a:spcPct val="150000"/>
              </a:lnSpc>
            </a:pPr>
            <a:endParaRPr lang="en-US" altLang="ko-KR" sz="1600" dirty="0"/>
          </a:p>
          <a:p>
            <a:pPr algn="just" fontAlgn="base">
              <a:lnSpc>
                <a:spcPct val="150000"/>
              </a:lnSpc>
            </a:pPr>
            <a:r>
              <a:rPr lang="ko-KR" altLang="en-US" dirty="0" smtClean="0"/>
              <a:t>① 근로계약</a:t>
            </a:r>
            <a:endParaRPr lang="en-US" altLang="ko-KR" dirty="0" smtClean="0"/>
          </a:p>
          <a:p>
            <a:pPr algn="just" fontAlgn="base">
              <a:lnSpc>
                <a:spcPct val="150000"/>
              </a:lnSpc>
            </a:pPr>
            <a:r>
              <a:rPr lang="ko-KR" altLang="en-US" sz="1600" dirty="0" smtClean="0"/>
              <a:t>노동자와 사용자 쌍방의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합의</a:t>
            </a:r>
            <a:r>
              <a:rPr lang="ko-KR" altLang="en-US" sz="1600" dirty="0" smtClean="0"/>
              <a:t>가 없으면 변경할 수 없음</a:t>
            </a:r>
            <a:r>
              <a:rPr lang="en-US" altLang="ko-KR" sz="1600" dirty="0" smtClean="0"/>
              <a:t>.</a:t>
            </a:r>
          </a:p>
          <a:p>
            <a:pPr algn="just" fontAlgn="base">
              <a:lnSpc>
                <a:spcPct val="150000"/>
              </a:lnSpc>
            </a:pPr>
            <a:endParaRPr lang="en-US" altLang="ko-KR" sz="1600" dirty="0" smtClean="0"/>
          </a:p>
          <a:p>
            <a:pPr algn="just" fontAlgn="base">
              <a:lnSpc>
                <a:spcPct val="150000"/>
              </a:lnSpc>
            </a:pPr>
            <a:r>
              <a:rPr lang="ko-KR" altLang="en-US" dirty="0" smtClean="0"/>
              <a:t>② 취업규칙</a:t>
            </a:r>
            <a:endParaRPr lang="en-US" altLang="ko-KR" dirty="0" smtClean="0"/>
          </a:p>
          <a:p>
            <a:pPr algn="just" fontAlgn="base">
              <a:lnSpc>
                <a:spcPct val="150000"/>
              </a:lnSpc>
            </a:pPr>
            <a:r>
              <a:rPr lang="ko-KR" altLang="en-US" sz="1600" dirty="0" smtClean="0"/>
              <a:t>노동자에게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불리</a:t>
            </a:r>
            <a:r>
              <a:rPr lang="ko-KR" altLang="en-US" sz="1600" dirty="0" smtClean="0"/>
              <a:t>하게 변경하는 경우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과반수 노동조합 또는 노동자 과반수의 </a:t>
            </a:r>
            <a:r>
              <a:rPr lang="ko-KR" altLang="en-US" sz="1600" b="1" dirty="0">
                <a:solidFill>
                  <a:srgbClr val="FF0000"/>
                </a:solidFill>
              </a:rPr>
              <a:t>집단적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의사결정방법을 거친 동의</a:t>
            </a:r>
            <a:r>
              <a:rPr lang="ko-KR" altLang="en-US" sz="1600" dirty="0" smtClean="0"/>
              <a:t>가 필요함</a:t>
            </a:r>
            <a:r>
              <a:rPr lang="en-US" altLang="ko-KR" sz="1600" dirty="0" smtClean="0"/>
              <a:t>.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sz="1600" dirty="0" smtClean="0"/>
              <a:t>예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비과세 항목인 식대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교통비를 기본급에 편입 </a:t>
            </a:r>
            <a:r>
              <a:rPr lang="ko-KR" altLang="en-US" sz="1600" dirty="0"/>
              <a:t>→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소득세 부과되어 불이익</a:t>
            </a:r>
            <a:endParaRPr lang="en-US" altLang="ko-KR" sz="1600" dirty="0" smtClean="0"/>
          </a:p>
          <a:p>
            <a:pPr algn="just" fontAlgn="base">
              <a:lnSpc>
                <a:spcPct val="150000"/>
              </a:lnSpc>
            </a:pPr>
            <a:endParaRPr lang="en-US" altLang="ko-KR" sz="1600" dirty="0"/>
          </a:p>
          <a:p>
            <a:pPr algn="just" fontAlgn="base">
              <a:lnSpc>
                <a:spcPct val="150000"/>
              </a:lnSpc>
            </a:pPr>
            <a:r>
              <a:rPr lang="ko-KR" altLang="en-US" dirty="0" smtClean="0"/>
              <a:t>③ 단체협약</a:t>
            </a:r>
            <a:endParaRPr lang="en-US" altLang="ko-KR" dirty="0" smtClean="0"/>
          </a:p>
          <a:p>
            <a:pPr algn="just" fontAlgn="base">
              <a:lnSpc>
                <a:spcPct val="150000"/>
              </a:lnSpc>
            </a:pPr>
            <a:r>
              <a:rPr lang="ko-KR" altLang="en-US" sz="1600" dirty="0" smtClean="0"/>
              <a:t>노동조합과 사용자 쌍방의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합의</a:t>
            </a:r>
            <a:r>
              <a:rPr lang="ko-KR" altLang="en-US" sz="1600" dirty="0" smtClean="0"/>
              <a:t>가 없으면 변경할 수 없음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45318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4614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7.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우리의 대응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7538" y="1341804"/>
            <a:ext cx="8811487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altLang="ko-KR" sz="2000" dirty="0" smtClean="0"/>
              <a:t>1. </a:t>
            </a:r>
            <a:r>
              <a:rPr lang="ko-KR" altLang="en-US" sz="2000" dirty="0" smtClean="0"/>
              <a:t>임금 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근로시간 체계는 한 </a:t>
            </a:r>
            <a:r>
              <a:rPr lang="ko-KR" altLang="en-US" sz="2000" dirty="0" smtClean="0"/>
              <a:t>번 </a:t>
            </a:r>
            <a:r>
              <a:rPr lang="ko-KR" altLang="en-US" sz="2000" dirty="0" smtClean="0"/>
              <a:t>바꾸면 </a:t>
            </a:r>
            <a:r>
              <a:rPr lang="ko-KR" altLang="en-US" sz="2000" dirty="0" smtClean="0"/>
              <a:t>돌이키기 어렵다</a:t>
            </a:r>
            <a:r>
              <a:rPr lang="en-US" altLang="ko-KR" sz="2000" dirty="0" smtClean="0"/>
              <a:t>. </a:t>
            </a:r>
            <a:r>
              <a:rPr lang="ko-KR" altLang="en-US" sz="2000" dirty="0" smtClean="0"/>
              <a:t>상여금을 </a:t>
            </a:r>
            <a:r>
              <a:rPr lang="ko-KR" altLang="en-US" sz="2000" dirty="0"/>
              <a:t>포함한 임금체계 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근로시간</a:t>
            </a:r>
            <a:r>
              <a:rPr lang="en-US" altLang="ko-KR" sz="2000" dirty="0"/>
              <a:t>(</a:t>
            </a:r>
            <a:r>
              <a:rPr lang="ko-KR" altLang="en-US" sz="2000" dirty="0"/>
              <a:t>및 </a:t>
            </a:r>
            <a:r>
              <a:rPr lang="en-US" altLang="ko-KR" sz="2000" dirty="0"/>
              <a:t> </a:t>
            </a:r>
            <a:r>
              <a:rPr lang="ko-KR" altLang="en-US" sz="2000" dirty="0"/>
              <a:t>휴게시간</a:t>
            </a:r>
            <a:r>
              <a:rPr lang="en-US" altLang="ko-KR" sz="2000" dirty="0"/>
              <a:t>)</a:t>
            </a:r>
            <a:r>
              <a:rPr lang="ko-KR" altLang="en-US" sz="2000" dirty="0"/>
              <a:t> 개편 </a:t>
            </a:r>
            <a:r>
              <a:rPr lang="ko-KR" altLang="en-US" sz="2000" dirty="0" smtClean="0"/>
              <a:t>논의는 충분한 </a:t>
            </a:r>
            <a:r>
              <a:rPr lang="ko-KR" altLang="en-US" sz="2000" dirty="0"/>
              <a:t>내부 토론을 거쳐 조직적으로 전개한다</a:t>
            </a:r>
            <a:r>
              <a:rPr lang="en-US" altLang="ko-KR" sz="2000" dirty="0" smtClean="0"/>
              <a:t>.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dirty="0" smtClean="0"/>
              <a:t>예</a:t>
            </a:r>
            <a:r>
              <a:rPr lang="en-US" altLang="ko-KR" dirty="0" smtClean="0"/>
              <a:t>) </a:t>
            </a:r>
            <a:r>
              <a:rPr lang="ko-KR" altLang="en-US" dirty="0" smtClean="0"/>
              <a:t>상여금 등 수당을 </a:t>
            </a:r>
            <a:r>
              <a:rPr lang="en-US" altLang="ko-KR" dirty="0" smtClean="0"/>
              <a:t>100% </a:t>
            </a:r>
            <a:r>
              <a:rPr lang="ko-KR" altLang="en-US" dirty="0" smtClean="0"/>
              <a:t>미만 비율로 기본급화하는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연장근로 시간에 따라 노동자들 사이에 </a:t>
            </a:r>
            <a:r>
              <a:rPr lang="ko-KR" altLang="en-US" dirty="0" err="1" smtClean="0"/>
              <a:t>유불리</a:t>
            </a:r>
            <a:r>
              <a:rPr lang="ko-KR" altLang="en-US" dirty="0"/>
              <a:t> </a:t>
            </a:r>
            <a:r>
              <a:rPr lang="ko-KR" altLang="en-US" dirty="0" smtClean="0"/>
              <a:t>차이</a:t>
            </a:r>
            <a:endParaRPr lang="en-US" altLang="ko-KR" dirty="0" smtClean="0"/>
          </a:p>
          <a:p>
            <a:pPr algn="just" fontAlgn="base">
              <a:lnSpc>
                <a:spcPct val="150000"/>
              </a:lnSpc>
            </a:pPr>
            <a:endParaRPr lang="en-US" altLang="ko-KR" sz="2000" dirty="0"/>
          </a:p>
          <a:p>
            <a:pPr algn="just" fontAlgn="base">
              <a:lnSpc>
                <a:spcPct val="150000"/>
              </a:lnSpc>
            </a:pPr>
            <a:r>
              <a:rPr lang="en-US" altLang="ko-KR" sz="2000" dirty="0" smtClean="0"/>
              <a:t>2. </a:t>
            </a:r>
            <a:endParaRPr lang="en-US" altLang="ko-KR" sz="2000" dirty="0" smtClean="0"/>
          </a:p>
          <a:p>
            <a:pPr algn="just" fontAlgn="base">
              <a:lnSpc>
                <a:spcPct val="150000"/>
              </a:lnSpc>
            </a:pPr>
            <a:endParaRPr lang="en-US" altLang="ko-KR" sz="2000" dirty="0" smtClean="0"/>
          </a:p>
          <a:p>
            <a:pPr algn="just" fontAlgn="base">
              <a:lnSpc>
                <a:spcPct val="150000"/>
              </a:lnSpc>
            </a:pPr>
            <a:endParaRPr lang="en-US" altLang="ko-KR" sz="2000" dirty="0" smtClean="0"/>
          </a:p>
          <a:p>
            <a:pPr algn="just" fontAlgn="base">
              <a:lnSpc>
                <a:spcPct val="150000"/>
              </a:lnSpc>
            </a:pPr>
            <a:r>
              <a:rPr lang="en-US" altLang="ko-KR" sz="2000" dirty="0" smtClean="0"/>
              <a:t>3.</a:t>
            </a:r>
            <a:endParaRPr lang="en-US" altLang="ko-KR" sz="20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45318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763489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21600000">
            <a:off x="0" y="0"/>
            <a:ext cx="9910508" cy="4574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17924" dir="13500000" algn="br">
              <a:srgbClr val="1F5C3D"/>
            </a:outerShdw>
          </a:effectLst>
        </p:spPr>
      </p:sp>
      <p:sp>
        <p:nvSpPr>
          <p:cNvPr id="7" name="TextBox 6"/>
          <p:cNvSpPr txBox="1"/>
          <p:nvPr/>
        </p:nvSpPr>
        <p:spPr>
          <a:xfrm>
            <a:off x="561733" y="159869"/>
            <a:ext cx="88593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solidFill>
                  <a:srgbClr val="FFFF00"/>
                </a:solidFill>
                <a:latin typeface="+mj-lt"/>
              </a:rPr>
              <a:t>8. </a:t>
            </a:r>
            <a:r>
              <a:rPr lang="ko-KR" altLang="en-US" sz="2500" b="1" dirty="0" smtClean="0">
                <a:solidFill>
                  <a:srgbClr val="FFFF00"/>
                </a:solidFill>
                <a:latin typeface="+mj-lt"/>
              </a:rPr>
              <a:t>마치며</a:t>
            </a:r>
            <a:endParaRPr lang="en-US" altLang="ko-KR" sz="2500" b="1" dirty="0" smtClean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185" y="2782344"/>
            <a:ext cx="8811487" cy="813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3600" b="1" dirty="0" smtClean="0">
                <a:solidFill>
                  <a:srgbClr val="FF0000"/>
                </a:solidFill>
              </a:rPr>
              <a:t>감사합니다 </a:t>
            </a:r>
            <a:r>
              <a:rPr lang="en-US" altLang="ko-KR" sz="3600" b="1" dirty="0" smtClean="0">
                <a:solidFill>
                  <a:srgbClr val="FF0000"/>
                </a:solidFill>
              </a:rPr>
              <a:t>- </a:t>
            </a:r>
            <a:r>
              <a:rPr lang="ko-KR" altLang="en-US" sz="3600" b="1" dirty="0" smtClean="0">
                <a:solidFill>
                  <a:srgbClr val="FF0000"/>
                </a:solidFill>
              </a:rPr>
              <a:t>투쟁 </a:t>
            </a:r>
            <a:r>
              <a:rPr lang="en-US" altLang="ko-KR" sz="3600" b="1" dirty="0" smtClean="0">
                <a:solidFill>
                  <a:srgbClr val="FF0000"/>
                </a:solidFill>
              </a:rPr>
              <a:t>!</a:t>
            </a:r>
            <a:endParaRPr lang="ko-KR" altLang="en-US" sz="3600" b="1" dirty="0">
              <a:solidFill>
                <a:srgbClr val="FF0000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2098" y="45318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1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7193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ncom Office">
  <a:themeElements>
    <a:clrScheme name="PowerPoint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000000"/>
      </a:accent3>
      <a:accent4>
        <a:srgbClr val="4338C6"/>
      </a:accent4>
      <a:accent5>
        <a:srgbClr val="B2CEFF"/>
      </a:accent5>
      <a:accent6>
        <a:srgbClr val="B9B9B9"/>
      </a:accent6>
      <a:hlink>
        <a:srgbClr val="009999"/>
      </a:hlink>
      <a:folHlink>
        <a:srgbClr val="99CC00"/>
      </a:folHlink>
    </a:clrScheme>
    <a:fontScheme name="">
      <a:majorFont>
        <a:latin typeface="함초롬돋움"/>
        <a:ea typeface="함초롬돋움"/>
        <a:cs typeface="함초롬돋움"/>
      </a:majorFont>
      <a:minorFont>
        <a:latin typeface="함초롬돋움"/>
        <a:ea typeface="함초롬돋움"/>
        <a:cs typeface="함초롬돋움"/>
      </a:minorFont>
    </a:fontScheme>
    <a:fmtScheme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4266</TotalTime>
  <Words>3053</Words>
  <Application>Microsoft Office PowerPoint</Application>
  <PresentationFormat>사용자 지정</PresentationFormat>
  <Paragraphs>249</Paragraphs>
  <Slides>38</Slides>
  <Notes>36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39" baseType="lpstr">
      <vt:lpstr>Hancom Office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.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.</dc:creator>
  <cp:lastModifiedBy>user</cp:lastModifiedBy>
  <cp:revision>259</cp:revision>
  <cp:lastPrinted>2017-09-27T11:14:26Z</cp:lastPrinted>
  <dcterms:modified xsi:type="dcterms:W3CDTF">2017-09-27T12:48:06Z</dcterms:modified>
  <cp:contentStatus>화면 슬라이드 쇼(4:3)</cp:contentStatus>
</cp:coreProperties>
</file>