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8" r:id="rId3"/>
    <p:sldId id="288" r:id="rId4"/>
    <p:sldId id="290" r:id="rId5"/>
    <p:sldId id="291" r:id="rId6"/>
    <p:sldId id="278" r:id="rId7"/>
    <p:sldId id="277" r:id="rId8"/>
    <p:sldId id="276" r:id="rId9"/>
    <p:sldId id="275" r:id="rId10"/>
    <p:sldId id="293" r:id="rId11"/>
    <p:sldId id="298" r:id="rId12"/>
    <p:sldId id="280" r:id="rId13"/>
    <p:sldId id="283" r:id="rId14"/>
    <p:sldId id="284" r:id="rId15"/>
    <p:sldId id="285" r:id="rId16"/>
    <p:sldId id="286" r:id="rId17"/>
    <p:sldId id="287" r:id="rId18"/>
    <p:sldId id="273" r:id="rId19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111" d="100"/>
          <a:sy n="111" d="100"/>
        </p:scale>
        <p:origin x="828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28" name="날짜 개체 틀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3FD51-4289-477E-BA84-3B30FECF341A}" type="datetimeFigureOut">
              <a:rPr lang="ko-KR" altLang="en-US" smtClean="0"/>
              <a:t>2018-05-17</a:t>
            </a:fld>
            <a:endParaRPr lang="ko-KR" altLang="en-US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96E86-1B36-4B62-9485-5AB7E5788E58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3FD51-4289-477E-BA84-3B30FECF341A}" type="datetimeFigureOut">
              <a:rPr lang="ko-KR" altLang="en-US" smtClean="0"/>
              <a:t>2018-05-17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96E86-1B36-4B62-9485-5AB7E5788E5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3FD51-4289-477E-BA84-3B30FECF341A}" type="datetimeFigureOut">
              <a:rPr lang="ko-KR" altLang="en-US" smtClean="0"/>
              <a:t>2018-05-17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2CD96E86-1B36-4B62-9485-5AB7E5788E5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3FD51-4289-477E-BA84-3B30FECF341A}" type="datetimeFigureOut">
              <a:rPr lang="ko-KR" altLang="en-US" smtClean="0"/>
              <a:t>2018-05-17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96E86-1B36-4B62-9485-5AB7E5788E5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3FD51-4289-477E-BA84-3B30FECF341A}" type="datetimeFigureOut">
              <a:rPr lang="ko-KR" altLang="en-US" smtClean="0"/>
              <a:t>2018-05-17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96E86-1B36-4B62-9485-5AB7E5788E5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3FD51-4289-477E-BA84-3B30FECF341A}" type="datetimeFigureOut">
              <a:rPr lang="ko-KR" altLang="en-US" smtClean="0"/>
              <a:t>2018-05-17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96E86-1B36-4B62-9485-5AB7E5788E5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3FD51-4289-477E-BA84-3B30FECF341A}" type="datetimeFigureOut">
              <a:rPr lang="ko-KR" altLang="en-US" smtClean="0"/>
              <a:t>2018-05-17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96E86-1B36-4B62-9485-5AB7E5788E5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3FD51-4289-477E-BA84-3B30FECF341A}" type="datetimeFigureOut">
              <a:rPr lang="ko-KR" altLang="en-US" smtClean="0"/>
              <a:t>2018-05-17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96E86-1B36-4B62-9485-5AB7E5788E5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ko-KR" alt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그림을 추가하려면 아이콘을 클릭하십시오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3FD51-4289-477E-BA84-3B30FECF341A}" type="datetimeFigureOut">
              <a:rPr lang="ko-KR" altLang="en-US" smtClean="0"/>
              <a:t>2018-05-17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96E86-1B36-4B62-9485-5AB7E5788E5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3FD51-4289-477E-BA84-3B30FECF341A}" type="datetimeFigureOut">
              <a:rPr lang="ko-KR" altLang="en-US" smtClean="0"/>
              <a:t>2018-05-17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96E86-1B36-4B62-9485-5AB7E5788E5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3FD51-4289-477E-BA84-3B30FECF341A}" type="datetimeFigureOut">
              <a:rPr lang="ko-KR" altLang="en-US" smtClean="0"/>
              <a:t>2018-05-17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96E86-1B36-4B62-9485-5AB7E5788E5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33FD51-4289-477E-BA84-3B30FECF341A}" type="datetimeFigureOut">
              <a:rPr lang="ko-KR" altLang="en-US" smtClean="0"/>
              <a:t>2018-05-17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2CD96E86-1B36-4B62-9485-5AB7E5788E5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1" latinLnBrk="1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1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1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1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1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1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1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1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1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1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/>
              <a:t>사진</a:t>
            </a:r>
            <a:r>
              <a:rPr lang="en-US" altLang="ko-KR" dirty="0" smtClean="0"/>
              <a:t>, </a:t>
            </a:r>
            <a:r>
              <a:rPr lang="ko-KR" altLang="en-US" dirty="0" smtClean="0"/>
              <a:t>어떻게 찍을까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5105400"/>
            <a:ext cx="6400800" cy="1752600"/>
          </a:xfrm>
        </p:spPr>
        <p:txBody>
          <a:bodyPr/>
          <a:lstStyle/>
          <a:p>
            <a:pPr algn="r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민주노총 </a:t>
            </a:r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교육선전실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변백선 차장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r"/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노동과세계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사진기자</a:t>
            </a:r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19959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2564904"/>
            <a:ext cx="5904656" cy="4029729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 err="1" smtClean="0"/>
              <a:t>사진찍기에</a:t>
            </a:r>
            <a:r>
              <a:rPr lang="ko-KR" altLang="en-US" sz="4000" dirty="0" smtClean="0"/>
              <a:t> 앞서</a:t>
            </a:r>
            <a:r>
              <a:rPr lang="en-US" altLang="ko-KR" sz="4000" dirty="0" smtClean="0"/>
              <a:t>…</a:t>
            </a:r>
            <a:endParaRPr lang="ko-KR" altLang="en-US" sz="40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09160"/>
          </a:xfrm>
        </p:spPr>
        <p:txBody>
          <a:bodyPr>
            <a:normAutofit/>
          </a:bodyPr>
          <a:lstStyle/>
          <a:p>
            <a:pPr marL="137160" indent="0">
              <a:buNone/>
            </a:pPr>
            <a:r>
              <a:rPr lang="en-US" altLang="ko-KR" dirty="0">
                <a:solidFill>
                  <a:schemeClr val="bg1"/>
                </a:solidFill>
              </a:rPr>
              <a:t> </a:t>
            </a:r>
            <a:r>
              <a:rPr lang="en-US" altLang="ko-KR" dirty="0" smtClean="0">
                <a:solidFill>
                  <a:schemeClr val="bg1"/>
                </a:solidFill>
              </a:rPr>
              <a:t>         </a:t>
            </a:r>
            <a:r>
              <a:rPr lang="en-US" altLang="ko-KR" sz="5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Imagine (</a:t>
            </a:r>
            <a:r>
              <a:rPr lang="ko-KR" altLang="en-US" sz="5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상상하다</a:t>
            </a:r>
            <a:r>
              <a:rPr lang="en-US" altLang="ko-KR" sz="5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sz="5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37160" indent="0">
              <a:buNone/>
            </a:pPr>
            <a:endParaRPr lang="en-US" altLang="ko-KR" sz="20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68343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카메라의 종류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9897" y="1636104"/>
            <a:ext cx="5664206" cy="4531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512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사진을 만들기 위해서는</a:t>
            </a:r>
            <a:r>
              <a:rPr lang="en-US" altLang="ko-KR" dirty="0" smtClean="0"/>
              <a:t>…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28801"/>
            <a:ext cx="8229600" cy="5112568"/>
          </a:xfrm>
        </p:spPr>
        <p:txBody>
          <a:bodyPr>
            <a:normAutofit fontScale="40000" lnSpcReduction="20000"/>
          </a:bodyPr>
          <a:lstStyle/>
          <a:p>
            <a:pPr>
              <a:lnSpc>
                <a:spcPct val="170000"/>
              </a:lnSpc>
            </a:pPr>
            <a:r>
              <a:rPr lang="ko-KR" altLang="en-US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렌즈 </a:t>
            </a:r>
            <a:r>
              <a:rPr lang="en-US" altLang="ko-KR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16mm, 24, 28/35 / 50 / 85, 105, 135, 200, 500 </a:t>
            </a:r>
            <a:r>
              <a:rPr lang="ko-KR" altLang="en-US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등</a:t>
            </a:r>
            <a:r>
              <a:rPr lang="en-US" altLang="ko-KR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>
              <a:lnSpc>
                <a:spcPct val="170000"/>
              </a:lnSpc>
            </a:pPr>
            <a:r>
              <a:rPr lang="ko-KR" altLang="en-US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조리개 </a:t>
            </a:r>
            <a:r>
              <a:rPr lang="en-US" altLang="ko-KR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f 1.4/ 2/ 2.8 / 4/ 5.6/ 8/ 11/ 16</a:t>
            </a:r>
          </a:p>
          <a:p>
            <a:pPr>
              <a:lnSpc>
                <a:spcPct val="170000"/>
              </a:lnSpc>
            </a:pPr>
            <a:r>
              <a:rPr lang="ko-KR" altLang="en-US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셔터 속도</a:t>
            </a:r>
            <a:r>
              <a:rPr lang="en-US" altLang="ko-KR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  <a:r>
              <a:rPr lang="ko-KR" altLang="en-US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B/1/2/4/8/15/30/60/125/250/500/1000</a:t>
            </a:r>
          </a:p>
          <a:p>
            <a:pPr>
              <a:lnSpc>
                <a:spcPct val="170000"/>
              </a:lnSpc>
            </a:pPr>
            <a:r>
              <a:rPr lang="ko-KR" altLang="en-US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감도 </a:t>
            </a:r>
            <a:r>
              <a:rPr lang="en-US" altLang="ko-KR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:ISO 50/100/200/400/800/1600/3200/</a:t>
            </a:r>
          </a:p>
          <a:p>
            <a:pPr>
              <a:lnSpc>
                <a:spcPct val="170000"/>
              </a:lnSpc>
            </a:pPr>
            <a:r>
              <a:rPr lang="ko-KR" altLang="en-US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초점 </a:t>
            </a:r>
            <a:r>
              <a:rPr lang="en-US" altLang="ko-KR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:FOCUS, DEFOCUS</a:t>
            </a:r>
          </a:p>
          <a:p>
            <a:pPr>
              <a:lnSpc>
                <a:spcPct val="170000"/>
              </a:lnSpc>
            </a:pPr>
            <a:r>
              <a:rPr lang="ko-KR" altLang="en-US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노출 </a:t>
            </a:r>
            <a:r>
              <a:rPr lang="en-US" altLang="ko-KR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  <a:r>
              <a:rPr lang="ko-KR" altLang="en-US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노출 감소</a:t>
            </a:r>
            <a:r>
              <a:rPr lang="en-US" altLang="ko-KR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적정 노출 </a:t>
            </a:r>
            <a:r>
              <a:rPr lang="en-US" altLang="ko-KR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/ </a:t>
            </a:r>
            <a:r>
              <a:rPr lang="ko-KR" altLang="en-US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노출 부족</a:t>
            </a:r>
            <a:endParaRPr lang="en-US" altLang="ko-KR" sz="3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70000"/>
              </a:lnSpc>
            </a:pPr>
            <a:r>
              <a:rPr lang="ko-KR" altLang="en-US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심도 </a:t>
            </a:r>
            <a:r>
              <a:rPr lang="en-US" altLang="ko-KR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:DEEP FOCUS – OUT FOCUS</a:t>
            </a:r>
          </a:p>
          <a:p>
            <a:pPr>
              <a:lnSpc>
                <a:spcPct val="170000"/>
              </a:lnSpc>
            </a:pPr>
            <a:r>
              <a:rPr lang="ko-KR" altLang="en-US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시점 </a:t>
            </a:r>
            <a:r>
              <a:rPr lang="en-US" altLang="ko-KR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  <a:r>
              <a:rPr lang="ko-KR" altLang="en-US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피사체를 대하는 시선 </a:t>
            </a:r>
            <a:r>
              <a:rPr lang="en-US" altLang="ko-KR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 (</a:t>
            </a:r>
            <a:r>
              <a:rPr lang="ko-KR" altLang="en-US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정면</a:t>
            </a:r>
            <a:r>
              <a:rPr lang="en-US" altLang="ko-KR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뒤쪽</a:t>
            </a:r>
            <a:r>
              <a:rPr lang="en-US" altLang="ko-KR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위아래</a:t>
            </a:r>
            <a:r>
              <a:rPr lang="en-US" altLang="ko-KR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등</a:t>
            </a:r>
            <a:r>
              <a:rPr lang="en-US" altLang="ko-KR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>
              <a:lnSpc>
                <a:spcPct val="170000"/>
              </a:lnSpc>
            </a:pPr>
            <a:r>
              <a:rPr lang="ko-KR" altLang="en-US" sz="38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프레이밍</a:t>
            </a:r>
            <a:r>
              <a:rPr lang="en-US" altLang="ko-KR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피사체를 대하는 시선 </a:t>
            </a:r>
            <a:r>
              <a:rPr lang="en-US" altLang="ko-KR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 </a:t>
            </a:r>
          </a:p>
          <a:p>
            <a:pPr>
              <a:lnSpc>
                <a:spcPct val="170000"/>
              </a:lnSpc>
              <a:buNone/>
            </a:pPr>
            <a:r>
              <a:rPr lang="en-US" altLang="ko-KR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(</a:t>
            </a:r>
            <a:r>
              <a:rPr lang="ko-KR" altLang="en-US" sz="38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트리밍</a:t>
            </a:r>
            <a:r>
              <a:rPr lang="en-US" altLang="ko-KR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38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크로핑</a:t>
            </a:r>
            <a:r>
              <a:rPr lang="en-US" altLang="ko-KR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프레임 좌우</a:t>
            </a:r>
            <a:r>
              <a:rPr lang="en-US" altLang="ko-KR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상하</a:t>
            </a:r>
            <a:r>
              <a:rPr lang="en-US" altLang="ko-KR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전후</a:t>
            </a:r>
            <a:r>
              <a:rPr lang="en-US" altLang="ko-KR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>
              <a:lnSpc>
                <a:spcPct val="170000"/>
              </a:lnSpc>
            </a:pPr>
            <a:r>
              <a:rPr lang="ko-KR" altLang="en-US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광선</a:t>
            </a:r>
            <a:r>
              <a:rPr lang="en-US" altLang="ko-KR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실내</a:t>
            </a:r>
            <a:r>
              <a:rPr lang="en-US" altLang="ko-KR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외부 </a:t>
            </a:r>
            <a:r>
              <a:rPr lang="en-US" altLang="ko-KR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/ </a:t>
            </a:r>
            <a:r>
              <a:rPr lang="ko-KR" altLang="en-US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태양</a:t>
            </a:r>
            <a:r>
              <a:rPr lang="en-US" altLang="ko-KR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광원</a:t>
            </a:r>
            <a:r>
              <a:rPr lang="en-US" altLang="ko-KR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과 피사체</a:t>
            </a:r>
            <a:r>
              <a:rPr lang="en-US" altLang="ko-KR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/ </a:t>
            </a:r>
            <a:r>
              <a:rPr lang="ko-KR" altLang="en-US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인공 조명 </a:t>
            </a:r>
            <a:endParaRPr lang="en-US" altLang="ko-KR" sz="3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70000"/>
              </a:lnSpc>
            </a:pPr>
            <a:r>
              <a:rPr lang="ko-KR" altLang="en-US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질감</a:t>
            </a:r>
            <a:r>
              <a:rPr lang="en-US" altLang="ko-KR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3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톤</a:t>
            </a:r>
            <a:endParaRPr lang="en-US" altLang="ko-KR" sz="3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18872" indent="0">
              <a:lnSpc>
                <a:spcPct val="170000"/>
              </a:lnSpc>
              <a:buNone/>
            </a:pPr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32992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렌즈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광각렌즈</a:t>
            </a:r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7" name="내용 개체 틀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3077754"/>
            <a:ext cx="4040188" cy="2694805"/>
          </a:xfrm>
        </p:spPr>
      </p:pic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망원렌즈</a:t>
            </a:r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8" name="내용 개체 틀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3077225"/>
            <a:ext cx="4041775" cy="2695863"/>
          </a:xfrm>
        </p:spPr>
      </p:pic>
    </p:spTree>
    <p:extLst>
      <p:ext uri="{BB962C8B-B14F-4D97-AF65-F5344CB8AC3E}">
        <p14:creationId xmlns:p14="http://schemas.microsoft.com/office/powerpoint/2010/main" val="2977518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/>
              <a:t>피사체와 초점</a:t>
            </a:r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761" y="1600200"/>
            <a:ext cx="2521478" cy="4525963"/>
          </a:xfrm>
        </p:spPr>
      </p:pic>
      <p:pic>
        <p:nvPicPr>
          <p:cNvPr id="6" name="내용 개체 틀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6241" y="1600200"/>
            <a:ext cx="2522518" cy="4525963"/>
          </a:xfrm>
        </p:spPr>
      </p:pic>
    </p:spTree>
    <p:extLst>
      <p:ext uri="{BB962C8B-B14F-4D97-AF65-F5344CB8AC3E}">
        <p14:creationId xmlns:p14="http://schemas.microsoft.com/office/powerpoint/2010/main" val="3232173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/>
              <a:t>구도</a:t>
            </a:r>
            <a:r>
              <a:rPr lang="en-US" altLang="ko-KR" sz="4000" dirty="0"/>
              <a:t>, </a:t>
            </a:r>
            <a:r>
              <a:rPr lang="ko-KR" altLang="en-US" sz="4000" dirty="0"/>
              <a:t>황금분할</a:t>
            </a:r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423434"/>
            <a:ext cx="3600399" cy="2365606"/>
          </a:xfrm>
        </p:spPr>
      </p:pic>
      <p:pic>
        <p:nvPicPr>
          <p:cNvPr id="6" name="내용 개체 틀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037748"/>
            <a:ext cx="4032448" cy="2559604"/>
          </a:xfr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844824"/>
            <a:ext cx="3771848" cy="4752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789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 smtClean="0"/>
              <a:t>구도</a:t>
            </a:r>
            <a:endParaRPr lang="ko-KR" altLang="en-US" sz="4000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19" y="2015719"/>
            <a:ext cx="4215035" cy="2781433"/>
          </a:xfr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8080" y="1988840"/>
            <a:ext cx="4281116" cy="2808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674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sz="4400" dirty="0"/>
              <a:t>주변 정리</a:t>
            </a:r>
            <a:r>
              <a:rPr lang="en-US" altLang="ko-KR" sz="4400" dirty="0"/>
              <a:t/>
            </a:r>
            <a:br>
              <a:rPr lang="en-US" altLang="ko-KR" sz="4400" dirty="0"/>
            </a:br>
            <a:r>
              <a:rPr lang="en-US" altLang="ko-KR" sz="4400" dirty="0"/>
              <a:t>(</a:t>
            </a:r>
            <a:r>
              <a:rPr lang="ko-KR" altLang="en-US" sz="4400" dirty="0"/>
              <a:t>프레임과 배경</a:t>
            </a:r>
            <a:r>
              <a:rPr lang="en-US" altLang="ko-KR" sz="4400" dirty="0"/>
              <a:t>)</a:t>
            </a:r>
            <a:endParaRPr lang="ko-KR" altLang="en-US" dirty="0"/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564904"/>
            <a:ext cx="4253069" cy="2880320"/>
          </a:xfrm>
        </p:spPr>
      </p:pic>
      <p:pic>
        <p:nvPicPr>
          <p:cNvPr id="6" name="내용 개체 틀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2564904"/>
            <a:ext cx="4301935" cy="2880319"/>
          </a:xfrm>
        </p:spPr>
      </p:pic>
    </p:spTree>
    <p:extLst>
      <p:ext uri="{BB962C8B-B14F-4D97-AF65-F5344CB8AC3E}">
        <p14:creationId xmlns:p14="http://schemas.microsoft.com/office/powerpoint/2010/main" val="3094112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95536" y="332656"/>
            <a:ext cx="78488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smtClean="0"/>
              <a:t>풍경</a:t>
            </a:r>
            <a:endParaRPr lang="en-US" altLang="ko-KR" sz="3200" dirty="0" smtClean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936221"/>
            <a:ext cx="8531386" cy="5805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3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시점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High Angle</a:t>
            </a:r>
            <a:endParaRPr lang="ko-KR" altLang="en-US" dirty="0"/>
          </a:p>
        </p:txBody>
      </p:sp>
      <p:pic>
        <p:nvPicPr>
          <p:cNvPr id="7" name="내용 개체 틀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540" y="2449513"/>
            <a:ext cx="2635508" cy="3951287"/>
          </a:xfrm>
        </p:spPr>
      </p:pic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altLang="ko-KR" dirty="0"/>
              <a:t>Low Angle</a:t>
            </a:r>
            <a:endParaRPr lang="ko-KR" altLang="en-US" dirty="0"/>
          </a:p>
        </p:txBody>
      </p:sp>
      <p:pic>
        <p:nvPicPr>
          <p:cNvPr id="8" name="내용 개체 틀 7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8817" y="2449513"/>
            <a:ext cx="2634191" cy="3951287"/>
          </a:xfrm>
        </p:spPr>
      </p:pic>
    </p:spTree>
    <p:extLst>
      <p:ext uri="{BB962C8B-B14F-4D97-AF65-F5344CB8AC3E}">
        <p14:creationId xmlns:p14="http://schemas.microsoft.com/office/powerpoint/2010/main" val="1806600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4000" dirty="0"/>
              <a:t>찍고 바로 확인</a:t>
            </a:r>
            <a:endParaRPr lang="ko-KR" altLang="en-US" dirty="0"/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613" y="2420888"/>
            <a:ext cx="4122378" cy="2736303"/>
          </a:xfrm>
        </p:spPr>
      </p:pic>
      <p:pic>
        <p:nvPicPr>
          <p:cNvPr id="6" name="내용 개체 틀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2420888"/>
            <a:ext cx="4140460" cy="2736304"/>
          </a:xfrm>
        </p:spPr>
      </p:pic>
    </p:spTree>
    <p:extLst>
      <p:ext uri="{BB962C8B-B14F-4D97-AF65-F5344CB8AC3E}">
        <p14:creationId xmlns:p14="http://schemas.microsoft.com/office/powerpoint/2010/main" val="777032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dirty="0" smtClean="0"/>
              <a:t>좋은 사진 찍는 법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‘DIET’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575" y="2030412"/>
            <a:ext cx="6800850" cy="3848100"/>
          </a:xfrm>
        </p:spPr>
      </p:pic>
    </p:spTree>
    <p:extLst>
      <p:ext uri="{BB962C8B-B14F-4D97-AF65-F5344CB8AC3E}">
        <p14:creationId xmlns:p14="http://schemas.microsoft.com/office/powerpoint/2010/main" val="1627971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1. Design(</a:t>
            </a:r>
            <a:r>
              <a:rPr lang="ko-KR" altLang="en-US" dirty="0" smtClean="0"/>
              <a:t>디자인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3671" y="1628800"/>
            <a:ext cx="5936658" cy="3816424"/>
          </a:xfrm>
        </p:spPr>
      </p:pic>
      <p:sp>
        <p:nvSpPr>
          <p:cNvPr id="5" name="직사각형 4"/>
          <p:cNvSpPr/>
          <p:nvPr/>
        </p:nvSpPr>
        <p:spPr>
          <a:xfrm>
            <a:off x="0" y="5657671"/>
            <a:ext cx="90364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ko-KR" altLang="en-US" b="1" dirty="0"/>
              <a:t>사진에는 디자인적인 요소가 있다</a:t>
            </a:r>
            <a:r>
              <a:rPr lang="en-US" altLang="ko-KR" b="1" dirty="0"/>
              <a:t>. </a:t>
            </a:r>
            <a:r>
              <a:rPr lang="ko-KR" altLang="en-US" b="1" dirty="0"/>
              <a:t>눈에 보이지 않는 선들이 발생한다</a:t>
            </a:r>
            <a:r>
              <a:rPr lang="en-US" altLang="ko-KR" b="1" dirty="0"/>
              <a:t>. </a:t>
            </a:r>
            <a:r>
              <a:rPr lang="ko-KR" altLang="en-US" b="1" dirty="0"/>
              <a:t>우리가 흔히 말하는 구도를 말하고 있다</a:t>
            </a:r>
            <a:r>
              <a:rPr lang="en-US" altLang="ko-KR" b="1" dirty="0"/>
              <a:t>. </a:t>
            </a:r>
            <a:r>
              <a:rPr lang="ko-KR" altLang="en-US" b="1" dirty="0"/>
              <a:t>위 이미지처럼 </a:t>
            </a:r>
            <a:r>
              <a:rPr lang="en-US" altLang="ko-KR" b="1" dirty="0"/>
              <a:t>2</a:t>
            </a:r>
            <a:r>
              <a:rPr lang="ko-KR" altLang="en-US" b="1" dirty="0"/>
              <a:t>개의 피사체가 있으면 그 사이에 눈에 보이자 않는 선이 발생한다</a:t>
            </a:r>
            <a:r>
              <a:rPr lang="en-US" altLang="ko-KR" b="1" dirty="0"/>
              <a:t>. </a:t>
            </a:r>
            <a:r>
              <a:rPr lang="ko-KR" altLang="en-US" b="1" dirty="0"/>
              <a:t>이런 </a:t>
            </a:r>
            <a:r>
              <a:rPr lang="ko-KR" altLang="en-US" b="1" dirty="0" err="1" smtClean="0"/>
              <a:t>구도선을</a:t>
            </a:r>
            <a:r>
              <a:rPr lang="ko-KR" altLang="en-US" b="1" dirty="0" smtClean="0"/>
              <a:t> 볼 </a:t>
            </a:r>
            <a:r>
              <a:rPr lang="ko-KR" altLang="en-US" b="1" dirty="0"/>
              <a:t>줄 알아야 좋은 사진을 촬영할 수 있다</a:t>
            </a:r>
            <a:r>
              <a:rPr lang="en-US" altLang="ko-KR" b="1" dirty="0"/>
              <a:t>. 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1097055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2. Information(</a:t>
            </a:r>
            <a:r>
              <a:rPr lang="ko-KR" altLang="en-US" dirty="0" smtClean="0"/>
              <a:t>정보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7684" y="1772816"/>
            <a:ext cx="5688632" cy="3656978"/>
          </a:xfrm>
        </p:spPr>
      </p:pic>
      <p:sp>
        <p:nvSpPr>
          <p:cNvPr id="5" name="직사각형 4"/>
          <p:cNvSpPr/>
          <p:nvPr/>
        </p:nvSpPr>
        <p:spPr>
          <a:xfrm>
            <a:off x="0" y="5819281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ko-KR" altLang="en-US" b="1" dirty="0"/>
              <a:t>정보</a:t>
            </a:r>
            <a:r>
              <a:rPr lang="en-US" altLang="ko-KR" b="1" dirty="0"/>
              <a:t>, </a:t>
            </a:r>
            <a:r>
              <a:rPr lang="ko-KR" altLang="en-US" b="1" dirty="0"/>
              <a:t>중요한 요소이다</a:t>
            </a:r>
            <a:r>
              <a:rPr lang="en-US" altLang="ko-KR" b="1" dirty="0"/>
              <a:t>. </a:t>
            </a:r>
            <a:r>
              <a:rPr lang="ko-KR" altLang="en-US" b="1" dirty="0"/>
              <a:t>간혹 이미지 속에 정보를 과하게 제공하는 경우가 있다</a:t>
            </a:r>
            <a:r>
              <a:rPr lang="en-US" altLang="ko-KR" b="1" dirty="0"/>
              <a:t>. </a:t>
            </a:r>
            <a:r>
              <a:rPr lang="ko-KR" altLang="en-US" b="1" dirty="0"/>
              <a:t>전달하려고 하는 정보가 과하게 되면 전달하려고 하는 내용이 분산된다</a:t>
            </a:r>
            <a:r>
              <a:rPr lang="en-US" altLang="ko-KR" b="1" dirty="0"/>
              <a:t>. </a:t>
            </a:r>
            <a:r>
              <a:rPr lang="ko-KR" altLang="en-US" b="1" dirty="0"/>
              <a:t>명확한 정보를 전달해 주는 것이 필요하다</a:t>
            </a:r>
            <a:r>
              <a:rPr lang="en-US" altLang="ko-KR" b="1" dirty="0"/>
              <a:t>. 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2617506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3. Emotion(</a:t>
            </a:r>
            <a:r>
              <a:rPr lang="ko-KR" altLang="en-US" dirty="0" smtClean="0"/>
              <a:t>감정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700807"/>
            <a:ext cx="5923489" cy="3805593"/>
          </a:xfrm>
        </p:spPr>
      </p:pic>
      <p:sp>
        <p:nvSpPr>
          <p:cNvPr id="5" name="직사각형 4"/>
          <p:cNvSpPr/>
          <p:nvPr/>
        </p:nvSpPr>
        <p:spPr>
          <a:xfrm>
            <a:off x="0" y="5805264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ko-KR" altLang="en-US" b="1" dirty="0"/>
              <a:t>좋은 사진은 사람의 감정을 끌어올린다</a:t>
            </a:r>
            <a:r>
              <a:rPr lang="en-US" altLang="ko-KR" b="1" dirty="0"/>
              <a:t>. </a:t>
            </a:r>
            <a:r>
              <a:rPr lang="ko-KR" altLang="en-US" b="1" dirty="0"/>
              <a:t>기쁘고 슬프고 즐거움 같은 감정 등을 일으키는 것이 사진이다</a:t>
            </a:r>
            <a:r>
              <a:rPr lang="en-US" altLang="ko-KR" b="1" dirty="0"/>
              <a:t>. </a:t>
            </a:r>
            <a:r>
              <a:rPr lang="ko-KR" altLang="en-US" b="1" dirty="0"/>
              <a:t>어떻게 감정을 드러낼 수 있을까</a:t>
            </a:r>
            <a:r>
              <a:rPr lang="en-US" altLang="ko-KR" b="1" dirty="0"/>
              <a:t>. </a:t>
            </a:r>
            <a:r>
              <a:rPr lang="ko-KR" altLang="en-US" b="1" dirty="0"/>
              <a:t>사진 촬영 시 그 상황에 대한 감정을 느끼면 그것을 정갈하게 담으면 될 것이다</a:t>
            </a:r>
            <a:r>
              <a:rPr lang="en-US" altLang="ko-KR" b="1" dirty="0"/>
              <a:t>.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1469412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4. </a:t>
            </a:r>
            <a:r>
              <a:rPr lang="en-US" altLang="ko-KR" dirty="0" err="1" smtClean="0"/>
              <a:t>Timming</a:t>
            </a:r>
            <a:r>
              <a:rPr lang="en-US" altLang="ko-KR" dirty="0" smtClean="0"/>
              <a:t>(</a:t>
            </a:r>
            <a:r>
              <a:rPr lang="ko-KR" altLang="en-US" dirty="0" smtClean="0"/>
              <a:t>타이밍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1" y="1758950"/>
            <a:ext cx="5760640" cy="3703843"/>
          </a:xfrm>
        </p:spPr>
      </p:pic>
      <p:sp>
        <p:nvSpPr>
          <p:cNvPr id="5" name="직사각형 4"/>
          <p:cNvSpPr/>
          <p:nvPr/>
        </p:nvSpPr>
        <p:spPr>
          <a:xfrm>
            <a:off x="0" y="5818038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ko-KR" altLang="en-US" b="1" dirty="0"/>
              <a:t>사진은 타이밍이다</a:t>
            </a:r>
            <a:r>
              <a:rPr lang="en-US" altLang="ko-KR" b="1" dirty="0"/>
              <a:t>. </a:t>
            </a:r>
            <a:r>
              <a:rPr lang="ko-KR" altLang="en-US" b="1" dirty="0"/>
              <a:t>타이밍을 잡으려면 전제조건이 있다</a:t>
            </a:r>
            <a:r>
              <a:rPr lang="en-US" altLang="ko-KR" b="1" dirty="0"/>
              <a:t>. </a:t>
            </a:r>
            <a:r>
              <a:rPr lang="ko-KR" altLang="en-US" b="1" dirty="0"/>
              <a:t>관찰과 기다림이다</a:t>
            </a:r>
            <a:r>
              <a:rPr lang="en-US" altLang="ko-KR" b="1" dirty="0"/>
              <a:t>. </a:t>
            </a:r>
            <a:r>
              <a:rPr lang="ko-KR" altLang="en-US" b="1" dirty="0"/>
              <a:t>그 상황에서 다음에 일어날 일을 예측하고 있다가 예상된 또는 예상 밖의 행동이 일어나면 매가 먹이를 잡듯이 카메라를 들어서 </a:t>
            </a:r>
            <a:r>
              <a:rPr lang="ko-KR" altLang="en-US" b="1" dirty="0" err="1"/>
              <a:t>찰칼</a:t>
            </a:r>
            <a:r>
              <a:rPr lang="en-US" altLang="ko-KR" b="1" dirty="0"/>
              <a:t>!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662928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마무리 하며</a:t>
            </a:r>
            <a:r>
              <a:rPr lang="en-US" altLang="ko-KR" dirty="0" smtClean="0"/>
              <a:t>…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528152"/>
            <a:ext cx="8229600" cy="4709160"/>
          </a:xfrm>
        </p:spPr>
        <p:txBody>
          <a:bodyPr/>
          <a:lstStyle/>
          <a:p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많이 찍고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느껴보자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!</a:t>
            </a:r>
          </a:p>
          <a:p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관찰하고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가까이 가자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!</a:t>
            </a:r>
          </a:p>
          <a:p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사진에 스토리를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… </a:t>
            </a:r>
          </a:p>
          <a:p>
            <a:pPr marL="137160" indent="0">
              <a:buNone/>
            </a:pP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(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연속사진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포토스토리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유형학 등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사진기자 등 다른 사람의 사진을 많이 보자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!</a:t>
            </a:r>
          </a:p>
          <a:p>
            <a:pPr marL="137160" indent="0">
              <a:buNone/>
            </a:pP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(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효과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앵글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구성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렌즈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당사 상황 등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…)</a:t>
            </a:r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28444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광선">
  <a:themeElements>
    <a:clrScheme name="광선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광선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광선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1026</TotalTime>
  <Words>381</Words>
  <Application>Microsoft Office PowerPoint</Application>
  <PresentationFormat>화면 슬라이드 쇼(4:3)</PresentationFormat>
  <Paragraphs>50</Paragraphs>
  <Slides>18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18</vt:i4>
      </vt:variant>
    </vt:vector>
  </HeadingPairs>
  <TitlesOfParts>
    <vt:vector size="27" baseType="lpstr">
      <vt:lpstr>Lucida Sans</vt:lpstr>
      <vt:lpstr>돋움</vt:lpstr>
      <vt:lpstr>맑은 고딕</vt:lpstr>
      <vt:lpstr>휴먼옛체</vt:lpstr>
      <vt:lpstr>Book Antiqua</vt:lpstr>
      <vt:lpstr>Wingdings</vt:lpstr>
      <vt:lpstr>Wingdings 2</vt:lpstr>
      <vt:lpstr>Wingdings 3</vt:lpstr>
      <vt:lpstr>광선</vt:lpstr>
      <vt:lpstr>사진, 어떻게 찍을까?</vt:lpstr>
      <vt:lpstr>사진찍기에 앞서…</vt:lpstr>
      <vt:lpstr>카메라의 종류</vt:lpstr>
      <vt:lpstr>사진을 만들기 위해서는…</vt:lpstr>
      <vt:lpstr>렌즈</vt:lpstr>
      <vt:lpstr>피사체와 초점</vt:lpstr>
      <vt:lpstr>구도, 황금분할</vt:lpstr>
      <vt:lpstr>구도</vt:lpstr>
      <vt:lpstr>주변 정리 (프레임과 배경)</vt:lpstr>
      <vt:lpstr>PowerPoint 프레젠테이션</vt:lpstr>
      <vt:lpstr>시점</vt:lpstr>
      <vt:lpstr>찍고 바로 확인</vt:lpstr>
      <vt:lpstr>좋은 사진 찍는 법 ‘DIET’</vt:lpstr>
      <vt:lpstr>1. Design(디자인)</vt:lpstr>
      <vt:lpstr>2. Information(정보)</vt:lpstr>
      <vt:lpstr>3. Emotion(감정)</vt:lpstr>
      <vt:lpstr>4. Timming(타이밍)</vt:lpstr>
      <vt:lpstr>마무리 하며…</vt:lpstr>
    </vt:vector>
  </TitlesOfParts>
  <Company>Microsoft Corporation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사진, 어떻게 찍을까?</dc:title>
  <dc:creator>Registered User</dc:creator>
  <cp:lastModifiedBy>민주노총</cp:lastModifiedBy>
  <cp:revision>41</cp:revision>
  <dcterms:created xsi:type="dcterms:W3CDTF">2016-09-05T06:19:33Z</dcterms:created>
  <dcterms:modified xsi:type="dcterms:W3CDTF">2018-05-17T11:31:27Z</dcterms:modified>
</cp:coreProperties>
</file>