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1"/>
  </p:notesMasterIdLst>
  <p:handoutMasterIdLst>
    <p:handoutMasterId r:id="rId92"/>
  </p:handoutMasterIdLst>
  <p:sldIdLst>
    <p:sldId id="256" r:id="rId2"/>
    <p:sldId id="258" r:id="rId3"/>
    <p:sldId id="347" r:id="rId4"/>
    <p:sldId id="342" r:id="rId5"/>
    <p:sldId id="343" r:id="rId6"/>
    <p:sldId id="348" r:id="rId7"/>
    <p:sldId id="349" r:id="rId8"/>
    <p:sldId id="350" r:id="rId9"/>
    <p:sldId id="345" r:id="rId10"/>
    <p:sldId id="344" r:id="rId11"/>
    <p:sldId id="346" r:id="rId12"/>
    <p:sldId id="257" r:id="rId13"/>
    <p:sldId id="337" r:id="rId14"/>
    <p:sldId id="338" r:id="rId15"/>
    <p:sldId id="263" r:id="rId16"/>
    <p:sldId id="261" r:id="rId17"/>
    <p:sldId id="268" r:id="rId18"/>
    <p:sldId id="266" r:id="rId19"/>
    <p:sldId id="269" r:id="rId20"/>
    <p:sldId id="352" r:id="rId21"/>
    <p:sldId id="267" r:id="rId22"/>
    <p:sldId id="265" r:id="rId23"/>
    <p:sldId id="339" r:id="rId24"/>
    <p:sldId id="340" r:id="rId25"/>
    <p:sldId id="353" r:id="rId26"/>
    <p:sldId id="271" r:id="rId27"/>
    <p:sldId id="270" r:id="rId28"/>
    <p:sldId id="354" r:id="rId29"/>
    <p:sldId id="341" r:id="rId30"/>
    <p:sldId id="333" r:id="rId31"/>
    <p:sldId id="273" r:id="rId32"/>
    <p:sldId id="275" r:id="rId33"/>
    <p:sldId id="276" r:id="rId34"/>
    <p:sldId id="278" r:id="rId35"/>
    <p:sldId id="285" r:id="rId36"/>
    <p:sldId id="286" r:id="rId37"/>
    <p:sldId id="355" r:id="rId38"/>
    <p:sldId id="287" r:id="rId39"/>
    <p:sldId id="356" r:id="rId40"/>
    <p:sldId id="274" r:id="rId41"/>
    <p:sldId id="280" r:id="rId42"/>
    <p:sldId id="277" r:id="rId43"/>
    <p:sldId id="281" r:id="rId44"/>
    <p:sldId id="284" r:id="rId45"/>
    <p:sldId id="332" r:id="rId46"/>
    <p:sldId id="288" r:id="rId47"/>
    <p:sldId id="322" r:id="rId48"/>
    <p:sldId id="289" r:id="rId49"/>
    <p:sldId id="290" r:id="rId50"/>
    <p:sldId id="298" r:id="rId51"/>
    <p:sldId id="291" r:id="rId52"/>
    <p:sldId id="292" r:id="rId53"/>
    <p:sldId id="293" r:id="rId54"/>
    <p:sldId id="294" r:id="rId55"/>
    <p:sldId id="295" r:id="rId56"/>
    <p:sldId id="296" r:id="rId57"/>
    <p:sldId id="297" r:id="rId58"/>
    <p:sldId id="299" r:id="rId59"/>
    <p:sldId id="300" r:id="rId60"/>
    <p:sldId id="301" r:id="rId61"/>
    <p:sldId id="302" r:id="rId62"/>
    <p:sldId id="303" r:id="rId63"/>
    <p:sldId id="304" r:id="rId64"/>
    <p:sldId id="321" r:id="rId65"/>
    <p:sldId id="306" r:id="rId66"/>
    <p:sldId id="307" r:id="rId67"/>
    <p:sldId id="308" r:id="rId68"/>
    <p:sldId id="309" r:id="rId69"/>
    <p:sldId id="310" r:id="rId70"/>
    <p:sldId id="312" r:id="rId71"/>
    <p:sldId id="313" r:id="rId72"/>
    <p:sldId id="314" r:id="rId73"/>
    <p:sldId id="315" r:id="rId74"/>
    <p:sldId id="316" r:id="rId75"/>
    <p:sldId id="317" r:id="rId76"/>
    <p:sldId id="318" r:id="rId77"/>
    <p:sldId id="334" r:id="rId78"/>
    <p:sldId id="320" r:id="rId79"/>
    <p:sldId id="319" r:id="rId80"/>
    <p:sldId id="323" r:id="rId81"/>
    <p:sldId id="324" r:id="rId82"/>
    <p:sldId id="325" r:id="rId83"/>
    <p:sldId id="326" r:id="rId84"/>
    <p:sldId id="327" r:id="rId85"/>
    <p:sldId id="328" r:id="rId86"/>
    <p:sldId id="329" r:id="rId87"/>
    <p:sldId id="351" r:id="rId88"/>
    <p:sldId id="330" r:id="rId89"/>
    <p:sldId id="260" r:id="rId90"/>
  </p:sldIdLst>
  <p:sldSz cx="12192000" cy="6858000"/>
  <p:notesSz cx="7104063" cy="10234613"/>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99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227" autoAdjust="0"/>
    <p:restoredTop sz="96759" autoAdjust="0"/>
  </p:normalViewPr>
  <p:slideViewPr>
    <p:cSldViewPr snapToGrid="0">
      <p:cViewPr>
        <p:scale>
          <a:sx n="60" d="100"/>
          <a:sy n="60" d="100"/>
        </p:scale>
        <p:origin x="-2274" y="-12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notesMaster" Target="notesMasters/notesMaster1.xml"/><Relationship Id="rId9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0"/>
            <a:ext cx="3079201" cy="512304"/>
          </a:xfrm>
          <a:prstGeom prst="rect">
            <a:avLst/>
          </a:prstGeom>
        </p:spPr>
        <p:txBody>
          <a:bodyPr vert="horz" lIns="94768" tIns="47384" rIns="94768" bIns="47384" rtlCol="0"/>
          <a:lstStyle>
            <a:lvl1pPr algn="l">
              <a:defRPr sz="1200"/>
            </a:lvl1pPr>
          </a:lstStyle>
          <a:p>
            <a:endParaRPr lang="ko-KR" altLang="en-US"/>
          </a:p>
        </p:txBody>
      </p:sp>
      <p:sp>
        <p:nvSpPr>
          <p:cNvPr id="3" name="날짜 개체 틀 2"/>
          <p:cNvSpPr>
            <a:spLocks noGrp="1"/>
          </p:cNvSpPr>
          <p:nvPr>
            <p:ph type="dt" sz="quarter" idx="1"/>
          </p:nvPr>
        </p:nvSpPr>
        <p:spPr>
          <a:xfrm>
            <a:off x="4023204" y="0"/>
            <a:ext cx="3079201" cy="512304"/>
          </a:xfrm>
          <a:prstGeom prst="rect">
            <a:avLst/>
          </a:prstGeom>
        </p:spPr>
        <p:txBody>
          <a:bodyPr vert="horz" lIns="94768" tIns="47384" rIns="94768" bIns="47384" rtlCol="0"/>
          <a:lstStyle>
            <a:lvl1pPr algn="r">
              <a:defRPr sz="1200"/>
            </a:lvl1pPr>
          </a:lstStyle>
          <a:p>
            <a:fld id="{FF506A51-44B6-4AEB-9B14-5614A17A733D}" type="datetimeFigureOut">
              <a:rPr lang="ko-KR" altLang="en-US" smtClean="0"/>
              <a:pPr/>
              <a:t>2018-02-26</a:t>
            </a:fld>
            <a:endParaRPr lang="ko-KR" altLang="en-US"/>
          </a:p>
        </p:txBody>
      </p:sp>
      <p:sp>
        <p:nvSpPr>
          <p:cNvPr id="4" name="바닥글 개체 틀 3"/>
          <p:cNvSpPr>
            <a:spLocks noGrp="1"/>
          </p:cNvSpPr>
          <p:nvPr>
            <p:ph type="ftr" sz="quarter" idx="2"/>
          </p:nvPr>
        </p:nvSpPr>
        <p:spPr>
          <a:xfrm>
            <a:off x="1" y="9720674"/>
            <a:ext cx="3079201" cy="512303"/>
          </a:xfrm>
          <a:prstGeom prst="rect">
            <a:avLst/>
          </a:prstGeom>
        </p:spPr>
        <p:txBody>
          <a:bodyPr vert="horz" lIns="94768" tIns="47384" rIns="94768" bIns="47384" rtlCol="0" anchor="b"/>
          <a:lstStyle>
            <a:lvl1pPr algn="l">
              <a:defRPr sz="1200"/>
            </a:lvl1pPr>
          </a:lstStyle>
          <a:p>
            <a:endParaRPr lang="ko-KR" altLang="en-US"/>
          </a:p>
        </p:txBody>
      </p:sp>
      <p:sp>
        <p:nvSpPr>
          <p:cNvPr id="5" name="슬라이드 번호 개체 틀 4"/>
          <p:cNvSpPr>
            <a:spLocks noGrp="1"/>
          </p:cNvSpPr>
          <p:nvPr>
            <p:ph type="sldNum" sz="quarter" idx="3"/>
          </p:nvPr>
        </p:nvSpPr>
        <p:spPr>
          <a:xfrm>
            <a:off x="4023204" y="9720674"/>
            <a:ext cx="3079201" cy="512303"/>
          </a:xfrm>
          <a:prstGeom prst="rect">
            <a:avLst/>
          </a:prstGeom>
        </p:spPr>
        <p:txBody>
          <a:bodyPr vert="horz" lIns="94768" tIns="47384" rIns="94768" bIns="47384" rtlCol="0" anchor="b"/>
          <a:lstStyle>
            <a:lvl1pPr algn="r">
              <a:defRPr sz="1200"/>
            </a:lvl1pPr>
          </a:lstStyle>
          <a:p>
            <a:fld id="{DF6EE67B-58F3-4DA6-A982-F2EE5DC76420}" type="slidenum">
              <a:rPr lang="ko-KR" altLang="en-US" smtClean="0"/>
              <a:pPr/>
              <a:t>‹#›</a:t>
            </a:fld>
            <a:endParaRPr lang="ko-KR" altLang="en-US"/>
          </a:p>
        </p:txBody>
      </p:sp>
    </p:spTree>
    <p:extLst>
      <p:ext uri="{BB962C8B-B14F-4D97-AF65-F5344CB8AC3E}">
        <p14:creationId xmlns:p14="http://schemas.microsoft.com/office/powerpoint/2010/main" val="42369758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1" y="1"/>
            <a:ext cx="3078427" cy="511731"/>
          </a:xfrm>
          <a:prstGeom prst="rect">
            <a:avLst/>
          </a:prstGeom>
        </p:spPr>
        <p:txBody>
          <a:bodyPr vert="horz" lIns="94768" tIns="47384" rIns="94768" bIns="47384" rtlCol="0"/>
          <a:lstStyle>
            <a:lvl1pPr algn="l">
              <a:defRPr sz="1200"/>
            </a:lvl1pPr>
          </a:lstStyle>
          <a:p>
            <a:endParaRPr lang="ko-KR" altLang="en-US"/>
          </a:p>
        </p:txBody>
      </p:sp>
      <p:sp>
        <p:nvSpPr>
          <p:cNvPr id="3" name="날짜 개체 틀 2"/>
          <p:cNvSpPr>
            <a:spLocks noGrp="1"/>
          </p:cNvSpPr>
          <p:nvPr>
            <p:ph type="dt" idx="1"/>
          </p:nvPr>
        </p:nvSpPr>
        <p:spPr>
          <a:xfrm>
            <a:off x="4023993" y="1"/>
            <a:ext cx="3078427" cy="511731"/>
          </a:xfrm>
          <a:prstGeom prst="rect">
            <a:avLst/>
          </a:prstGeom>
        </p:spPr>
        <p:txBody>
          <a:bodyPr vert="horz" lIns="94768" tIns="47384" rIns="94768" bIns="47384" rtlCol="0"/>
          <a:lstStyle>
            <a:lvl1pPr algn="r">
              <a:defRPr sz="1200"/>
            </a:lvl1pPr>
          </a:lstStyle>
          <a:p>
            <a:fld id="{EDE608B8-A6FF-4B23-A92D-FE1F495F2786}" type="datetimeFigureOut">
              <a:rPr lang="ko-KR" altLang="en-US" smtClean="0"/>
              <a:pPr/>
              <a:t>2018-02-26</a:t>
            </a:fld>
            <a:endParaRPr lang="ko-KR" altLang="en-US"/>
          </a:p>
        </p:txBody>
      </p:sp>
      <p:sp>
        <p:nvSpPr>
          <p:cNvPr id="4" name="슬라이드 이미지 개체 틀 3"/>
          <p:cNvSpPr>
            <a:spLocks noGrp="1" noRot="1" noChangeAspect="1"/>
          </p:cNvSpPr>
          <p:nvPr>
            <p:ph type="sldImg" idx="2"/>
          </p:nvPr>
        </p:nvSpPr>
        <p:spPr>
          <a:xfrm>
            <a:off x="141288" y="768350"/>
            <a:ext cx="6821487" cy="3836988"/>
          </a:xfrm>
          <a:prstGeom prst="rect">
            <a:avLst/>
          </a:prstGeom>
          <a:noFill/>
          <a:ln w="12700">
            <a:solidFill>
              <a:prstClr val="black"/>
            </a:solidFill>
          </a:ln>
        </p:spPr>
        <p:txBody>
          <a:bodyPr vert="horz" lIns="94768" tIns="47384" rIns="94768" bIns="47384" rtlCol="0" anchor="ctr"/>
          <a:lstStyle/>
          <a:p>
            <a:endParaRPr lang="ko-KR" altLang="en-US"/>
          </a:p>
        </p:txBody>
      </p:sp>
      <p:sp>
        <p:nvSpPr>
          <p:cNvPr id="5" name="슬라이드 노트 개체 틀 4"/>
          <p:cNvSpPr>
            <a:spLocks noGrp="1"/>
          </p:cNvSpPr>
          <p:nvPr>
            <p:ph type="body" sz="quarter" idx="3"/>
          </p:nvPr>
        </p:nvSpPr>
        <p:spPr>
          <a:xfrm>
            <a:off x="710408" y="4861442"/>
            <a:ext cx="5683250" cy="4605576"/>
          </a:xfrm>
          <a:prstGeom prst="rect">
            <a:avLst/>
          </a:prstGeom>
        </p:spPr>
        <p:txBody>
          <a:bodyPr vert="horz" lIns="94768" tIns="47384" rIns="94768" bIns="47384" rtlCol="0">
            <a:normAutofit/>
          </a:bodyPr>
          <a:lstStyle/>
          <a:p>
            <a:pPr lvl="0"/>
            <a:r>
              <a:rPr lang="ko-KR" altLang="en-US" smtClean="0"/>
              <a:t>마스터 텍스트 스타일을 편집합니다</a:t>
            </a:r>
          </a:p>
          <a:p>
            <a:pPr lvl="1"/>
            <a:r>
              <a:rPr lang="ko-KR" altLang="en-US" smtClean="0"/>
              <a:t>둘째 수준</a:t>
            </a:r>
          </a:p>
          <a:p>
            <a:pPr lvl="2"/>
            <a:r>
              <a:rPr lang="ko-KR" altLang="en-US" smtClean="0"/>
              <a:t>셋째 수준</a:t>
            </a:r>
          </a:p>
          <a:p>
            <a:pPr lvl="3"/>
            <a:r>
              <a:rPr lang="ko-KR" altLang="en-US" smtClean="0"/>
              <a:t>넷째 수준</a:t>
            </a:r>
          </a:p>
          <a:p>
            <a:pPr lvl="4"/>
            <a:r>
              <a:rPr lang="ko-KR" altLang="en-US" smtClean="0"/>
              <a:t>다섯째 수준</a:t>
            </a:r>
            <a:endParaRPr lang="ko-KR" altLang="en-US"/>
          </a:p>
        </p:txBody>
      </p:sp>
      <p:sp>
        <p:nvSpPr>
          <p:cNvPr id="6" name="바닥글 개체 틀 5"/>
          <p:cNvSpPr>
            <a:spLocks noGrp="1"/>
          </p:cNvSpPr>
          <p:nvPr>
            <p:ph type="ftr" sz="quarter" idx="4"/>
          </p:nvPr>
        </p:nvSpPr>
        <p:spPr>
          <a:xfrm>
            <a:off x="1" y="9721107"/>
            <a:ext cx="3078427" cy="511731"/>
          </a:xfrm>
          <a:prstGeom prst="rect">
            <a:avLst/>
          </a:prstGeom>
        </p:spPr>
        <p:txBody>
          <a:bodyPr vert="horz" lIns="94768" tIns="47384" rIns="94768" bIns="47384" rtlCol="0" anchor="b"/>
          <a:lstStyle>
            <a:lvl1pPr algn="l">
              <a:defRPr sz="1200"/>
            </a:lvl1pPr>
          </a:lstStyle>
          <a:p>
            <a:endParaRPr lang="ko-KR" altLang="en-US"/>
          </a:p>
        </p:txBody>
      </p:sp>
      <p:sp>
        <p:nvSpPr>
          <p:cNvPr id="7" name="슬라이드 번호 개체 틀 6"/>
          <p:cNvSpPr>
            <a:spLocks noGrp="1"/>
          </p:cNvSpPr>
          <p:nvPr>
            <p:ph type="sldNum" sz="quarter" idx="5"/>
          </p:nvPr>
        </p:nvSpPr>
        <p:spPr>
          <a:xfrm>
            <a:off x="4023993" y="9721107"/>
            <a:ext cx="3078427" cy="511731"/>
          </a:xfrm>
          <a:prstGeom prst="rect">
            <a:avLst/>
          </a:prstGeom>
        </p:spPr>
        <p:txBody>
          <a:bodyPr vert="horz" lIns="94768" tIns="47384" rIns="94768" bIns="47384" rtlCol="0" anchor="b"/>
          <a:lstStyle>
            <a:lvl1pPr algn="r">
              <a:defRPr sz="1200"/>
            </a:lvl1pPr>
          </a:lstStyle>
          <a:p>
            <a:fld id="{C2C7B99F-9061-479B-BA75-224E0206F0AC}" type="slidenum">
              <a:rPr lang="ko-KR" altLang="en-US" smtClean="0"/>
              <a:pPr/>
              <a:t>‹#›</a:t>
            </a:fld>
            <a:endParaRPr lang="ko-KR" altLang="en-US"/>
          </a:p>
        </p:txBody>
      </p:sp>
    </p:spTree>
    <p:extLst>
      <p:ext uri="{BB962C8B-B14F-4D97-AF65-F5344CB8AC3E}">
        <p14:creationId xmlns:p14="http://schemas.microsoft.com/office/powerpoint/2010/main" val="1037394751"/>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13</a:t>
            </a:fld>
            <a:endParaRPr lang="ko-KR"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14</a:t>
            </a:fld>
            <a:endParaRPr lang="ko-KR"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fontAlgn="base" latinLnBrk="1"/>
            <a:r>
              <a:rPr lang="ko-KR" altLang="en-US" b="1" dirty="0" smtClean="0"/>
              <a:t>노조법 시행령 제</a:t>
            </a:r>
            <a:r>
              <a:rPr lang="en-US" altLang="ko-KR" b="1" dirty="0" smtClean="0"/>
              <a:t>14</a:t>
            </a:r>
            <a:r>
              <a:rPr lang="ko-KR" altLang="en-US" b="1" dirty="0" smtClean="0"/>
              <a:t>조의 </a:t>
            </a:r>
            <a:r>
              <a:rPr lang="en-US" altLang="ko-KR" b="1" dirty="0" smtClean="0"/>
              <a:t>2(</a:t>
            </a:r>
            <a:r>
              <a:rPr lang="ko-KR" altLang="en-US" b="1" dirty="0" smtClean="0"/>
              <a:t>노동조합의 교섭 요구 시기 및 방법</a:t>
            </a:r>
            <a:r>
              <a:rPr lang="en-US" altLang="ko-KR" b="1" dirty="0" smtClean="0"/>
              <a:t>)</a:t>
            </a:r>
            <a:r>
              <a:rPr lang="ko-KR" altLang="en-US" dirty="0" smtClean="0"/>
              <a:t> ① 노동조합은 해당사업 또는 사업장에 단체협약이 있는 경우에는 법 제</a:t>
            </a:r>
            <a:r>
              <a:rPr lang="en-US" altLang="ko-KR" dirty="0" smtClean="0"/>
              <a:t>29</a:t>
            </a:r>
            <a:r>
              <a:rPr lang="ko-KR" altLang="en-US" dirty="0" smtClean="0"/>
              <a:t>조제</a:t>
            </a:r>
            <a:r>
              <a:rPr lang="en-US" altLang="ko-KR" dirty="0" smtClean="0"/>
              <a:t>1</a:t>
            </a:r>
            <a:r>
              <a:rPr lang="ko-KR" altLang="en-US" dirty="0" smtClean="0"/>
              <a:t>항 또는 제</a:t>
            </a:r>
            <a:r>
              <a:rPr lang="en-US" altLang="ko-KR" dirty="0" smtClean="0"/>
              <a:t>29</a:t>
            </a:r>
            <a:r>
              <a:rPr lang="ko-KR" altLang="en-US" dirty="0" smtClean="0"/>
              <a:t>조의</a:t>
            </a:r>
            <a:r>
              <a:rPr lang="en-US" altLang="ko-KR" dirty="0" smtClean="0"/>
              <a:t>2 </a:t>
            </a:r>
            <a:r>
              <a:rPr lang="ko-KR" altLang="en-US" dirty="0" smtClean="0"/>
              <a:t>제</a:t>
            </a:r>
            <a:r>
              <a:rPr lang="en-US" altLang="ko-KR" dirty="0" smtClean="0"/>
              <a:t>1</a:t>
            </a:r>
            <a:r>
              <a:rPr lang="ko-KR" altLang="en-US" dirty="0" smtClean="0"/>
              <a:t>항에 따라 그 </a:t>
            </a:r>
            <a:r>
              <a:rPr lang="ko-KR" altLang="en-US" u="sng" dirty="0" smtClean="0"/>
              <a:t>유효기간 만료일 이전 </a:t>
            </a:r>
            <a:r>
              <a:rPr lang="en-US" altLang="ko-KR" u="sng" dirty="0" smtClean="0"/>
              <a:t>3</a:t>
            </a:r>
            <a:r>
              <a:rPr lang="ko-KR" altLang="en-US" u="sng" dirty="0" smtClean="0"/>
              <a:t>개월이 되는 날부터</a:t>
            </a:r>
            <a:r>
              <a:rPr lang="ko-KR" altLang="en-US" dirty="0" smtClean="0"/>
              <a:t> 사용자에게 교섭을 요구할 수 있다</a:t>
            </a:r>
            <a:r>
              <a:rPr lang="en-US" altLang="ko-KR" dirty="0" smtClean="0"/>
              <a:t>. </a:t>
            </a:r>
            <a:r>
              <a:rPr lang="ko-KR" altLang="en-US" dirty="0" smtClean="0"/>
              <a:t>다만</a:t>
            </a:r>
            <a:r>
              <a:rPr lang="en-US" altLang="ko-KR" dirty="0" smtClean="0"/>
              <a:t>, </a:t>
            </a:r>
            <a:r>
              <a:rPr lang="ko-KR" altLang="en-US" u="sng" dirty="0" smtClean="0"/>
              <a:t>단체협약이 </a:t>
            </a:r>
            <a:r>
              <a:rPr lang="en-US" altLang="ko-KR" u="sng" dirty="0" smtClean="0"/>
              <a:t>2</a:t>
            </a:r>
            <a:r>
              <a:rPr lang="ko-KR" altLang="en-US" u="sng" dirty="0" smtClean="0"/>
              <a:t>개 이상 있는 경우에는 먼저 도래하는 단체협약의 유효기간 만료일 이전 </a:t>
            </a:r>
            <a:r>
              <a:rPr lang="en-US" altLang="ko-KR" u="sng" dirty="0" smtClean="0"/>
              <a:t>3</a:t>
            </a:r>
            <a:r>
              <a:rPr lang="ko-KR" altLang="en-US" u="sng" dirty="0" smtClean="0"/>
              <a:t>개월이 되는 날부터</a:t>
            </a:r>
            <a:r>
              <a:rPr lang="ko-KR" altLang="en-US" dirty="0" smtClean="0"/>
              <a:t> 사용자에게 교섭을 요구할 수 있다</a:t>
            </a:r>
            <a:r>
              <a:rPr lang="en-US" altLang="ko-KR" dirty="0" smtClean="0"/>
              <a:t>. </a:t>
            </a:r>
            <a:endParaRPr lang="ko-KR" altLang="en-US" dirty="0" smtClean="0"/>
          </a:p>
          <a:p>
            <a:pPr fontAlgn="base" latinLnBrk="1"/>
            <a:r>
              <a:rPr lang="ko-KR" altLang="en-US" dirty="0" smtClean="0"/>
              <a:t>② 노동조합은 제</a:t>
            </a:r>
            <a:r>
              <a:rPr lang="en-US" altLang="ko-KR" dirty="0" smtClean="0"/>
              <a:t>1</a:t>
            </a:r>
            <a:r>
              <a:rPr lang="ko-KR" altLang="en-US" dirty="0" smtClean="0"/>
              <a:t>항에 따라 사용자에게 교섭을 요구하는 때에는 노동조합의 명칭</a:t>
            </a:r>
            <a:r>
              <a:rPr lang="en-US" altLang="ko-KR" dirty="0" smtClean="0"/>
              <a:t>, </a:t>
            </a:r>
            <a:r>
              <a:rPr lang="ko-KR" altLang="en-US" dirty="0" smtClean="0"/>
              <a:t>그 교섭을 요구한 날 현재의 조합원 수 등 </a:t>
            </a:r>
            <a:r>
              <a:rPr lang="ko-KR" altLang="en-US" dirty="0" err="1" smtClean="0"/>
              <a:t>고용노동부령으로</a:t>
            </a:r>
            <a:r>
              <a:rPr lang="ko-KR" altLang="en-US" dirty="0" smtClean="0"/>
              <a:t> 정하는 사항을 적은 </a:t>
            </a:r>
            <a:r>
              <a:rPr lang="ko-KR" altLang="en-US" u="sng" dirty="0" smtClean="0"/>
              <a:t>서면</a:t>
            </a:r>
            <a:r>
              <a:rPr lang="ko-KR" altLang="en-US" dirty="0" smtClean="0"/>
              <a:t>으로 하여야 한다</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15</a:t>
            </a:fld>
            <a:endParaRPr lang="ko-KR"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 노조법 시행령 제</a:t>
            </a:r>
            <a:r>
              <a:rPr lang="en-US" altLang="ko-KR" dirty="0" smtClean="0"/>
              <a:t>14</a:t>
            </a:r>
            <a:r>
              <a:rPr lang="ko-KR" altLang="en-US" dirty="0" smtClean="0"/>
              <a:t>조의</a:t>
            </a:r>
            <a:r>
              <a:rPr lang="en-US" altLang="ko-KR" dirty="0" smtClean="0"/>
              <a:t>3 </a:t>
            </a:r>
            <a:r>
              <a:rPr lang="ko-KR" altLang="en-US" dirty="0" smtClean="0"/>
              <a:t>제</a:t>
            </a:r>
            <a:r>
              <a:rPr lang="en-US" altLang="ko-KR" dirty="0" smtClean="0"/>
              <a:t>1</a:t>
            </a:r>
            <a:r>
              <a:rPr lang="ko-KR" altLang="en-US" dirty="0" smtClean="0"/>
              <a:t>항은 </a:t>
            </a:r>
            <a:r>
              <a:rPr lang="en-US" altLang="ko-KR" dirty="0" smtClean="0"/>
              <a:t>“</a:t>
            </a:r>
            <a:r>
              <a:rPr lang="ko-KR" altLang="en-US" dirty="0" smtClean="0"/>
              <a:t>해당 사업 또는 사업장의 게시판 등에 공고하여 다른 노동조합과 근로자가 알 수 있도록 하여야 한다</a:t>
            </a:r>
            <a:r>
              <a:rPr lang="en-US" altLang="ko-KR" dirty="0" smtClean="0"/>
              <a:t>”</a:t>
            </a:r>
            <a:r>
              <a:rPr lang="ko-KR" altLang="en-US" dirty="0" smtClean="0"/>
              <a:t>고만 되어 있을 뿐 공고방법이나 공고장소를 별도로 정하고 있지 않다</a:t>
            </a:r>
            <a:r>
              <a:rPr lang="en-US" altLang="ko-KR" dirty="0" smtClean="0"/>
              <a:t>.</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17</a:t>
            </a:fld>
            <a:endParaRPr lang="ko-KR"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lnSpcReduction="10000"/>
          </a:bodyPr>
          <a:lstStyle/>
          <a:p>
            <a:r>
              <a:rPr lang="en-US" altLang="ko-KR" dirty="0" smtClean="0"/>
              <a:t>《</a:t>
            </a:r>
            <a:r>
              <a:rPr lang="ko-KR" altLang="en-US" dirty="0" smtClean="0"/>
              <a:t>민법</a:t>
            </a:r>
            <a:r>
              <a:rPr lang="en-US" altLang="ko-KR" dirty="0" smtClean="0"/>
              <a:t>》</a:t>
            </a:r>
            <a:br>
              <a:rPr lang="en-US" altLang="ko-KR" dirty="0" smtClean="0"/>
            </a:br>
            <a:r>
              <a:rPr lang="ko-KR" altLang="en-US" dirty="0" smtClean="0"/>
              <a:t>　제</a:t>
            </a:r>
            <a:r>
              <a:rPr lang="en-US" altLang="ko-KR" dirty="0" smtClean="0"/>
              <a:t>157</a:t>
            </a:r>
            <a:r>
              <a:rPr lang="ko-KR" altLang="en-US" dirty="0" smtClean="0"/>
              <a:t>조</a:t>
            </a:r>
            <a:r>
              <a:rPr lang="en-US" altLang="ko-KR" dirty="0" smtClean="0"/>
              <a:t>(</a:t>
            </a:r>
            <a:r>
              <a:rPr lang="ko-KR" altLang="en-US" dirty="0" smtClean="0"/>
              <a:t>기간의 기산점</a:t>
            </a:r>
            <a:r>
              <a:rPr lang="en-US" altLang="ko-KR" dirty="0" smtClean="0"/>
              <a:t>) </a:t>
            </a:r>
            <a:r>
              <a:rPr lang="ko-KR" altLang="en-US" dirty="0" smtClean="0"/>
              <a:t>기간을 일</a:t>
            </a:r>
            <a:r>
              <a:rPr lang="en-US" altLang="ko-KR" dirty="0" smtClean="0"/>
              <a:t>, </a:t>
            </a:r>
            <a:r>
              <a:rPr lang="ko-KR" altLang="en-US" dirty="0" smtClean="0"/>
              <a:t>주</a:t>
            </a:r>
            <a:r>
              <a:rPr lang="en-US" altLang="ko-KR" dirty="0" smtClean="0"/>
              <a:t>, </a:t>
            </a:r>
            <a:r>
              <a:rPr lang="ko-KR" altLang="en-US" dirty="0" smtClean="0"/>
              <a:t>월 또는 연으로 정한 때에는 기간의 초일은 산입하지 아니한다</a:t>
            </a:r>
            <a:r>
              <a:rPr lang="en-US" altLang="ko-KR" dirty="0" smtClean="0"/>
              <a:t>. </a:t>
            </a:r>
            <a:r>
              <a:rPr lang="ko-KR" altLang="en-US" dirty="0" smtClean="0"/>
              <a:t>그러나 그 기간이 오전 영시로부터 시작하는 때에는 그러하지 아니하다</a:t>
            </a:r>
            <a:r>
              <a:rPr lang="en-US" altLang="ko-KR" dirty="0" smtClean="0"/>
              <a:t>.</a:t>
            </a:r>
            <a:br>
              <a:rPr lang="en-US" altLang="ko-KR" dirty="0" smtClean="0"/>
            </a:br>
            <a:r>
              <a:rPr lang="ko-KR" altLang="en-US" dirty="0" smtClean="0"/>
              <a:t>　제</a:t>
            </a:r>
            <a:r>
              <a:rPr lang="en-US" altLang="ko-KR" dirty="0" smtClean="0"/>
              <a:t>161</a:t>
            </a:r>
            <a:r>
              <a:rPr lang="ko-KR" altLang="en-US" dirty="0" smtClean="0"/>
              <a:t>조</a:t>
            </a:r>
            <a:r>
              <a:rPr lang="en-US" altLang="ko-KR" dirty="0" smtClean="0"/>
              <a:t>(</a:t>
            </a:r>
            <a:r>
              <a:rPr lang="ko-KR" altLang="en-US" dirty="0" smtClean="0"/>
              <a:t>공휴일 등과 기간의 만료점</a:t>
            </a:r>
            <a:r>
              <a:rPr lang="en-US" altLang="ko-KR" dirty="0" smtClean="0"/>
              <a:t>) </a:t>
            </a:r>
            <a:r>
              <a:rPr lang="ko-KR" altLang="en-US" dirty="0" smtClean="0"/>
              <a:t>기간의 말일이 토요일 또는 공휴일에 해당한 때에는 기간은 그 익일로 만료한다</a:t>
            </a:r>
            <a:r>
              <a:rPr lang="en-US" altLang="ko-KR" dirty="0" smtClean="0"/>
              <a:t>.</a:t>
            </a:r>
          </a:p>
          <a:p>
            <a:endParaRPr lang="en-US" altLang="ko-KR" dirty="0" smtClean="0"/>
          </a:p>
          <a:p>
            <a:r>
              <a:rPr lang="ko-KR" altLang="en-US" dirty="0" smtClean="0"/>
              <a:t>사용자는 노조로부터 교섭요구를 받은 날에 교섭요구 사실을 공고해야 하며</a:t>
            </a:r>
            <a:r>
              <a:rPr lang="en-US" altLang="ko-KR" dirty="0" smtClean="0"/>
              <a:t>, </a:t>
            </a:r>
            <a:r>
              <a:rPr lang="ko-KR" altLang="en-US" dirty="0" smtClean="0"/>
              <a:t>교섭요구 사실의 공고기간이 끝난 다음 날부터 확정공고를 해야 한다</a:t>
            </a:r>
            <a:r>
              <a:rPr lang="en-US" altLang="ko-KR" dirty="0" smtClean="0"/>
              <a:t>. </a:t>
            </a:r>
            <a:r>
              <a:rPr lang="ko-KR" altLang="en-US" dirty="0" smtClean="0"/>
              <a:t>그러나 사용자가 교섭요구 사실 공고와 확정공고를 지체하는 경우가 발생할 수 있다</a:t>
            </a:r>
            <a:r>
              <a:rPr lang="en-US" altLang="ko-KR" dirty="0" smtClean="0"/>
              <a:t>. </a:t>
            </a:r>
          </a:p>
          <a:p>
            <a:r>
              <a:rPr lang="ko-KR" altLang="en-US" dirty="0" smtClean="0"/>
              <a:t>예컨대 사용자는 노조로부터 </a:t>
            </a:r>
            <a:r>
              <a:rPr lang="en-US" altLang="ko-KR" dirty="0" smtClean="0"/>
              <a:t>2</a:t>
            </a:r>
            <a:r>
              <a:rPr lang="ko-KR" altLang="en-US" dirty="0" smtClean="0"/>
              <a:t>월 </a:t>
            </a:r>
            <a:r>
              <a:rPr lang="en-US" altLang="ko-KR" dirty="0" smtClean="0"/>
              <a:t>22</a:t>
            </a:r>
            <a:r>
              <a:rPr lang="ko-KR" altLang="en-US" dirty="0" smtClean="0"/>
              <a:t>일 교섭요구를 받았으나 하루 늦게 교섭요구 사실 공고를 하였다</a:t>
            </a:r>
            <a:r>
              <a:rPr lang="en-US" altLang="ko-KR" dirty="0" smtClean="0"/>
              <a:t>. </a:t>
            </a:r>
            <a:r>
              <a:rPr lang="ko-KR" altLang="en-US" dirty="0" smtClean="0"/>
              <a:t>이후 교섭요구 사실 공고 만료일</a:t>
            </a:r>
            <a:r>
              <a:rPr lang="en-US" altLang="ko-KR" dirty="0" smtClean="0"/>
              <a:t>(3. 2)</a:t>
            </a:r>
            <a:r>
              <a:rPr lang="ko-KR" altLang="en-US" dirty="0" smtClean="0"/>
              <a:t>의 다음 날인 </a:t>
            </a:r>
            <a:r>
              <a:rPr lang="en-US" altLang="ko-KR" dirty="0" smtClean="0"/>
              <a:t>3</a:t>
            </a:r>
            <a:r>
              <a:rPr lang="ko-KR" altLang="en-US" dirty="0" smtClean="0"/>
              <a:t>월 </a:t>
            </a:r>
            <a:r>
              <a:rPr lang="en-US" altLang="ko-KR" dirty="0" smtClean="0"/>
              <a:t>3</a:t>
            </a:r>
            <a:r>
              <a:rPr lang="ko-KR" altLang="en-US" dirty="0" smtClean="0"/>
              <a:t>일에 확정공고를 하지 않고 이틀 늦게 확정공고를 한 경우 사용자의 교섭요구 사실 공고와 확정공고의 유효성이 인정될 수 있을까</a:t>
            </a:r>
            <a:r>
              <a:rPr lang="en-US" altLang="ko-KR" dirty="0" smtClean="0"/>
              <a:t>? </a:t>
            </a:r>
            <a:r>
              <a:rPr lang="ko-KR" altLang="en-US" dirty="0" smtClean="0"/>
              <a:t>위와 같은 사례에서 법원은 공고를 지체하였다는 사정만으로 무효라고 단정할 수 없고 공고를 지체한 기간</a:t>
            </a:r>
            <a:r>
              <a:rPr lang="en-US" altLang="ko-KR" dirty="0" smtClean="0"/>
              <a:t>, </a:t>
            </a:r>
            <a:r>
              <a:rPr lang="ko-KR" altLang="en-US" dirty="0" smtClean="0"/>
              <a:t>경위 등을 종합적으로 판단하여 유효성을 인정한 바 있다</a:t>
            </a:r>
            <a:r>
              <a:rPr lang="en-US" altLang="ko-KR" dirty="0" smtClean="0"/>
              <a:t>(</a:t>
            </a:r>
            <a:r>
              <a:rPr lang="ko-KR" altLang="en-US" dirty="0" smtClean="0"/>
              <a:t>대전지법 </a:t>
            </a:r>
            <a:r>
              <a:rPr lang="en-US" altLang="ko-KR" dirty="0" smtClean="0"/>
              <a:t>2013. 4. 17 </a:t>
            </a:r>
            <a:r>
              <a:rPr lang="ko-KR" altLang="en-US" dirty="0" smtClean="0"/>
              <a:t>선고</a:t>
            </a:r>
            <a:r>
              <a:rPr lang="en-US" altLang="ko-KR" dirty="0" smtClean="0"/>
              <a:t>, 2012</a:t>
            </a:r>
            <a:r>
              <a:rPr lang="ko-KR" altLang="en-US" dirty="0" err="1" smtClean="0"/>
              <a:t>가합</a:t>
            </a:r>
            <a:r>
              <a:rPr lang="en-US" altLang="ko-KR" dirty="0" smtClean="0"/>
              <a:t>35037 </a:t>
            </a:r>
            <a:r>
              <a:rPr lang="ko-KR" altLang="en-US" dirty="0" smtClean="0"/>
              <a:t>판결</a:t>
            </a:r>
            <a:r>
              <a:rPr lang="en-US" altLang="ko-KR" dirty="0" smtClean="0"/>
              <a:t>). </a:t>
            </a:r>
          </a:p>
          <a:p>
            <a:r>
              <a:rPr lang="ko-KR" altLang="en-US" dirty="0" smtClean="0"/>
              <a:t>법원은 사용자가 교섭요구 사실 공고를 지체한 기간이 하루 정도에 불과한 점</a:t>
            </a:r>
            <a:r>
              <a:rPr lang="en-US" altLang="ko-KR" dirty="0" smtClean="0"/>
              <a:t>, </a:t>
            </a:r>
            <a:r>
              <a:rPr lang="ko-KR" altLang="en-US" dirty="0" smtClean="0"/>
              <a:t>이를 신뢰한 소외 노조의 단체교섭권 보호 필요성 등을 종합해 하루 늦은 교섭요구 사실 공고의 유효성을 인정하였다</a:t>
            </a:r>
            <a:r>
              <a:rPr lang="en-US" altLang="ko-KR" dirty="0" smtClean="0"/>
              <a:t>. </a:t>
            </a:r>
            <a:r>
              <a:rPr lang="ko-KR" altLang="en-US" dirty="0" smtClean="0"/>
              <a:t>또한 법원은 확정공고에 대해서도 지체한 기간이 이틀 정도에 불과하고</a:t>
            </a:r>
            <a:r>
              <a:rPr lang="en-US" altLang="ko-KR" dirty="0" smtClean="0"/>
              <a:t>, </a:t>
            </a:r>
            <a:r>
              <a:rPr lang="ko-KR" altLang="en-US" dirty="0" smtClean="0"/>
              <a:t>그 기간은 </a:t>
            </a:r>
            <a:r>
              <a:rPr lang="ko-KR" altLang="en-US" dirty="0" err="1" smtClean="0"/>
              <a:t>근무일이</a:t>
            </a:r>
            <a:r>
              <a:rPr lang="ko-KR" altLang="en-US" dirty="0" smtClean="0"/>
              <a:t> 아닌 토요일</a:t>
            </a:r>
            <a:r>
              <a:rPr lang="en-US" altLang="ko-KR" dirty="0" smtClean="0"/>
              <a:t>, </a:t>
            </a:r>
            <a:r>
              <a:rPr lang="ko-KR" altLang="en-US" dirty="0" smtClean="0"/>
              <a:t>일요일인 점 등을 고려하여 확정공고의 유효성을 인정하였다</a:t>
            </a:r>
            <a:r>
              <a:rPr lang="en-US" altLang="ko-KR" dirty="0" smtClean="0"/>
              <a:t>. </a:t>
            </a:r>
            <a:r>
              <a:rPr lang="ko-KR" altLang="en-US" dirty="0" smtClean="0"/>
              <a:t>다만</a:t>
            </a:r>
            <a:r>
              <a:rPr lang="en-US" altLang="ko-KR" dirty="0" smtClean="0"/>
              <a:t>, </a:t>
            </a:r>
            <a:r>
              <a:rPr lang="ko-KR" altLang="en-US" dirty="0" smtClean="0"/>
              <a:t>사용자가 자의적으로 공고를 지연시켜 특정노조에게 유리하거나 불리한 결과를 초래하는 등 노조활동을 지배하거나 방해할 의사가 인정된다면 부당노동행위에 해당할 수 있으므로 주의할 필요가 있다</a:t>
            </a:r>
            <a:r>
              <a:rPr lang="en-US" altLang="ko-KR" dirty="0" smtClean="0"/>
              <a:t>.</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18</a:t>
            </a:fld>
            <a:endParaRPr lang="ko-KR"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확정공고가 잘못되었다고 곧바로 노동위원회에 시정신청을 할 수 없고 사용자에게 이의신청을 하여야 한다</a:t>
            </a:r>
            <a:r>
              <a:rPr lang="en-US" altLang="ko-KR" dirty="0" smtClean="0"/>
              <a:t>. </a:t>
            </a:r>
          </a:p>
          <a:p>
            <a:r>
              <a:rPr lang="ko-KR" altLang="en-US" dirty="0" smtClean="0"/>
              <a:t>사용자가 이의신청에도 불구하고 </a:t>
            </a:r>
            <a:r>
              <a:rPr lang="ko-KR" altLang="en-US" dirty="0" err="1" smtClean="0"/>
              <a:t>재공고를</a:t>
            </a:r>
            <a:r>
              <a:rPr lang="ko-KR" altLang="en-US" dirty="0" smtClean="0"/>
              <a:t> 거부하거나 다르게 한 경우 노동위원회에 신</a:t>
            </a:r>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19</a:t>
            </a:fld>
            <a:endParaRPr lang="ko-KR"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확정공고가 잘못되었다고 곧바로 노동위원회에 시정신청을 할 수 없고 사용자에게 이의신청을 하여야 한다</a:t>
            </a:r>
            <a:r>
              <a:rPr lang="en-US" altLang="ko-KR" dirty="0" smtClean="0"/>
              <a:t>. </a:t>
            </a:r>
          </a:p>
          <a:p>
            <a:r>
              <a:rPr lang="ko-KR" altLang="en-US" dirty="0" smtClean="0"/>
              <a:t>사용자가 이의신청에도 불구하고 </a:t>
            </a:r>
            <a:r>
              <a:rPr lang="ko-KR" altLang="en-US" dirty="0" err="1" smtClean="0"/>
              <a:t>재공고를</a:t>
            </a:r>
            <a:r>
              <a:rPr lang="ko-KR" altLang="en-US" dirty="0" smtClean="0"/>
              <a:t> 거부하거나 다르게 한 경우 노동위원회에 신</a:t>
            </a:r>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20</a:t>
            </a:fld>
            <a:endParaRPr lang="ko-KR"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en-US" altLang="ko-KR" dirty="0" smtClean="0"/>
              <a:t>○ </a:t>
            </a:r>
            <a:r>
              <a:rPr lang="ko-KR" altLang="en-US" dirty="0" smtClean="0"/>
              <a:t>문제 </a:t>
            </a:r>
            <a:r>
              <a:rPr lang="en-US" altLang="ko-KR" dirty="0" smtClean="0"/>
              <a:t>- </a:t>
            </a:r>
            <a:r>
              <a:rPr lang="ko-KR" altLang="en-US" dirty="0" smtClean="0"/>
              <a:t>사업장 내 노사 모든 당사자들이 자율적으로 위 기간 외에 개별교섭을 행하기로 합의하고 이를 기초로 별도 단체협약을 체결하였다면 그 효력은</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26</a:t>
            </a:fld>
            <a:endParaRPr lang="ko-KR"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70000" lnSpcReduction="20000"/>
          </a:bodyPr>
          <a:lstStyle/>
          <a:p>
            <a:r>
              <a:rPr lang="ko-KR" altLang="en-US" dirty="0" smtClean="0"/>
              <a:t>노동조합 및 노동관계조정법</a:t>
            </a:r>
            <a:r>
              <a:rPr lang="en-US" altLang="ko-KR" dirty="0" smtClean="0"/>
              <a:t>(</a:t>
            </a:r>
            <a:r>
              <a:rPr lang="ko-KR" altLang="en-US" dirty="0" smtClean="0"/>
              <a:t>이하 ‘노동조합법’이라 한다</a:t>
            </a:r>
            <a:r>
              <a:rPr lang="en-US" altLang="ko-KR" dirty="0" smtClean="0"/>
              <a:t>) </a:t>
            </a:r>
            <a:r>
              <a:rPr lang="ko-KR" altLang="en-US" dirty="0" smtClean="0"/>
              <a:t>제</a:t>
            </a:r>
            <a:r>
              <a:rPr lang="en-US" altLang="ko-KR" dirty="0" smtClean="0"/>
              <a:t>29</a:t>
            </a:r>
            <a:r>
              <a:rPr lang="ko-KR" altLang="en-US" dirty="0" smtClean="0"/>
              <a:t>조의</a:t>
            </a:r>
            <a:r>
              <a:rPr lang="en-US" altLang="ko-KR" dirty="0" smtClean="0"/>
              <a:t>2 </a:t>
            </a:r>
            <a:r>
              <a:rPr lang="ko-KR" altLang="en-US" dirty="0" smtClean="0"/>
              <a:t>제</a:t>
            </a:r>
            <a:r>
              <a:rPr lang="en-US" altLang="ko-KR" dirty="0" smtClean="0"/>
              <a:t>1</a:t>
            </a:r>
            <a:r>
              <a:rPr lang="ko-KR" altLang="en-US" dirty="0" smtClean="0"/>
              <a:t>항은 하나의 사업 또는 사업장에서 근로자가 설립하거나 가입한 노동조합이 </a:t>
            </a:r>
            <a:r>
              <a:rPr lang="en-US" altLang="ko-KR" dirty="0" smtClean="0"/>
              <a:t>2</a:t>
            </a:r>
            <a:r>
              <a:rPr lang="ko-KR" altLang="en-US" dirty="0" smtClean="0"/>
              <a:t>개 이상인 경우 노동조합은 교섭대표노동조합을 정하여 교섭을 요구하여야 하고</a:t>
            </a:r>
            <a:r>
              <a:rPr lang="en-US" altLang="ko-KR" dirty="0" smtClean="0"/>
              <a:t>, </a:t>
            </a:r>
            <a:r>
              <a:rPr lang="ko-KR" altLang="en-US" dirty="0" smtClean="0"/>
              <a:t>다만 교섭대표노동조합을 자율적으로 결정하는 기한</a:t>
            </a:r>
            <a:r>
              <a:rPr lang="en-US" altLang="ko-KR" dirty="0" smtClean="0"/>
              <a:t>(</a:t>
            </a:r>
            <a:r>
              <a:rPr lang="ko-KR" altLang="en-US" dirty="0" smtClean="0"/>
              <a:t>이하 ‘교섭대표 자율결정기간’이라 한다</a:t>
            </a:r>
            <a:r>
              <a:rPr lang="en-US" altLang="ko-KR" dirty="0" smtClean="0"/>
              <a:t>) </a:t>
            </a:r>
            <a:r>
              <a:rPr lang="ko-KR" altLang="en-US" dirty="0" smtClean="0"/>
              <a:t>내에 사용자가 교섭창구 단일화 절차를 거치지 아니하기로 동의한 경우에는 개별교섭을 할 수 있다고 규정하고 있고</a:t>
            </a:r>
            <a:r>
              <a:rPr lang="en-US" altLang="ko-KR" dirty="0" smtClean="0"/>
              <a:t>, </a:t>
            </a:r>
            <a:r>
              <a:rPr lang="ko-KR" altLang="en-US" dirty="0" smtClean="0"/>
              <a:t>노동조합법 시행령</a:t>
            </a:r>
            <a:r>
              <a:rPr lang="en-US" altLang="ko-KR" dirty="0" smtClean="0"/>
              <a:t>(</a:t>
            </a:r>
            <a:r>
              <a:rPr lang="ko-KR" altLang="en-US" dirty="0" smtClean="0"/>
              <a:t>이하 ‘시행령’이라 한다</a:t>
            </a:r>
            <a:r>
              <a:rPr lang="en-US" altLang="ko-KR" dirty="0" smtClean="0"/>
              <a:t>) </a:t>
            </a:r>
            <a:r>
              <a:rPr lang="ko-KR" altLang="en-US" dirty="0" smtClean="0"/>
              <a:t>제</a:t>
            </a:r>
            <a:r>
              <a:rPr lang="en-US" altLang="ko-KR" dirty="0" smtClean="0"/>
              <a:t>14</a:t>
            </a:r>
            <a:r>
              <a:rPr lang="ko-KR" altLang="en-US" dirty="0" smtClean="0"/>
              <a:t>조의</a:t>
            </a:r>
            <a:r>
              <a:rPr lang="en-US" altLang="ko-KR" dirty="0" smtClean="0"/>
              <a:t>6 </a:t>
            </a:r>
            <a:r>
              <a:rPr lang="ko-KR" altLang="en-US" dirty="0" smtClean="0"/>
              <a:t>제</a:t>
            </a:r>
            <a:r>
              <a:rPr lang="en-US" altLang="ko-KR" dirty="0" smtClean="0"/>
              <a:t>1</a:t>
            </a:r>
            <a:r>
              <a:rPr lang="ko-KR" altLang="en-US" dirty="0" smtClean="0"/>
              <a:t>항은 교섭대표 자율결정기간</a:t>
            </a:r>
            <a:r>
              <a:rPr lang="en-US" altLang="ko-KR" dirty="0" smtClean="0"/>
              <a:t>, </a:t>
            </a:r>
            <a:r>
              <a:rPr lang="ko-KR" altLang="en-US" dirty="0" smtClean="0"/>
              <a:t>즉 사용자가 개별교섭에 동의할 수 있는 기간을 ‘시행령 제</a:t>
            </a:r>
            <a:r>
              <a:rPr lang="en-US" altLang="ko-KR" dirty="0" smtClean="0"/>
              <a:t>14</a:t>
            </a:r>
            <a:r>
              <a:rPr lang="ko-KR" altLang="en-US" dirty="0" smtClean="0"/>
              <a:t>조의</a:t>
            </a:r>
            <a:r>
              <a:rPr lang="en-US" altLang="ko-KR" dirty="0" smtClean="0"/>
              <a:t>5</a:t>
            </a:r>
            <a:r>
              <a:rPr lang="ko-KR" altLang="en-US" dirty="0" smtClean="0"/>
              <a:t>에 따라 확정 또는 결정된 날부터 </a:t>
            </a:r>
            <a:r>
              <a:rPr lang="en-US" altLang="ko-KR" dirty="0" smtClean="0"/>
              <a:t>14</a:t>
            </a:r>
            <a:r>
              <a:rPr lang="ko-KR" altLang="en-US" dirty="0" smtClean="0"/>
              <a:t>일’로 규정하고 있다</a:t>
            </a:r>
            <a:r>
              <a:rPr lang="en-US" altLang="ko-KR" dirty="0" smtClean="0"/>
              <a:t>. </a:t>
            </a:r>
            <a:endParaRPr lang="ko-KR" altLang="en-US" dirty="0" smtClean="0"/>
          </a:p>
          <a:p>
            <a:r>
              <a:rPr lang="ko-KR" altLang="en-US" dirty="0" smtClean="0"/>
              <a:t>한편 노동조합법과 시행령은 교섭창구 단일화 절차를 교섭요구 노동조합 확정절차와 교섭대표노동조합 확정절차로 구분하고 있는데</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5</a:t>
            </a:r>
            <a:r>
              <a:rPr lang="ko-KR" altLang="en-US" dirty="0" smtClean="0"/>
              <a:t>는 교섭요구 노동조합 확정절차로서 사용자의 교섭요구 노동조합 통지</a:t>
            </a:r>
            <a:r>
              <a:rPr lang="en-US" altLang="ko-KR" dirty="0" smtClean="0"/>
              <a:t>․</a:t>
            </a:r>
            <a:r>
              <a:rPr lang="ko-KR" altLang="en-US" dirty="0" smtClean="0"/>
              <a:t>공고와 이에 대한 노동조합의 사용자에 대한 이의 신청 및 노동위원회에 대한 시정 요청 등을 규정하고 있고</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6 </a:t>
            </a:r>
            <a:r>
              <a:rPr lang="ko-KR" altLang="en-US" dirty="0" smtClean="0"/>
              <a:t>내지 제</a:t>
            </a:r>
            <a:r>
              <a:rPr lang="en-US" altLang="ko-KR" dirty="0" smtClean="0"/>
              <a:t>14</a:t>
            </a:r>
            <a:r>
              <a:rPr lang="ko-KR" altLang="en-US" dirty="0" smtClean="0"/>
              <a:t>조의</a:t>
            </a:r>
            <a:r>
              <a:rPr lang="en-US" altLang="ko-KR" dirty="0" smtClean="0"/>
              <a:t>9</a:t>
            </a:r>
            <a:r>
              <a:rPr lang="ko-KR" altLang="en-US" dirty="0" smtClean="0"/>
              <a:t>는 교섭요구 노동조합으로 확정된 노동조합 중에서 교섭대표노동조합의 자율적 결정</a:t>
            </a:r>
            <a:r>
              <a:rPr lang="en-US" altLang="ko-KR" dirty="0" smtClean="0"/>
              <a:t>, </a:t>
            </a:r>
            <a:r>
              <a:rPr lang="ko-KR" altLang="en-US" dirty="0" smtClean="0"/>
              <a:t>과반수 노동조합의 교섭대표노동조합 확정</a:t>
            </a:r>
            <a:r>
              <a:rPr lang="en-US" altLang="ko-KR" dirty="0" smtClean="0"/>
              <a:t>, </a:t>
            </a:r>
            <a:r>
              <a:rPr lang="ko-KR" altLang="en-US" dirty="0" smtClean="0"/>
              <a:t>공동교섭대표단 구성 등의 순서에 따라 교섭대표노동조합을 확정하는 절차를 규정하고 있다</a:t>
            </a:r>
            <a:r>
              <a:rPr lang="en-US" altLang="ko-KR" dirty="0" smtClean="0"/>
              <a:t>. </a:t>
            </a:r>
            <a:endParaRPr lang="ko-KR" altLang="en-US" dirty="0" smtClean="0"/>
          </a:p>
          <a:p>
            <a:r>
              <a:rPr lang="ko-KR" altLang="en-US" dirty="0" smtClean="0"/>
              <a:t>이러한 노동조합법 및 시행령 규정의 내용과 함께</a:t>
            </a:r>
            <a:r>
              <a:rPr lang="en-US" altLang="ko-KR" dirty="0" smtClean="0"/>
              <a:t>, </a:t>
            </a:r>
            <a:r>
              <a:rPr lang="ko-KR" altLang="en-US" dirty="0" smtClean="0"/>
              <a:t>교섭대표 자율결정기간은 교섭창구 단일화 절차에 참여한 모든 노동조합이 자율적으로 교섭대표노동조합을 정하는 기간이므로 그 결정절차 참여의 전제가 되는 교섭을 요구한 노동조합의 명칭과 대표자</a:t>
            </a:r>
            <a:r>
              <a:rPr lang="en-US" altLang="ko-KR" dirty="0" smtClean="0"/>
              <a:t>, </a:t>
            </a:r>
            <a:r>
              <a:rPr lang="ko-KR" altLang="en-US" dirty="0" smtClean="0"/>
              <a:t>조합원 수</a:t>
            </a:r>
            <a:r>
              <a:rPr lang="en-US" altLang="ko-KR" dirty="0" smtClean="0"/>
              <a:t>, </a:t>
            </a:r>
            <a:r>
              <a:rPr lang="ko-KR" altLang="en-US" dirty="0" smtClean="0"/>
              <a:t>교섭요구일 등이 그 기간 진행 전에 모두 특정될 필요가 있는 점</a:t>
            </a:r>
            <a:r>
              <a:rPr lang="en-US" altLang="ko-KR" dirty="0" smtClean="0"/>
              <a:t>, </a:t>
            </a:r>
            <a:r>
              <a:rPr lang="ko-KR" altLang="en-US" dirty="0" smtClean="0"/>
              <a:t>교섭창구 단일화 절차를 규정하고 있는 노동조합법과 시행령의 각 규정에 비추어 볼 때 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 또는 결정된 날’은 시행령 제</a:t>
            </a:r>
            <a:r>
              <a:rPr lang="en-US" altLang="ko-KR" dirty="0" smtClean="0"/>
              <a:t>14</a:t>
            </a:r>
            <a:r>
              <a:rPr lang="ko-KR" altLang="en-US" dirty="0" smtClean="0"/>
              <a:t>조의</a:t>
            </a:r>
            <a:r>
              <a:rPr lang="en-US" altLang="ko-KR" dirty="0" smtClean="0"/>
              <a:t>5</a:t>
            </a:r>
            <a:r>
              <a:rPr lang="ko-KR" altLang="en-US" dirty="0" smtClean="0"/>
              <a:t>에서 정한 교섭요구 노동조합 확정절차가 종료된 날을 의미하는 것으로 해석되는 점 등을 종합하여 보면</a:t>
            </a:r>
            <a:r>
              <a:rPr lang="en-US" altLang="ko-KR" dirty="0" smtClean="0"/>
              <a:t>, </a:t>
            </a:r>
            <a:r>
              <a:rPr lang="ko-KR" altLang="en-US" dirty="0" smtClean="0"/>
              <a:t>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확정된 날’은 시행령 제</a:t>
            </a:r>
            <a:r>
              <a:rPr lang="en-US" altLang="ko-KR" dirty="0" smtClean="0"/>
              <a:t>14</a:t>
            </a:r>
            <a:r>
              <a:rPr lang="ko-KR" altLang="en-US" dirty="0" smtClean="0"/>
              <a:t>조의</a:t>
            </a:r>
            <a:r>
              <a:rPr lang="en-US" altLang="ko-KR" dirty="0" smtClean="0"/>
              <a:t>5 </a:t>
            </a:r>
            <a:r>
              <a:rPr lang="ko-KR" altLang="en-US" dirty="0" smtClean="0"/>
              <a:t>제</a:t>
            </a:r>
            <a:r>
              <a:rPr lang="en-US" altLang="ko-KR" dirty="0" smtClean="0"/>
              <a:t>1</a:t>
            </a:r>
            <a:r>
              <a:rPr lang="ko-KR" altLang="en-US" dirty="0" smtClean="0"/>
              <a:t>항에 따른 사용자의 공고에 대하여 노동조합이 이의를 신청하지 아니한 경우에는 그 공고기간이 만료된 날을</a:t>
            </a:r>
            <a:r>
              <a:rPr lang="en-US" altLang="ko-KR" dirty="0" smtClean="0"/>
              <a:t>, </a:t>
            </a:r>
            <a:r>
              <a:rPr lang="ko-KR" altLang="en-US" dirty="0" smtClean="0"/>
              <a:t>노동조합이 이의를 신청하여 사용자가 수정공고를 한 경우에는 그 수정공고기간이 만료된 날을 의미한다고 보는 것이 타당하다</a:t>
            </a:r>
            <a:r>
              <a:rPr lang="en-US" altLang="ko-KR" dirty="0" smtClean="0"/>
              <a:t>.</a:t>
            </a:r>
          </a:p>
          <a:p>
            <a:endParaRPr lang="en-US" altLang="ko-KR" dirty="0" smtClean="0"/>
          </a:p>
          <a:p>
            <a:r>
              <a:rPr lang="ko-KR" altLang="en-US" dirty="0" smtClean="0"/>
              <a:t>원심인 대전고법 </a:t>
            </a:r>
            <a:r>
              <a:rPr lang="en-US" altLang="ko-KR" dirty="0" smtClean="0"/>
              <a:t>2013</a:t>
            </a:r>
            <a:r>
              <a:rPr lang="ko-KR" altLang="en-US" dirty="0" smtClean="0"/>
              <a:t>나</a:t>
            </a:r>
            <a:r>
              <a:rPr lang="en-US" altLang="ko-KR" dirty="0" smtClean="0"/>
              <a:t>2076 </a:t>
            </a:r>
            <a:r>
              <a:rPr lang="ko-KR" altLang="en-US" dirty="0" smtClean="0"/>
              <a:t>판결은 피고가 공고를 한 </a:t>
            </a:r>
            <a:r>
              <a:rPr lang="en-US" altLang="ko-KR" dirty="0" smtClean="0"/>
              <a:t>2012. 3. 5. </a:t>
            </a:r>
            <a:r>
              <a:rPr lang="ko-KR" altLang="en-US" dirty="0" smtClean="0"/>
              <a:t>을 교섭대표 자율결정기간의 기산일로 보아 개별교섭 동의하 효력이 없다는 취지로 판시하였으나</a:t>
            </a:r>
            <a:r>
              <a:rPr lang="en-US" altLang="ko-KR" dirty="0" smtClean="0"/>
              <a:t>, </a:t>
            </a:r>
            <a:r>
              <a:rPr lang="ko-KR" altLang="en-US" dirty="0" smtClean="0"/>
              <a:t>이는 위법하다고 봄</a:t>
            </a:r>
            <a:r>
              <a:rPr lang="en-US" altLang="ko-KR" dirty="0" smtClean="0"/>
              <a:t>. </a:t>
            </a:r>
          </a:p>
          <a:p>
            <a:endParaRPr lang="en-US" altLang="ko-KR" dirty="0" smtClean="0"/>
          </a:p>
          <a:p>
            <a:r>
              <a:rPr lang="en-US" altLang="ko-KR" dirty="0" smtClean="0"/>
              <a:t>1</a:t>
            </a:r>
            <a:r>
              <a:rPr lang="ko-KR" altLang="en-US" dirty="0" smtClean="0"/>
              <a:t>심</a:t>
            </a:r>
            <a:r>
              <a:rPr lang="en-US" altLang="ko-KR" dirty="0" smtClean="0"/>
              <a:t>, </a:t>
            </a:r>
            <a:r>
              <a:rPr lang="ko-KR" altLang="en-US" dirty="0" smtClean="0"/>
              <a:t>원심</a:t>
            </a:r>
            <a:endParaRPr lang="en-US" altLang="ko-KR" dirty="0" smtClean="0"/>
          </a:p>
          <a:p>
            <a:endParaRPr lang="en-US" altLang="ko-KR" dirty="0" smtClean="0"/>
          </a:p>
          <a:p>
            <a:r>
              <a:rPr lang="ko-KR" altLang="en-US" sz="1200" b="0" i="0" u="none" strike="noStrike" kern="1200" dirty="0" smtClean="0">
                <a:solidFill>
                  <a:schemeClr val="tx1"/>
                </a:solidFill>
                <a:latin typeface="+mn-lt"/>
                <a:ea typeface="+mn-ea"/>
                <a:cs typeface="+mn-cs"/>
              </a:rPr>
              <a:t>①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항에서는 ‘확정’과 ‘결정’이라는 용어를 분명히 구분하여 사용하고 있는 점</a:t>
            </a:r>
            <a:r>
              <a:rPr lang="en-US" altLang="ko-KR" sz="1200" b="0" i="0" u="none" strike="noStrike" kern="1200" dirty="0" smtClean="0">
                <a:solidFill>
                  <a:schemeClr val="tx1"/>
                </a:solidFill>
                <a:latin typeface="+mn-lt"/>
                <a:ea typeface="+mn-ea"/>
                <a:cs typeface="+mn-cs"/>
              </a:rPr>
              <a:t>, ②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a:t>
            </a:r>
            <a:r>
              <a:rPr lang="ko-KR" altLang="en-US" sz="1200" b="0" i="0" u="none" strike="noStrike" kern="1200" dirty="0" smtClean="0">
                <a:solidFill>
                  <a:schemeClr val="tx1"/>
                </a:solidFill>
                <a:latin typeface="+mn-lt"/>
                <a:ea typeface="+mn-ea"/>
                <a:cs typeface="+mn-cs"/>
              </a:rPr>
              <a:t>에 의하면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사용자의 교섭요구 노동조합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 절차가 있은 후 해당 노동조합이 아닌 ‘다른’ 노동조합의 이의신청 내지 시정요청으로 인하여 위와 같은 확정 통지의 효력이 사후적으로 소멸되는 제도는 마련되어 있지 않은 점</a:t>
            </a:r>
            <a:r>
              <a:rPr lang="en-US" altLang="ko-KR" sz="1200" b="0" i="0" u="none" strike="noStrike" kern="1200" dirty="0" smtClean="0">
                <a:solidFill>
                  <a:schemeClr val="tx1"/>
                </a:solidFill>
                <a:latin typeface="+mn-lt"/>
                <a:ea typeface="+mn-ea"/>
                <a:cs typeface="+mn-cs"/>
              </a:rPr>
              <a:t>, ③ ‘</a:t>
            </a:r>
            <a:r>
              <a:rPr lang="ko-KR" altLang="en-US" sz="1200" b="0" i="0" u="none" strike="noStrike" kern="1200" dirty="0" smtClean="0">
                <a:solidFill>
                  <a:schemeClr val="tx1"/>
                </a:solidFill>
                <a:latin typeface="+mn-lt"/>
                <a:ea typeface="+mn-ea"/>
                <a:cs typeface="+mn-cs"/>
              </a:rPr>
              <a:t>다른’ 노동조합이 위와 같은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공고의 내용에 불복이 있다면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a:t>
            </a:r>
            <a:r>
              <a:rPr lang="ko-KR" altLang="en-US" sz="1200" b="0" i="0" u="none" strike="noStrike" kern="1200" dirty="0" smtClean="0">
                <a:solidFill>
                  <a:schemeClr val="tx1"/>
                </a:solidFill>
                <a:latin typeface="+mn-lt"/>
                <a:ea typeface="+mn-ea"/>
                <a:cs typeface="+mn-cs"/>
              </a:rPr>
              <a:t>에 따른 자율적 교섭대표 노동조합 결정 절차에서 노동조합 상호간에 이의를 제기하여 이를 해결하거나</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7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및 제</a:t>
            </a:r>
            <a:r>
              <a:rPr lang="en-US" altLang="ko-KR" sz="1200" b="0" i="0" u="none" strike="noStrike" kern="1200" dirty="0" smtClean="0">
                <a:solidFill>
                  <a:schemeClr val="tx1"/>
                </a:solidFill>
                <a:latin typeface="+mn-lt"/>
                <a:ea typeface="+mn-ea"/>
                <a:cs typeface="+mn-cs"/>
              </a:rPr>
              <a:t>2</a:t>
            </a:r>
            <a:r>
              <a:rPr lang="ko-KR" altLang="en-US" sz="1200" b="0" i="0" u="none" strike="noStrike" kern="1200" dirty="0" smtClean="0">
                <a:solidFill>
                  <a:schemeClr val="tx1"/>
                </a:solidFill>
                <a:latin typeface="+mn-lt"/>
                <a:ea typeface="+mn-ea"/>
                <a:cs typeface="+mn-cs"/>
              </a:rPr>
              <a:t>항에 따라 과반수 노동조합이 교섭대표 노동조합으로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공고된 이후 비로소 같은 조 제</a:t>
            </a:r>
            <a:r>
              <a:rPr lang="en-US" altLang="ko-KR" sz="1200" b="0" i="0" u="none" strike="noStrike" kern="1200" dirty="0" smtClean="0">
                <a:solidFill>
                  <a:schemeClr val="tx1"/>
                </a:solidFill>
                <a:latin typeface="+mn-lt"/>
                <a:ea typeface="+mn-ea"/>
                <a:cs typeface="+mn-cs"/>
              </a:rPr>
              <a:t>3</a:t>
            </a:r>
            <a:r>
              <a:rPr lang="ko-KR" altLang="en-US" sz="1200" b="0" i="0" u="none" strike="noStrike" kern="1200" dirty="0" smtClean="0">
                <a:solidFill>
                  <a:schemeClr val="tx1"/>
                </a:solidFill>
                <a:latin typeface="+mn-lt"/>
                <a:ea typeface="+mn-ea"/>
                <a:cs typeface="+mn-cs"/>
              </a:rPr>
              <a:t>항 이하의 규정에 따라 관할 노동위원회에 이의신청을 하여 이를 다툴 수 있을 뿐인 점</a:t>
            </a:r>
            <a:r>
              <a:rPr lang="en-US" altLang="ko-KR" sz="1200" b="0" i="0" u="none" strike="noStrike" kern="1200" dirty="0" smtClean="0">
                <a:solidFill>
                  <a:schemeClr val="tx1"/>
                </a:solidFill>
                <a:latin typeface="+mn-lt"/>
                <a:ea typeface="+mn-ea"/>
                <a:cs typeface="+mn-cs"/>
              </a:rPr>
              <a:t>, ④ </a:t>
            </a:r>
            <a:r>
              <a:rPr lang="ko-KR" altLang="en-US" sz="1200" b="0" i="0" u="none" strike="noStrike" kern="1200" dirty="0" smtClean="0">
                <a:solidFill>
                  <a:schemeClr val="tx1"/>
                </a:solidFill>
                <a:latin typeface="+mn-lt"/>
                <a:ea typeface="+mn-ea"/>
                <a:cs typeface="+mn-cs"/>
              </a:rPr>
              <a:t>이러한 시행령 규정은 우선 교섭대표 노동조합이 신속하게 결정되도록 하고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그 이후에 교섭대표 노동조합의 과반수 조합원 여부에 대하여 이의를 제기할 수 있는 절차를 두어 단체교섭이 가급적 적기에 이루어지도록 배려하는 취지로 볼 수 있는 점</a:t>
            </a:r>
            <a:r>
              <a:rPr lang="en-US" altLang="ko-KR" sz="1200" b="0" i="0" u="none" strike="noStrike" kern="1200" dirty="0" smtClean="0">
                <a:solidFill>
                  <a:schemeClr val="tx1"/>
                </a:solidFill>
                <a:latin typeface="+mn-lt"/>
                <a:ea typeface="+mn-ea"/>
                <a:cs typeface="+mn-cs"/>
              </a:rPr>
              <a:t>, ⑤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 ‘확정’이라는 용어를 사용한 것은 사용자에게 교섭을 요구한 노동조합이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2 </a:t>
            </a:r>
            <a:r>
              <a:rPr lang="ko-KR" altLang="en-US" sz="1200" b="0" i="0" u="none" strike="noStrike" kern="1200" dirty="0" smtClean="0">
                <a:solidFill>
                  <a:schemeClr val="tx1"/>
                </a:solidFill>
                <a:latin typeface="+mn-lt"/>
                <a:ea typeface="+mn-ea"/>
                <a:cs typeface="+mn-cs"/>
              </a:rPr>
              <a:t>내지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4</a:t>
            </a:r>
            <a:r>
              <a:rPr lang="ko-KR" altLang="en-US" sz="1200" b="0" i="0" u="none" strike="noStrike" kern="1200" dirty="0" smtClean="0">
                <a:solidFill>
                  <a:schemeClr val="tx1"/>
                </a:solidFill>
                <a:latin typeface="+mn-lt"/>
                <a:ea typeface="+mn-ea"/>
                <a:cs typeface="+mn-cs"/>
              </a:rPr>
              <a:t>에 따른 교섭요구 사실의 공고 및 시정요청 절차를 거쳐 교섭요구 노동조합으로 ‘확정’되었다는 의미로 볼 수 있고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위 ‘확정’이라는 용어가 단순히 ‘확인’의 의미라고 한다면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소정의 ‘확정’이라는 용어와 혼동이 될 여지를 없애기 위하여 다른 용어를 사용하였을 것으로 보이는 점 등을 종합하면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항에서의 ‘확정’이라 함은 ㉮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소정의 사용자의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공고가 있는 경우와 ㉯ 사용자가 교섭요구 노동조합 ‘자신’의 이의신청을 받아들여 같은 조 제</a:t>
            </a:r>
            <a:r>
              <a:rPr lang="en-US" altLang="ko-KR" sz="1200" b="0" i="0" u="none" strike="noStrike" kern="1200" dirty="0" smtClean="0">
                <a:solidFill>
                  <a:schemeClr val="tx1"/>
                </a:solidFill>
                <a:latin typeface="+mn-lt"/>
                <a:ea typeface="+mn-ea"/>
                <a:cs typeface="+mn-cs"/>
              </a:rPr>
              <a:t>3</a:t>
            </a:r>
            <a:r>
              <a:rPr lang="ko-KR" altLang="en-US" sz="1200" b="0" i="0" u="none" strike="noStrike" kern="1200" dirty="0" smtClean="0">
                <a:solidFill>
                  <a:schemeClr val="tx1"/>
                </a:solidFill>
                <a:latin typeface="+mn-lt"/>
                <a:ea typeface="+mn-ea"/>
                <a:cs typeface="+mn-cs"/>
              </a:rPr>
              <a:t>항에 따라 이의신청 내용대로의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공고를 한 경우를 각각 의미하고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반면 ‘결정’이라 함은 노동위원회가 교섭요구 노동조합 ‘자신’의 시정요청을 받아들여 같은 조 제</a:t>
            </a:r>
            <a:r>
              <a:rPr lang="en-US" altLang="ko-KR" sz="1200" b="0" i="0" u="none" strike="noStrike" kern="1200" dirty="0" smtClean="0">
                <a:solidFill>
                  <a:schemeClr val="tx1"/>
                </a:solidFill>
                <a:latin typeface="+mn-lt"/>
                <a:ea typeface="+mn-ea"/>
                <a:cs typeface="+mn-cs"/>
              </a:rPr>
              <a:t>5</a:t>
            </a:r>
            <a:r>
              <a:rPr lang="ko-KR" altLang="en-US" sz="1200" b="0" i="0" u="none" strike="noStrike" kern="1200" dirty="0" smtClean="0">
                <a:solidFill>
                  <a:schemeClr val="tx1"/>
                </a:solidFill>
                <a:latin typeface="+mn-lt"/>
                <a:ea typeface="+mn-ea"/>
                <a:cs typeface="+mn-cs"/>
              </a:rPr>
              <a:t>항에 따라 교섭요구 노동조합으로 인정하는 결정을 한 경우를 의미한다고 봄이 상당하다</a:t>
            </a:r>
            <a:r>
              <a:rPr lang="en-US" altLang="ko-KR" sz="1200" b="0" i="0" u="none" strike="noStrike" kern="1200" dirty="0" smtClean="0">
                <a:solidFill>
                  <a:schemeClr val="tx1"/>
                </a:solidFill>
                <a:latin typeface="+mn-lt"/>
                <a:ea typeface="+mn-ea"/>
                <a:cs typeface="+mn-cs"/>
              </a:rPr>
              <a:t>. </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27</a:t>
            </a:fld>
            <a:endParaRPr lang="ko-KR"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70000" lnSpcReduction="20000"/>
          </a:bodyPr>
          <a:lstStyle/>
          <a:p>
            <a:r>
              <a:rPr lang="ko-KR" altLang="en-US" dirty="0" smtClean="0"/>
              <a:t>노동조합 및 노동관계조정법</a:t>
            </a:r>
            <a:r>
              <a:rPr lang="en-US" altLang="ko-KR" dirty="0" smtClean="0"/>
              <a:t>(</a:t>
            </a:r>
            <a:r>
              <a:rPr lang="ko-KR" altLang="en-US" dirty="0" smtClean="0"/>
              <a:t>이하 ‘노동조합법’이라 한다</a:t>
            </a:r>
            <a:r>
              <a:rPr lang="en-US" altLang="ko-KR" dirty="0" smtClean="0"/>
              <a:t>) </a:t>
            </a:r>
            <a:r>
              <a:rPr lang="ko-KR" altLang="en-US" dirty="0" smtClean="0"/>
              <a:t>제</a:t>
            </a:r>
            <a:r>
              <a:rPr lang="en-US" altLang="ko-KR" dirty="0" smtClean="0"/>
              <a:t>29</a:t>
            </a:r>
            <a:r>
              <a:rPr lang="ko-KR" altLang="en-US" dirty="0" smtClean="0"/>
              <a:t>조의</a:t>
            </a:r>
            <a:r>
              <a:rPr lang="en-US" altLang="ko-KR" dirty="0" smtClean="0"/>
              <a:t>2 </a:t>
            </a:r>
            <a:r>
              <a:rPr lang="ko-KR" altLang="en-US" dirty="0" smtClean="0"/>
              <a:t>제</a:t>
            </a:r>
            <a:r>
              <a:rPr lang="en-US" altLang="ko-KR" dirty="0" smtClean="0"/>
              <a:t>1</a:t>
            </a:r>
            <a:r>
              <a:rPr lang="ko-KR" altLang="en-US" dirty="0" smtClean="0"/>
              <a:t>항은 하나의 사업 또는 사업장에서 근로자가 설립하거나 가입한 노동조합이 </a:t>
            </a:r>
            <a:r>
              <a:rPr lang="en-US" altLang="ko-KR" dirty="0" smtClean="0"/>
              <a:t>2</a:t>
            </a:r>
            <a:r>
              <a:rPr lang="ko-KR" altLang="en-US" dirty="0" smtClean="0"/>
              <a:t>개 이상인 경우 노동조합은 교섭대표노동조합을 정하여 교섭을 요구하여야 하고</a:t>
            </a:r>
            <a:r>
              <a:rPr lang="en-US" altLang="ko-KR" dirty="0" smtClean="0"/>
              <a:t>, </a:t>
            </a:r>
            <a:r>
              <a:rPr lang="ko-KR" altLang="en-US" dirty="0" smtClean="0"/>
              <a:t>다만 교섭대표노동조합을 자율적으로 결정하는 기한</a:t>
            </a:r>
            <a:r>
              <a:rPr lang="en-US" altLang="ko-KR" dirty="0" smtClean="0"/>
              <a:t>(</a:t>
            </a:r>
            <a:r>
              <a:rPr lang="ko-KR" altLang="en-US" dirty="0" smtClean="0"/>
              <a:t>이하 ‘교섭대표 자율결정기간’이라 한다</a:t>
            </a:r>
            <a:r>
              <a:rPr lang="en-US" altLang="ko-KR" dirty="0" smtClean="0"/>
              <a:t>) </a:t>
            </a:r>
            <a:r>
              <a:rPr lang="ko-KR" altLang="en-US" dirty="0" smtClean="0"/>
              <a:t>내에 사용자가 교섭창구 단일화 절차를 거치지 아니하기로 동의한 경우에는 개별교섭을 할 수 있다고 규정하고 있고</a:t>
            </a:r>
            <a:r>
              <a:rPr lang="en-US" altLang="ko-KR" dirty="0" smtClean="0"/>
              <a:t>, </a:t>
            </a:r>
            <a:r>
              <a:rPr lang="ko-KR" altLang="en-US" dirty="0" smtClean="0"/>
              <a:t>노동조합법 시행령</a:t>
            </a:r>
            <a:r>
              <a:rPr lang="en-US" altLang="ko-KR" dirty="0" smtClean="0"/>
              <a:t>(</a:t>
            </a:r>
            <a:r>
              <a:rPr lang="ko-KR" altLang="en-US" dirty="0" smtClean="0"/>
              <a:t>이하 ‘시행령’이라 한다</a:t>
            </a:r>
            <a:r>
              <a:rPr lang="en-US" altLang="ko-KR" dirty="0" smtClean="0"/>
              <a:t>) </a:t>
            </a:r>
            <a:r>
              <a:rPr lang="ko-KR" altLang="en-US" dirty="0" smtClean="0"/>
              <a:t>제</a:t>
            </a:r>
            <a:r>
              <a:rPr lang="en-US" altLang="ko-KR" dirty="0" smtClean="0"/>
              <a:t>14</a:t>
            </a:r>
            <a:r>
              <a:rPr lang="ko-KR" altLang="en-US" dirty="0" smtClean="0"/>
              <a:t>조의</a:t>
            </a:r>
            <a:r>
              <a:rPr lang="en-US" altLang="ko-KR" dirty="0" smtClean="0"/>
              <a:t>6 </a:t>
            </a:r>
            <a:r>
              <a:rPr lang="ko-KR" altLang="en-US" dirty="0" smtClean="0"/>
              <a:t>제</a:t>
            </a:r>
            <a:r>
              <a:rPr lang="en-US" altLang="ko-KR" dirty="0" smtClean="0"/>
              <a:t>1</a:t>
            </a:r>
            <a:r>
              <a:rPr lang="ko-KR" altLang="en-US" dirty="0" smtClean="0"/>
              <a:t>항은 교섭대표 자율결정기간</a:t>
            </a:r>
            <a:r>
              <a:rPr lang="en-US" altLang="ko-KR" dirty="0" smtClean="0"/>
              <a:t>, </a:t>
            </a:r>
            <a:r>
              <a:rPr lang="ko-KR" altLang="en-US" dirty="0" smtClean="0"/>
              <a:t>즉 사용자가 개별교섭에 동의할 수 있는 기간을 ‘시행령 제</a:t>
            </a:r>
            <a:r>
              <a:rPr lang="en-US" altLang="ko-KR" dirty="0" smtClean="0"/>
              <a:t>14</a:t>
            </a:r>
            <a:r>
              <a:rPr lang="ko-KR" altLang="en-US" dirty="0" smtClean="0"/>
              <a:t>조의</a:t>
            </a:r>
            <a:r>
              <a:rPr lang="en-US" altLang="ko-KR" dirty="0" smtClean="0"/>
              <a:t>5</a:t>
            </a:r>
            <a:r>
              <a:rPr lang="ko-KR" altLang="en-US" dirty="0" smtClean="0"/>
              <a:t>에 따라 확정 또는 결정된 날부터 </a:t>
            </a:r>
            <a:r>
              <a:rPr lang="en-US" altLang="ko-KR" dirty="0" smtClean="0"/>
              <a:t>14</a:t>
            </a:r>
            <a:r>
              <a:rPr lang="ko-KR" altLang="en-US" dirty="0" smtClean="0"/>
              <a:t>일’로 규정하고 있다</a:t>
            </a:r>
            <a:r>
              <a:rPr lang="en-US" altLang="ko-KR" dirty="0" smtClean="0"/>
              <a:t>. </a:t>
            </a:r>
            <a:endParaRPr lang="ko-KR" altLang="en-US" dirty="0" smtClean="0"/>
          </a:p>
          <a:p>
            <a:r>
              <a:rPr lang="ko-KR" altLang="en-US" dirty="0" smtClean="0"/>
              <a:t>한편 노동조합법과 시행령은 교섭창구 단일화 절차를 교섭요구 노동조합 확정절차와 교섭대표노동조합 확정절차로 구분하고 있는데</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5</a:t>
            </a:r>
            <a:r>
              <a:rPr lang="ko-KR" altLang="en-US" dirty="0" smtClean="0"/>
              <a:t>는 교섭요구 노동조합 확정절차로서 사용자의 교섭요구 노동조합 통지</a:t>
            </a:r>
            <a:r>
              <a:rPr lang="en-US" altLang="ko-KR" dirty="0" smtClean="0"/>
              <a:t>․</a:t>
            </a:r>
            <a:r>
              <a:rPr lang="ko-KR" altLang="en-US" dirty="0" smtClean="0"/>
              <a:t>공고와 이에 대한 노동조합의 사용자에 대한 이의 신청 및 노동위원회에 대한 시정 요청 등을 규정하고 있고</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6 </a:t>
            </a:r>
            <a:r>
              <a:rPr lang="ko-KR" altLang="en-US" dirty="0" smtClean="0"/>
              <a:t>내지 제</a:t>
            </a:r>
            <a:r>
              <a:rPr lang="en-US" altLang="ko-KR" dirty="0" smtClean="0"/>
              <a:t>14</a:t>
            </a:r>
            <a:r>
              <a:rPr lang="ko-KR" altLang="en-US" dirty="0" smtClean="0"/>
              <a:t>조의</a:t>
            </a:r>
            <a:r>
              <a:rPr lang="en-US" altLang="ko-KR" dirty="0" smtClean="0"/>
              <a:t>9</a:t>
            </a:r>
            <a:r>
              <a:rPr lang="ko-KR" altLang="en-US" dirty="0" smtClean="0"/>
              <a:t>는 교섭요구 노동조합으로 확정된 노동조합 중에서 교섭대표노동조합의 자율적 결정</a:t>
            </a:r>
            <a:r>
              <a:rPr lang="en-US" altLang="ko-KR" dirty="0" smtClean="0"/>
              <a:t>, </a:t>
            </a:r>
            <a:r>
              <a:rPr lang="ko-KR" altLang="en-US" dirty="0" smtClean="0"/>
              <a:t>과반수 노동조합의 교섭대표노동조합 확정</a:t>
            </a:r>
            <a:r>
              <a:rPr lang="en-US" altLang="ko-KR" dirty="0" smtClean="0"/>
              <a:t>, </a:t>
            </a:r>
            <a:r>
              <a:rPr lang="ko-KR" altLang="en-US" dirty="0" smtClean="0"/>
              <a:t>공동교섭대표단 구성 등의 순서에 따라 교섭대표노동조합을 확정하는 절차를 규정하고 있다</a:t>
            </a:r>
            <a:r>
              <a:rPr lang="en-US" altLang="ko-KR" dirty="0" smtClean="0"/>
              <a:t>. </a:t>
            </a:r>
            <a:endParaRPr lang="ko-KR" altLang="en-US" dirty="0" smtClean="0"/>
          </a:p>
          <a:p>
            <a:r>
              <a:rPr lang="ko-KR" altLang="en-US" dirty="0" smtClean="0"/>
              <a:t>이러한 노동조합법 및 시행령 규정의 내용과 함께</a:t>
            </a:r>
            <a:r>
              <a:rPr lang="en-US" altLang="ko-KR" dirty="0" smtClean="0"/>
              <a:t>, </a:t>
            </a:r>
            <a:r>
              <a:rPr lang="ko-KR" altLang="en-US" dirty="0" smtClean="0"/>
              <a:t>교섭대표 자율결정기간은 교섭창구 단일화 절차에 참여한 모든 노동조합이 자율적으로 교섭대표노동조합을 정하는 기간이므로 그 결정절차 참여의 전제가 되는 교섭을 요구한 노동조합의 명칭과 대표자</a:t>
            </a:r>
            <a:r>
              <a:rPr lang="en-US" altLang="ko-KR" dirty="0" smtClean="0"/>
              <a:t>, </a:t>
            </a:r>
            <a:r>
              <a:rPr lang="ko-KR" altLang="en-US" dirty="0" smtClean="0"/>
              <a:t>조합원 수</a:t>
            </a:r>
            <a:r>
              <a:rPr lang="en-US" altLang="ko-KR" dirty="0" smtClean="0"/>
              <a:t>, </a:t>
            </a:r>
            <a:r>
              <a:rPr lang="ko-KR" altLang="en-US" dirty="0" smtClean="0"/>
              <a:t>교섭요구일 등이 그 기간 진행 전에 모두 특정될 필요가 있는 점</a:t>
            </a:r>
            <a:r>
              <a:rPr lang="en-US" altLang="ko-KR" dirty="0" smtClean="0"/>
              <a:t>, </a:t>
            </a:r>
            <a:r>
              <a:rPr lang="ko-KR" altLang="en-US" dirty="0" smtClean="0"/>
              <a:t>교섭창구 단일화 절차를 규정하고 있는 노동조합법과 시행령의 각 규정에 비추어 볼 때 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 또는 결정된 날’은 시행령 제</a:t>
            </a:r>
            <a:r>
              <a:rPr lang="en-US" altLang="ko-KR" dirty="0" smtClean="0"/>
              <a:t>14</a:t>
            </a:r>
            <a:r>
              <a:rPr lang="ko-KR" altLang="en-US" dirty="0" smtClean="0"/>
              <a:t>조의</a:t>
            </a:r>
            <a:r>
              <a:rPr lang="en-US" altLang="ko-KR" dirty="0" smtClean="0"/>
              <a:t>5</a:t>
            </a:r>
            <a:r>
              <a:rPr lang="ko-KR" altLang="en-US" dirty="0" smtClean="0"/>
              <a:t>에서 정한 교섭요구 노동조합 확정절차가 종료된 날을 의미하는 것으로 해석되는 점 등을 종합하여 보면</a:t>
            </a:r>
            <a:r>
              <a:rPr lang="en-US" altLang="ko-KR" dirty="0" smtClean="0"/>
              <a:t>, </a:t>
            </a:r>
            <a:r>
              <a:rPr lang="ko-KR" altLang="en-US" dirty="0" smtClean="0"/>
              <a:t>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확정된 날’은 시행령 제</a:t>
            </a:r>
            <a:r>
              <a:rPr lang="en-US" altLang="ko-KR" dirty="0" smtClean="0"/>
              <a:t>14</a:t>
            </a:r>
            <a:r>
              <a:rPr lang="ko-KR" altLang="en-US" dirty="0" smtClean="0"/>
              <a:t>조의</a:t>
            </a:r>
            <a:r>
              <a:rPr lang="en-US" altLang="ko-KR" dirty="0" smtClean="0"/>
              <a:t>5 </a:t>
            </a:r>
            <a:r>
              <a:rPr lang="ko-KR" altLang="en-US" dirty="0" smtClean="0"/>
              <a:t>제</a:t>
            </a:r>
            <a:r>
              <a:rPr lang="en-US" altLang="ko-KR" dirty="0" smtClean="0"/>
              <a:t>1</a:t>
            </a:r>
            <a:r>
              <a:rPr lang="ko-KR" altLang="en-US" dirty="0" smtClean="0"/>
              <a:t>항에 따른 사용자의 공고에 대하여 노동조합이 이의를 신청하지 아니한 경우에는 그 공고기간이 만료된 날을</a:t>
            </a:r>
            <a:r>
              <a:rPr lang="en-US" altLang="ko-KR" dirty="0" smtClean="0"/>
              <a:t>, </a:t>
            </a:r>
            <a:r>
              <a:rPr lang="ko-KR" altLang="en-US" dirty="0" smtClean="0"/>
              <a:t>노동조합이 이의를 신청하여 사용자가 수정공고를 한 경우에는 그 수정공고기간이 만료된 날을 의미한다고 보는 것이 타당하다</a:t>
            </a:r>
            <a:r>
              <a:rPr lang="en-US" altLang="ko-KR" dirty="0" smtClean="0"/>
              <a:t>.</a:t>
            </a:r>
          </a:p>
          <a:p>
            <a:endParaRPr lang="en-US" altLang="ko-KR" dirty="0" smtClean="0"/>
          </a:p>
          <a:p>
            <a:r>
              <a:rPr lang="ko-KR" altLang="en-US" dirty="0" smtClean="0"/>
              <a:t>원심인 대전고법 </a:t>
            </a:r>
            <a:r>
              <a:rPr lang="en-US" altLang="ko-KR" dirty="0" smtClean="0"/>
              <a:t>2013</a:t>
            </a:r>
            <a:r>
              <a:rPr lang="ko-KR" altLang="en-US" dirty="0" smtClean="0"/>
              <a:t>나</a:t>
            </a:r>
            <a:r>
              <a:rPr lang="en-US" altLang="ko-KR" dirty="0" smtClean="0"/>
              <a:t>2076 </a:t>
            </a:r>
            <a:r>
              <a:rPr lang="ko-KR" altLang="en-US" dirty="0" smtClean="0"/>
              <a:t>판결은 피고가 공고를 한 </a:t>
            </a:r>
            <a:r>
              <a:rPr lang="en-US" altLang="ko-KR" dirty="0" smtClean="0"/>
              <a:t>2012. 3. 5. </a:t>
            </a:r>
            <a:r>
              <a:rPr lang="ko-KR" altLang="en-US" dirty="0" smtClean="0"/>
              <a:t>을 교섭대표 자율결정기간의 기산일로 보아 개별교섭 동의하 효력이 없다는 취지로 판시하였으나</a:t>
            </a:r>
            <a:r>
              <a:rPr lang="en-US" altLang="ko-KR" dirty="0" smtClean="0"/>
              <a:t>, </a:t>
            </a:r>
            <a:r>
              <a:rPr lang="ko-KR" altLang="en-US" dirty="0" smtClean="0"/>
              <a:t>이는 위법하다고 봄</a:t>
            </a:r>
            <a:r>
              <a:rPr lang="en-US" altLang="ko-KR" dirty="0" smtClean="0"/>
              <a:t>. </a:t>
            </a:r>
          </a:p>
          <a:p>
            <a:endParaRPr lang="en-US" altLang="ko-KR" dirty="0" smtClean="0"/>
          </a:p>
          <a:p>
            <a:r>
              <a:rPr lang="en-US" altLang="ko-KR" dirty="0" smtClean="0"/>
              <a:t>1</a:t>
            </a:r>
            <a:r>
              <a:rPr lang="ko-KR" altLang="en-US" dirty="0" smtClean="0"/>
              <a:t>심</a:t>
            </a:r>
            <a:r>
              <a:rPr lang="en-US" altLang="ko-KR" dirty="0" smtClean="0"/>
              <a:t>, </a:t>
            </a:r>
            <a:r>
              <a:rPr lang="ko-KR" altLang="en-US" dirty="0" smtClean="0"/>
              <a:t>원심</a:t>
            </a:r>
            <a:endParaRPr lang="en-US" altLang="ko-KR" dirty="0" smtClean="0"/>
          </a:p>
          <a:p>
            <a:endParaRPr lang="en-US" altLang="ko-KR" dirty="0" smtClean="0"/>
          </a:p>
          <a:p>
            <a:r>
              <a:rPr lang="ko-KR" altLang="en-US" sz="1200" b="0" i="0" u="none" strike="noStrike" kern="1200" dirty="0" smtClean="0">
                <a:solidFill>
                  <a:schemeClr val="tx1"/>
                </a:solidFill>
                <a:latin typeface="+mn-lt"/>
                <a:ea typeface="+mn-ea"/>
                <a:cs typeface="+mn-cs"/>
              </a:rPr>
              <a:t>①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항에서는 ‘확정’과 ‘결정’이라는 용어를 분명히 구분하여 사용하고 있는 점</a:t>
            </a:r>
            <a:r>
              <a:rPr lang="en-US" altLang="ko-KR" sz="1200" b="0" i="0" u="none" strike="noStrike" kern="1200" dirty="0" smtClean="0">
                <a:solidFill>
                  <a:schemeClr val="tx1"/>
                </a:solidFill>
                <a:latin typeface="+mn-lt"/>
                <a:ea typeface="+mn-ea"/>
                <a:cs typeface="+mn-cs"/>
              </a:rPr>
              <a:t>, ②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a:t>
            </a:r>
            <a:r>
              <a:rPr lang="ko-KR" altLang="en-US" sz="1200" b="0" i="0" u="none" strike="noStrike" kern="1200" dirty="0" smtClean="0">
                <a:solidFill>
                  <a:schemeClr val="tx1"/>
                </a:solidFill>
                <a:latin typeface="+mn-lt"/>
                <a:ea typeface="+mn-ea"/>
                <a:cs typeface="+mn-cs"/>
              </a:rPr>
              <a:t>에 의하면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사용자의 교섭요구 노동조합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 절차가 있은 후 해당 노동조합이 아닌 ‘다른’ 노동조합의 이의신청 내지 시정요청으로 인하여 위와 같은 확정 통지의 효력이 사후적으로 소멸되는 제도는 마련되어 있지 않은 점</a:t>
            </a:r>
            <a:r>
              <a:rPr lang="en-US" altLang="ko-KR" sz="1200" b="0" i="0" u="none" strike="noStrike" kern="1200" dirty="0" smtClean="0">
                <a:solidFill>
                  <a:schemeClr val="tx1"/>
                </a:solidFill>
                <a:latin typeface="+mn-lt"/>
                <a:ea typeface="+mn-ea"/>
                <a:cs typeface="+mn-cs"/>
              </a:rPr>
              <a:t>, ③ ‘</a:t>
            </a:r>
            <a:r>
              <a:rPr lang="ko-KR" altLang="en-US" sz="1200" b="0" i="0" u="none" strike="noStrike" kern="1200" dirty="0" smtClean="0">
                <a:solidFill>
                  <a:schemeClr val="tx1"/>
                </a:solidFill>
                <a:latin typeface="+mn-lt"/>
                <a:ea typeface="+mn-ea"/>
                <a:cs typeface="+mn-cs"/>
              </a:rPr>
              <a:t>다른’ 노동조합이 위와 같은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공고의 내용에 불복이 있다면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a:t>
            </a:r>
            <a:r>
              <a:rPr lang="ko-KR" altLang="en-US" sz="1200" b="0" i="0" u="none" strike="noStrike" kern="1200" dirty="0" smtClean="0">
                <a:solidFill>
                  <a:schemeClr val="tx1"/>
                </a:solidFill>
                <a:latin typeface="+mn-lt"/>
                <a:ea typeface="+mn-ea"/>
                <a:cs typeface="+mn-cs"/>
              </a:rPr>
              <a:t>에 따른 자율적 교섭대표 노동조합 결정 절차에서 노동조합 상호간에 이의를 제기하여 이를 해결하거나</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7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및 제</a:t>
            </a:r>
            <a:r>
              <a:rPr lang="en-US" altLang="ko-KR" sz="1200" b="0" i="0" u="none" strike="noStrike" kern="1200" dirty="0" smtClean="0">
                <a:solidFill>
                  <a:schemeClr val="tx1"/>
                </a:solidFill>
                <a:latin typeface="+mn-lt"/>
                <a:ea typeface="+mn-ea"/>
                <a:cs typeface="+mn-cs"/>
              </a:rPr>
              <a:t>2</a:t>
            </a:r>
            <a:r>
              <a:rPr lang="ko-KR" altLang="en-US" sz="1200" b="0" i="0" u="none" strike="noStrike" kern="1200" dirty="0" smtClean="0">
                <a:solidFill>
                  <a:schemeClr val="tx1"/>
                </a:solidFill>
                <a:latin typeface="+mn-lt"/>
                <a:ea typeface="+mn-ea"/>
                <a:cs typeface="+mn-cs"/>
              </a:rPr>
              <a:t>항에 따라 과반수 노동조합이 교섭대표 노동조합으로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공고된 이후 비로소 같은 조 제</a:t>
            </a:r>
            <a:r>
              <a:rPr lang="en-US" altLang="ko-KR" sz="1200" b="0" i="0" u="none" strike="noStrike" kern="1200" dirty="0" smtClean="0">
                <a:solidFill>
                  <a:schemeClr val="tx1"/>
                </a:solidFill>
                <a:latin typeface="+mn-lt"/>
                <a:ea typeface="+mn-ea"/>
                <a:cs typeface="+mn-cs"/>
              </a:rPr>
              <a:t>3</a:t>
            </a:r>
            <a:r>
              <a:rPr lang="ko-KR" altLang="en-US" sz="1200" b="0" i="0" u="none" strike="noStrike" kern="1200" dirty="0" smtClean="0">
                <a:solidFill>
                  <a:schemeClr val="tx1"/>
                </a:solidFill>
                <a:latin typeface="+mn-lt"/>
                <a:ea typeface="+mn-ea"/>
                <a:cs typeface="+mn-cs"/>
              </a:rPr>
              <a:t>항 이하의 규정에 따라 관할 노동위원회에 이의신청을 하여 이를 다툴 수 있을 뿐인 점</a:t>
            </a:r>
            <a:r>
              <a:rPr lang="en-US" altLang="ko-KR" sz="1200" b="0" i="0" u="none" strike="noStrike" kern="1200" dirty="0" smtClean="0">
                <a:solidFill>
                  <a:schemeClr val="tx1"/>
                </a:solidFill>
                <a:latin typeface="+mn-lt"/>
                <a:ea typeface="+mn-ea"/>
                <a:cs typeface="+mn-cs"/>
              </a:rPr>
              <a:t>, ④ </a:t>
            </a:r>
            <a:r>
              <a:rPr lang="ko-KR" altLang="en-US" sz="1200" b="0" i="0" u="none" strike="noStrike" kern="1200" dirty="0" smtClean="0">
                <a:solidFill>
                  <a:schemeClr val="tx1"/>
                </a:solidFill>
                <a:latin typeface="+mn-lt"/>
                <a:ea typeface="+mn-ea"/>
                <a:cs typeface="+mn-cs"/>
              </a:rPr>
              <a:t>이러한 시행령 규정은 우선 교섭대표 노동조합이 신속하게 결정되도록 하고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그 이후에 교섭대표 노동조합의 과반수 조합원 여부에 대하여 이의를 제기할 수 있는 절차를 두어 단체교섭이 가급적 적기에 이루어지도록 배려하는 취지로 볼 수 있는 점</a:t>
            </a:r>
            <a:r>
              <a:rPr lang="en-US" altLang="ko-KR" sz="1200" b="0" i="0" u="none" strike="noStrike" kern="1200" dirty="0" smtClean="0">
                <a:solidFill>
                  <a:schemeClr val="tx1"/>
                </a:solidFill>
                <a:latin typeface="+mn-lt"/>
                <a:ea typeface="+mn-ea"/>
                <a:cs typeface="+mn-cs"/>
              </a:rPr>
              <a:t>, ⑤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 ‘확정’이라는 용어를 사용한 것은 사용자에게 교섭을 요구한 노동조합이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2 </a:t>
            </a:r>
            <a:r>
              <a:rPr lang="ko-KR" altLang="en-US" sz="1200" b="0" i="0" u="none" strike="noStrike" kern="1200" dirty="0" smtClean="0">
                <a:solidFill>
                  <a:schemeClr val="tx1"/>
                </a:solidFill>
                <a:latin typeface="+mn-lt"/>
                <a:ea typeface="+mn-ea"/>
                <a:cs typeface="+mn-cs"/>
              </a:rPr>
              <a:t>내지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4</a:t>
            </a:r>
            <a:r>
              <a:rPr lang="ko-KR" altLang="en-US" sz="1200" b="0" i="0" u="none" strike="noStrike" kern="1200" dirty="0" smtClean="0">
                <a:solidFill>
                  <a:schemeClr val="tx1"/>
                </a:solidFill>
                <a:latin typeface="+mn-lt"/>
                <a:ea typeface="+mn-ea"/>
                <a:cs typeface="+mn-cs"/>
              </a:rPr>
              <a:t>에 따른 교섭요구 사실의 공고 및 시정요청 절차를 거쳐 교섭요구 노동조합으로 ‘확정’되었다는 의미로 볼 수 있고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위 ‘확정’이라는 용어가 단순히 ‘확인’의 의미라고 한다면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소정의 ‘확정’이라는 용어와 혼동이 될 여지를 없애기 위하여 다른 용어를 사용하였을 것으로 보이는 점 등을 종합하면</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6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항에서의 ‘확정’이라 함은 ㉮ 시행령 제</a:t>
            </a:r>
            <a:r>
              <a:rPr lang="en-US" altLang="ko-KR" sz="1200" b="0" i="0" u="none" strike="noStrike" kern="1200" dirty="0" smtClean="0">
                <a:solidFill>
                  <a:schemeClr val="tx1"/>
                </a:solidFill>
                <a:latin typeface="+mn-lt"/>
                <a:ea typeface="+mn-ea"/>
                <a:cs typeface="+mn-cs"/>
              </a:rPr>
              <a:t>14</a:t>
            </a:r>
            <a:r>
              <a:rPr lang="ko-KR" altLang="en-US" sz="1200" b="0" i="0" u="none" strike="noStrike" kern="1200" dirty="0" smtClean="0">
                <a:solidFill>
                  <a:schemeClr val="tx1"/>
                </a:solidFill>
                <a:latin typeface="+mn-lt"/>
                <a:ea typeface="+mn-ea"/>
                <a:cs typeface="+mn-cs"/>
              </a:rPr>
              <a:t>조의</a:t>
            </a:r>
            <a:r>
              <a:rPr lang="en-US" altLang="ko-KR" sz="1200" b="0" i="0" u="none" strike="noStrike" kern="1200" dirty="0" smtClean="0">
                <a:solidFill>
                  <a:schemeClr val="tx1"/>
                </a:solidFill>
                <a:latin typeface="+mn-lt"/>
                <a:ea typeface="+mn-ea"/>
                <a:cs typeface="+mn-cs"/>
              </a:rPr>
              <a:t>5 </a:t>
            </a:r>
            <a:r>
              <a:rPr lang="ko-KR" altLang="en-US" sz="1200" b="0" i="0" u="none" strike="noStrike" kern="1200" dirty="0" smtClean="0">
                <a:solidFill>
                  <a:schemeClr val="tx1"/>
                </a:solidFill>
                <a:latin typeface="+mn-lt"/>
                <a:ea typeface="+mn-ea"/>
                <a:cs typeface="+mn-cs"/>
              </a:rPr>
              <a:t>제</a:t>
            </a:r>
            <a:r>
              <a:rPr lang="en-US" altLang="ko-KR" sz="1200" b="0" i="0" u="none" strike="noStrike" kern="1200" dirty="0" smtClean="0">
                <a:solidFill>
                  <a:schemeClr val="tx1"/>
                </a:solidFill>
                <a:latin typeface="+mn-lt"/>
                <a:ea typeface="+mn-ea"/>
                <a:cs typeface="+mn-cs"/>
              </a:rPr>
              <a:t>1</a:t>
            </a:r>
            <a:r>
              <a:rPr lang="ko-KR" altLang="en-US" sz="1200" b="0" i="0" u="none" strike="noStrike" kern="1200" dirty="0" smtClean="0">
                <a:solidFill>
                  <a:schemeClr val="tx1"/>
                </a:solidFill>
                <a:latin typeface="+mn-lt"/>
                <a:ea typeface="+mn-ea"/>
                <a:cs typeface="+mn-cs"/>
              </a:rPr>
              <a:t>항 소정의 사용자의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공고가 있는 경우와 ㉯ 사용자가 교섭요구 노동조합 ‘자신’의 이의신청을 받아들여 같은 조 제</a:t>
            </a:r>
            <a:r>
              <a:rPr lang="en-US" altLang="ko-KR" sz="1200" b="0" i="0" u="none" strike="noStrike" kern="1200" dirty="0" smtClean="0">
                <a:solidFill>
                  <a:schemeClr val="tx1"/>
                </a:solidFill>
                <a:latin typeface="+mn-lt"/>
                <a:ea typeface="+mn-ea"/>
                <a:cs typeface="+mn-cs"/>
              </a:rPr>
              <a:t>3</a:t>
            </a:r>
            <a:r>
              <a:rPr lang="ko-KR" altLang="en-US" sz="1200" b="0" i="0" u="none" strike="noStrike" kern="1200" dirty="0" smtClean="0">
                <a:solidFill>
                  <a:schemeClr val="tx1"/>
                </a:solidFill>
                <a:latin typeface="+mn-lt"/>
                <a:ea typeface="+mn-ea"/>
                <a:cs typeface="+mn-cs"/>
              </a:rPr>
              <a:t>항에 따라 이의신청 내용대로의 확정 통지</a:t>
            </a:r>
            <a:r>
              <a:rPr lang="en-US" altLang="ko-KR" sz="1200" b="0" i="0" u="none" strike="noStrike" kern="1200" dirty="0" smtClean="0">
                <a:solidFill>
                  <a:schemeClr val="tx1"/>
                </a:solidFill>
                <a:latin typeface="+mn-lt"/>
                <a:ea typeface="+mn-ea"/>
                <a:cs typeface="+mn-cs"/>
              </a:rPr>
              <a:t>·</a:t>
            </a:r>
            <a:r>
              <a:rPr lang="ko-KR" altLang="en-US" sz="1200" b="0" i="0" u="none" strike="noStrike" kern="1200" dirty="0" smtClean="0">
                <a:solidFill>
                  <a:schemeClr val="tx1"/>
                </a:solidFill>
                <a:latin typeface="+mn-lt"/>
                <a:ea typeface="+mn-ea"/>
                <a:cs typeface="+mn-cs"/>
              </a:rPr>
              <a:t>공고를 한 경우를 각각 의미하고</a:t>
            </a:r>
            <a:r>
              <a:rPr lang="en-US" altLang="ko-KR" sz="1200" b="0" i="0" u="none" strike="noStrike" kern="1200" dirty="0" smtClean="0">
                <a:solidFill>
                  <a:schemeClr val="tx1"/>
                </a:solidFill>
                <a:latin typeface="+mn-lt"/>
                <a:ea typeface="+mn-ea"/>
                <a:cs typeface="+mn-cs"/>
              </a:rPr>
              <a:t>, </a:t>
            </a:r>
            <a:r>
              <a:rPr lang="ko-KR" altLang="en-US" sz="1200" b="0" i="0" u="none" strike="noStrike" kern="1200" dirty="0" smtClean="0">
                <a:solidFill>
                  <a:schemeClr val="tx1"/>
                </a:solidFill>
                <a:latin typeface="+mn-lt"/>
                <a:ea typeface="+mn-ea"/>
                <a:cs typeface="+mn-cs"/>
              </a:rPr>
              <a:t>반면 ‘결정’이라 함은 노동위원회가 교섭요구 노동조합 ‘자신’의 시정요청을 받아들여 같은 조 제</a:t>
            </a:r>
            <a:r>
              <a:rPr lang="en-US" altLang="ko-KR" sz="1200" b="0" i="0" u="none" strike="noStrike" kern="1200" dirty="0" smtClean="0">
                <a:solidFill>
                  <a:schemeClr val="tx1"/>
                </a:solidFill>
                <a:latin typeface="+mn-lt"/>
                <a:ea typeface="+mn-ea"/>
                <a:cs typeface="+mn-cs"/>
              </a:rPr>
              <a:t>5</a:t>
            </a:r>
            <a:r>
              <a:rPr lang="ko-KR" altLang="en-US" sz="1200" b="0" i="0" u="none" strike="noStrike" kern="1200" dirty="0" smtClean="0">
                <a:solidFill>
                  <a:schemeClr val="tx1"/>
                </a:solidFill>
                <a:latin typeface="+mn-lt"/>
                <a:ea typeface="+mn-ea"/>
                <a:cs typeface="+mn-cs"/>
              </a:rPr>
              <a:t>항에 따라 교섭요구 노동조합으로 인정하는 결정을 한 경우를 의미한다고 봄이 상당하다</a:t>
            </a:r>
            <a:r>
              <a:rPr lang="en-US" altLang="ko-KR" sz="1200" b="0" i="0" u="none" strike="noStrike" kern="1200" dirty="0" smtClean="0">
                <a:solidFill>
                  <a:schemeClr val="tx1"/>
                </a:solidFill>
                <a:latin typeface="+mn-lt"/>
                <a:ea typeface="+mn-ea"/>
                <a:cs typeface="+mn-cs"/>
              </a:rPr>
              <a:t>. </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28</a:t>
            </a:fld>
            <a:endParaRPr lang="ko-KR"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92500" lnSpcReduction="10000"/>
          </a:bodyPr>
          <a:lstStyle/>
          <a:p>
            <a:r>
              <a:rPr lang="ko-KR" altLang="en-US" dirty="0" smtClean="0"/>
              <a:t>노동조합 및 노동관계조정법</a:t>
            </a:r>
            <a:r>
              <a:rPr lang="en-US" altLang="ko-KR" dirty="0" smtClean="0"/>
              <a:t>(</a:t>
            </a:r>
            <a:r>
              <a:rPr lang="ko-KR" altLang="en-US" dirty="0" smtClean="0"/>
              <a:t>이하 ‘노동조합법’이라 한다</a:t>
            </a:r>
            <a:r>
              <a:rPr lang="en-US" altLang="ko-KR" dirty="0" smtClean="0"/>
              <a:t>) </a:t>
            </a:r>
            <a:r>
              <a:rPr lang="ko-KR" altLang="en-US" dirty="0" smtClean="0"/>
              <a:t>제</a:t>
            </a:r>
            <a:r>
              <a:rPr lang="en-US" altLang="ko-KR" dirty="0" smtClean="0"/>
              <a:t>29</a:t>
            </a:r>
            <a:r>
              <a:rPr lang="ko-KR" altLang="en-US" dirty="0" smtClean="0"/>
              <a:t>조의</a:t>
            </a:r>
            <a:r>
              <a:rPr lang="en-US" altLang="ko-KR" dirty="0" smtClean="0"/>
              <a:t>2 </a:t>
            </a:r>
            <a:r>
              <a:rPr lang="ko-KR" altLang="en-US" dirty="0" smtClean="0"/>
              <a:t>제</a:t>
            </a:r>
            <a:r>
              <a:rPr lang="en-US" altLang="ko-KR" dirty="0" smtClean="0"/>
              <a:t>1</a:t>
            </a:r>
            <a:r>
              <a:rPr lang="ko-KR" altLang="en-US" dirty="0" smtClean="0"/>
              <a:t>항은 하나의 사업 또는 사업장에서 근로자가 설립하거나 가입한 노동조합이 </a:t>
            </a:r>
            <a:r>
              <a:rPr lang="en-US" altLang="ko-KR" dirty="0" smtClean="0"/>
              <a:t>2</a:t>
            </a:r>
            <a:r>
              <a:rPr lang="ko-KR" altLang="en-US" dirty="0" smtClean="0"/>
              <a:t>개 이상인 경우 노동조합은 교섭대표노동조합을 정하여 교섭을 요구하여야 하고</a:t>
            </a:r>
            <a:r>
              <a:rPr lang="en-US" altLang="ko-KR" dirty="0" smtClean="0"/>
              <a:t>, </a:t>
            </a:r>
            <a:r>
              <a:rPr lang="ko-KR" altLang="en-US" dirty="0" smtClean="0"/>
              <a:t>다만 교섭대표노동조합을 자율적으로 결정하는 기한</a:t>
            </a:r>
            <a:r>
              <a:rPr lang="en-US" altLang="ko-KR" dirty="0" smtClean="0"/>
              <a:t>(</a:t>
            </a:r>
            <a:r>
              <a:rPr lang="ko-KR" altLang="en-US" dirty="0" smtClean="0"/>
              <a:t>이하 ‘교섭대표 자율결정기간’이라 한다</a:t>
            </a:r>
            <a:r>
              <a:rPr lang="en-US" altLang="ko-KR" dirty="0" smtClean="0"/>
              <a:t>) </a:t>
            </a:r>
            <a:r>
              <a:rPr lang="ko-KR" altLang="en-US" dirty="0" smtClean="0"/>
              <a:t>내에 사용자가 교섭창구 단일화 절차를 거치지 아니하기로 동의한 경우에는 개별교섭을 할 수 있다고 규정하고 있고</a:t>
            </a:r>
            <a:r>
              <a:rPr lang="en-US" altLang="ko-KR" dirty="0" smtClean="0"/>
              <a:t>, </a:t>
            </a:r>
            <a:r>
              <a:rPr lang="ko-KR" altLang="en-US" dirty="0" smtClean="0"/>
              <a:t>노동조합법 시행령</a:t>
            </a:r>
            <a:r>
              <a:rPr lang="en-US" altLang="ko-KR" dirty="0" smtClean="0"/>
              <a:t>(</a:t>
            </a:r>
            <a:r>
              <a:rPr lang="ko-KR" altLang="en-US" dirty="0" smtClean="0"/>
              <a:t>이하 ‘시행령’이라 한다</a:t>
            </a:r>
            <a:r>
              <a:rPr lang="en-US" altLang="ko-KR" dirty="0" smtClean="0"/>
              <a:t>) </a:t>
            </a:r>
            <a:r>
              <a:rPr lang="ko-KR" altLang="en-US" dirty="0" smtClean="0"/>
              <a:t>제</a:t>
            </a:r>
            <a:r>
              <a:rPr lang="en-US" altLang="ko-KR" dirty="0" smtClean="0"/>
              <a:t>14</a:t>
            </a:r>
            <a:r>
              <a:rPr lang="ko-KR" altLang="en-US" dirty="0" smtClean="0"/>
              <a:t>조의</a:t>
            </a:r>
            <a:r>
              <a:rPr lang="en-US" altLang="ko-KR" dirty="0" smtClean="0"/>
              <a:t>6 </a:t>
            </a:r>
            <a:r>
              <a:rPr lang="ko-KR" altLang="en-US" dirty="0" smtClean="0"/>
              <a:t>제</a:t>
            </a:r>
            <a:r>
              <a:rPr lang="en-US" altLang="ko-KR" dirty="0" smtClean="0"/>
              <a:t>1</a:t>
            </a:r>
            <a:r>
              <a:rPr lang="ko-KR" altLang="en-US" dirty="0" smtClean="0"/>
              <a:t>항은 교섭대표 자율결정기간</a:t>
            </a:r>
            <a:r>
              <a:rPr lang="en-US" altLang="ko-KR" dirty="0" smtClean="0"/>
              <a:t>, </a:t>
            </a:r>
            <a:r>
              <a:rPr lang="ko-KR" altLang="en-US" dirty="0" smtClean="0"/>
              <a:t>즉 사용자가 개별교섭에 동의할 수 있는 기간을 ‘시행령 제</a:t>
            </a:r>
            <a:r>
              <a:rPr lang="en-US" altLang="ko-KR" dirty="0" smtClean="0"/>
              <a:t>14</a:t>
            </a:r>
            <a:r>
              <a:rPr lang="ko-KR" altLang="en-US" dirty="0" smtClean="0"/>
              <a:t>조의</a:t>
            </a:r>
            <a:r>
              <a:rPr lang="en-US" altLang="ko-KR" dirty="0" smtClean="0"/>
              <a:t>5</a:t>
            </a:r>
            <a:r>
              <a:rPr lang="ko-KR" altLang="en-US" dirty="0" smtClean="0"/>
              <a:t>에 따라 확정 또는 결정된 날부터 </a:t>
            </a:r>
            <a:r>
              <a:rPr lang="en-US" altLang="ko-KR" dirty="0" smtClean="0"/>
              <a:t>14</a:t>
            </a:r>
            <a:r>
              <a:rPr lang="ko-KR" altLang="en-US" dirty="0" smtClean="0"/>
              <a:t>일’로 규정하고 있다</a:t>
            </a:r>
            <a:r>
              <a:rPr lang="en-US" altLang="ko-KR" dirty="0" smtClean="0"/>
              <a:t>. </a:t>
            </a:r>
            <a:endParaRPr lang="ko-KR" altLang="en-US" dirty="0" smtClean="0"/>
          </a:p>
          <a:p>
            <a:r>
              <a:rPr lang="ko-KR" altLang="en-US" dirty="0" smtClean="0"/>
              <a:t>한편 노동조합법과 시행령은 교섭창구 단일화 절차를 교섭요구 노동조합 확정절차와 교섭대표노동조합 확정절차로 구분하고 있는데</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5</a:t>
            </a:r>
            <a:r>
              <a:rPr lang="ko-KR" altLang="en-US" dirty="0" smtClean="0"/>
              <a:t>는 교섭요구 노동조합 확정절차로서 사용자의 교섭요구 노동조합 통지</a:t>
            </a:r>
            <a:r>
              <a:rPr lang="en-US" altLang="ko-KR" dirty="0" smtClean="0"/>
              <a:t>․</a:t>
            </a:r>
            <a:r>
              <a:rPr lang="ko-KR" altLang="en-US" dirty="0" smtClean="0"/>
              <a:t>공고와 이에 대한 노동조합의 사용자에 대한 이의 신청 및 노동위원회에 대한 시정 요청 등을 규정하고 있고</a:t>
            </a:r>
            <a:r>
              <a:rPr lang="en-US" altLang="ko-KR" dirty="0" smtClean="0"/>
              <a:t>, </a:t>
            </a:r>
            <a:r>
              <a:rPr lang="ko-KR" altLang="en-US" dirty="0" smtClean="0"/>
              <a:t>시행령 제</a:t>
            </a:r>
            <a:r>
              <a:rPr lang="en-US" altLang="ko-KR" dirty="0" smtClean="0"/>
              <a:t>14</a:t>
            </a:r>
            <a:r>
              <a:rPr lang="ko-KR" altLang="en-US" dirty="0" smtClean="0"/>
              <a:t>조의</a:t>
            </a:r>
            <a:r>
              <a:rPr lang="en-US" altLang="ko-KR" dirty="0" smtClean="0"/>
              <a:t>6 </a:t>
            </a:r>
            <a:r>
              <a:rPr lang="ko-KR" altLang="en-US" dirty="0" smtClean="0"/>
              <a:t>내지 제</a:t>
            </a:r>
            <a:r>
              <a:rPr lang="en-US" altLang="ko-KR" dirty="0" smtClean="0"/>
              <a:t>14</a:t>
            </a:r>
            <a:r>
              <a:rPr lang="ko-KR" altLang="en-US" dirty="0" smtClean="0"/>
              <a:t>조의</a:t>
            </a:r>
            <a:r>
              <a:rPr lang="en-US" altLang="ko-KR" dirty="0" smtClean="0"/>
              <a:t>9</a:t>
            </a:r>
            <a:r>
              <a:rPr lang="ko-KR" altLang="en-US" dirty="0" smtClean="0"/>
              <a:t>는 교섭요구 노동조합으로 확정된 노동조합 중에서 교섭대표노동조합의 자율적 결정</a:t>
            </a:r>
            <a:r>
              <a:rPr lang="en-US" altLang="ko-KR" dirty="0" smtClean="0"/>
              <a:t>, </a:t>
            </a:r>
            <a:r>
              <a:rPr lang="ko-KR" altLang="en-US" dirty="0" smtClean="0"/>
              <a:t>과반수 노동조합의 교섭대표노동조합 확정</a:t>
            </a:r>
            <a:r>
              <a:rPr lang="en-US" altLang="ko-KR" dirty="0" smtClean="0"/>
              <a:t>, </a:t>
            </a:r>
            <a:r>
              <a:rPr lang="ko-KR" altLang="en-US" dirty="0" smtClean="0"/>
              <a:t>공동교섭대표단 구성 등의 순서에 따라 교섭대표노동조합을 확정하는 절차를 규정하고 있다</a:t>
            </a:r>
            <a:r>
              <a:rPr lang="en-US" altLang="ko-KR" dirty="0" smtClean="0"/>
              <a:t>. </a:t>
            </a:r>
            <a:endParaRPr lang="ko-KR" altLang="en-US" dirty="0" smtClean="0"/>
          </a:p>
          <a:p>
            <a:r>
              <a:rPr lang="ko-KR" altLang="en-US" dirty="0" smtClean="0"/>
              <a:t>이러한 노동조합법 및 시행령 규정의 내용과 함께</a:t>
            </a:r>
            <a:r>
              <a:rPr lang="en-US" altLang="ko-KR" dirty="0" smtClean="0"/>
              <a:t>, </a:t>
            </a:r>
            <a:r>
              <a:rPr lang="ko-KR" altLang="en-US" dirty="0" smtClean="0"/>
              <a:t>교섭대표 자율결정기간은 교섭창구 단일화 절차에 참여한 모든 노동조합이 자율적으로 교섭대표노동조합을 정하는 기간이므로 그 결정절차 참여의 전제가 되는 교섭을 요구한 노동조합의 명칭과 대표자</a:t>
            </a:r>
            <a:r>
              <a:rPr lang="en-US" altLang="ko-KR" dirty="0" smtClean="0"/>
              <a:t>, </a:t>
            </a:r>
            <a:r>
              <a:rPr lang="ko-KR" altLang="en-US" dirty="0" smtClean="0"/>
              <a:t>조합원 수</a:t>
            </a:r>
            <a:r>
              <a:rPr lang="en-US" altLang="ko-KR" dirty="0" smtClean="0"/>
              <a:t>, </a:t>
            </a:r>
            <a:r>
              <a:rPr lang="ko-KR" altLang="en-US" dirty="0" smtClean="0"/>
              <a:t>교섭요구일 등이 그 기간 진행 전에 모두 특정될 필요가 있는 점</a:t>
            </a:r>
            <a:r>
              <a:rPr lang="en-US" altLang="ko-KR" dirty="0" smtClean="0"/>
              <a:t>, </a:t>
            </a:r>
            <a:r>
              <a:rPr lang="ko-KR" altLang="en-US" dirty="0" smtClean="0"/>
              <a:t>교섭창구 단일화 절차를 규정하고 있는 노동조합법과 시행령의 각 규정에 비추어 볼 때 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 또는 결정된 날’은 시행령 제</a:t>
            </a:r>
            <a:r>
              <a:rPr lang="en-US" altLang="ko-KR" dirty="0" smtClean="0"/>
              <a:t>14</a:t>
            </a:r>
            <a:r>
              <a:rPr lang="ko-KR" altLang="en-US" dirty="0" smtClean="0"/>
              <a:t>조의</a:t>
            </a:r>
            <a:r>
              <a:rPr lang="en-US" altLang="ko-KR" dirty="0" smtClean="0"/>
              <a:t>5</a:t>
            </a:r>
            <a:r>
              <a:rPr lang="ko-KR" altLang="en-US" dirty="0" smtClean="0"/>
              <a:t>에서 정한 교섭요구 노동조합 확정절차가 종료된 날을 의미하는 것으로 해석되는 점 등을 종합하여 보면</a:t>
            </a:r>
            <a:r>
              <a:rPr lang="en-US" altLang="ko-KR" dirty="0" smtClean="0"/>
              <a:t>, </a:t>
            </a:r>
            <a:r>
              <a:rPr lang="ko-KR" altLang="en-US" dirty="0" smtClean="0"/>
              <a:t>교섭대표 자율결정기간의 기산일이 되는 ‘시행령 제</a:t>
            </a:r>
            <a:r>
              <a:rPr lang="en-US" altLang="ko-KR" dirty="0" smtClean="0"/>
              <a:t>14</a:t>
            </a:r>
            <a:r>
              <a:rPr lang="ko-KR" altLang="en-US" dirty="0" smtClean="0"/>
              <a:t>조의</a:t>
            </a:r>
            <a:r>
              <a:rPr lang="en-US" altLang="ko-KR" dirty="0" smtClean="0"/>
              <a:t>5</a:t>
            </a:r>
            <a:r>
              <a:rPr lang="ko-KR" altLang="en-US" dirty="0" smtClean="0"/>
              <a:t>에 따라 확정된 날’은 시행령 제</a:t>
            </a:r>
            <a:r>
              <a:rPr lang="en-US" altLang="ko-KR" dirty="0" smtClean="0"/>
              <a:t>14</a:t>
            </a:r>
            <a:r>
              <a:rPr lang="ko-KR" altLang="en-US" dirty="0" smtClean="0"/>
              <a:t>조의</a:t>
            </a:r>
            <a:r>
              <a:rPr lang="en-US" altLang="ko-KR" dirty="0" smtClean="0"/>
              <a:t>5 </a:t>
            </a:r>
            <a:r>
              <a:rPr lang="ko-KR" altLang="en-US" dirty="0" smtClean="0"/>
              <a:t>제</a:t>
            </a:r>
            <a:r>
              <a:rPr lang="en-US" altLang="ko-KR" dirty="0" smtClean="0"/>
              <a:t>1</a:t>
            </a:r>
            <a:r>
              <a:rPr lang="ko-KR" altLang="en-US" dirty="0" smtClean="0"/>
              <a:t>항에 따른 사용자의 공고에 대하여 노동조합이 이의를 신청하지 아니한 경우에는 그 공고기간이 만료된 날을</a:t>
            </a:r>
            <a:r>
              <a:rPr lang="en-US" altLang="ko-KR" dirty="0" smtClean="0"/>
              <a:t>, </a:t>
            </a:r>
            <a:r>
              <a:rPr lang="ko-KR" altLang="en-US" dirty="0" smtClean="0"/>
              <a:t>노동조합이 이의를 신청하여 사용자가 수정공고를 한 경우에는 그 수정공고기간이 만료된 날을 의미한다고 보는 것이 타당하다</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29</a:t>
            </a:fld>
            <a:endParaRPr lang="ko-KR"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algn="just">
              <a:lnSpc>
                <a:spcPct val="150000"/>
              </a:lnSpc>
            </a:pPr>
            <a:r>
              <a:rPr lang="en-US" altLang="ko-KR" dirty="0" smtClean="0">
                <a:ln>
                  <a:solidFill>
                    <a:srgbClr val="AF9061">
                      <a:alpha val="30000"/>
                    </a:srgbClr>
                  </a:solidFill>
                </a:ln>
                <a:solidFill>
                  <a:srgbClr val="514129"/>
                </a:solidFill>
                <a:latin typeface="산돌고딕 L" pitchFamily="18" charset="-127"/>
                <a:ea typeface="산돌고딕 L" pitchFamily="18" charset="-127"/>
              </a:rPr>
              <a:t>1</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년은 실질적으로 교섭권을 행사한 기간만 포함</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서울중앙 </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2012</a:t>
            </a:r>
            <a:r>
              <a:rPr lang="ko-KR" altLang="en-US" dirty="0" err="1" smtClean="0">
                <a:ln>
                  <a:solidFill>
                    <a:srgbClr val="AF9061">
                      <a:alpha val="30000"/>
                    </a:srgbClr>
                  </a:solidFill>
                </a:ln>
                <a:solidFill>
                  <a:srgbClr val="514129"/>
                </a:solidFill>
                <a:latin typeface="산돌고딕 L" pitchFamily="18" charset="-127"/>
                <a:ea typeface="산돌고딕 L" pitchFamily="18" charset="-127"/>
              </a:rPr>
              <a:t>카합</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1657 </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결정</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a:t>
            </a:r>
          </a:p>
          <a:p>
            <a:pPr algn="just">
              <a:lnSpc>
                <a:spcPct val="150000"/>
              </a:lnSpc>
            </a:pPr>
            <a:r>
              <a:rPr lang="ko-KR" altLang="en-US" dirty="0" smtClean="0">
                <a:ln>
                  <a:solidFill>
                    <a:srgbClr val="AF9061">
                      <a:alpha val="30000"/>
                    </a:srgbClr>
                  </a:solidFill>
                </a:ln>
                <a:solidFill>
                  <a:srgbClr val="514129"/>
                </a:solidFill>
                <a:latin typeface="산돌고딕 L" pitchFamily="18" charset="-127"/>
                <a:ea typeface="산돌고딕 L" pitchFamily="18" charset="-127"/>
              </a:rPr>
              <a:t>사용자가 교섭대표노동조합의 지위 내지 그 교섭대표권한을 부인하는 등으로 명백히 사용자에게 책임 있는 사유로 교섭대표노동조합과 사용자 사이에 단체교섭이 중단된 경우에는</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 </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그 교섭이 중단된 기간은 위 </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1</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년의 </a:t>
            </a:r>
            <a:r>
              <a:rPr lang="ko-KR" altLang="en-US" dirty="0" err="1" smtClean="0">
                <a:ln>
                  <a:solidFill>
                    <a:srgbClr val="AF9061">
                      <a:alpha val="30000"/>
                    </a:srgbClr>
                  </a:solidFill>
                </a:ln>
                <a:solidFill>
                  <a:srgbClr val="514129"/>
                </a:solidFill>
                <a:latin typeface="산돌고딕 L" pitchFamily="18" charset="-127"/>
                <a:ea typeface="산돌고딕 L" pitchFamily="18" charset="-127"/>
              </a:rPr>
              <a:t>허여기간에</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 포함되지 않고</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 </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따라서 그 기간만큼 노동조합법 시행령 제</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14</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조의</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10 </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제</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3</a:t>
            </a:r>
            <a:r>
              <a:rPr lang="ko-KR" altLang="en-US" dirty="0" smtClean="0">
                <a:ln>
                  <a:solidFill>
                    <a:srgbClr val="AF9061">
                      <a:alpha val="30000"/>
                    </a:srgbClr>
                  </a:solidFill>
                </a:ln>
                <a:solidFill>
                  <a:srgbClr val="514129"/>
                </a:solidFill>
                <a:latin typeface="산돌고딕 L" pitchFamily="18" charset="-127"/>
                <a:ea typeface="산돌고딕 L" pitchFamily="18" charset="-127"/>
              </a:rPr>
              <a:t>항에서 정한 바에 따라 교섭대표노동조합이 사용자와 단체교섭을 체결할 수 있는 기간이 연장된다고 해석함이 상당하다</a:t>
            </a:r>
            <a:r>
              <a:rPr lang="en-US" altLang="ko-KR" dirty="0" smtClean="0">
                <a:ln>
                  <a:solidFill>
                    <a:srgbClr val="AF9061">
                      <a:alpha val="30000"/>
                    </a:srgbClr>
                  </a:solidFill>
                </a:ln>
                <a:solidFill>
                  <a:srgbClr val="514129"/>
                </a:solidFill>
                <a:latin typeface="산돌고딕 L" pitchFamily="18" charset="-127"/>
                <a:ea typeface="산돌고딕 L" pitchFamily="18" charset="-127"/>
              </a:rPr>
              <a:t>.</a:t>
            </a:r>
            <a:endParaRPr lang="en-US" altLang="ko-KR" dirty="0">
              <a:ln>
                <a:solidFill>
                  <a:srgbClr val="AF9061">
                    <a:alpha val="30000"/>
                  </a:srgbClr>
                </a:solidFill>
              </a:ln>
              <a:solidFill>
                <a:srgbClr val="514129"/>
              </a:solidFill>
              <a:latin typeface="산돌고딕 L" pitchFamily="18" charset="-127"/>
              <a:ea typeface="산돌고딕 L" pitchFamily="18" charset="-127"/>
            </a:endParaRPr>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34</a:t>
            </a:fld>
            <a:endParaRPr lang="ko-KR"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err="1" smtClean="0"/>
              <a:t>을노조의</a:t>
            </a:r>
            <a:r>
              <a:rPr lang="ko-KR" altLang="en-US" dirty="0" smtClean="0"/>
              <a:t> 주장대로라면 </a:t>
            </a:r>
            <a:r>
              <a:rPr lang="ko-KR" altLang="en-US" dirty="0" err="1" smtClean="0"/>
              <a:t>갑노조의</a:t>
            </a:r>
            <a:r>
              <a:rPr lang="ko-KR" altLang="en-US" dirty="0" smtClean="0"/>
              <a:t> 교섭대표노조의 지위 유지기간은 </a:t>
            </a:r>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36</a:t>
            </a:fld>
            <a:endParaRPr lang="ko-KR"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err="1" smtClean="0"/>
              <a:t>을노조의</a:t>
            </a:r>
            <a:r>
              <a:rPr lang="ko-KR" altLang="en-US" dirty="0" smtClean="0"/>
              <a:t> 주장대로라면 </a:t>
            </a:r>
            <a:r>
              <a:rPr lang="ko-KR" altLang="en-US" dirty="0" err="1" smtClean="0"/>
              <a:t>갑노조의</a:t>
            </a:r>
            <a:r>
              <a:rPr lang="ko-KR" altLang="en-US" dirty="0" smtClean="0"/>
              <a:t> 교섭대표노조의 지위 유지기간은 </a:t>
            </a:r>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37</a:t>
            </a:fld>
            <a:endParaRPr lang="ko-KR"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fontScale="85000" lnSpcReduction="10000"/>
          </a:bodyPr>
          <a:lstStyle/>
          <a:p>
            <a:pPr>
              <a:lnSpc>
                <a:spcPct val="150000"/>
              </a:lnSpc>
            </a:pPr>
            <a:r>
              <a:rPr lang="en-US" altLang="ko-KR" dirty="0" smtClean="0"/>
              <a:t>○ </a:t>
            </a:r>
            <a:r>
              <a:rPr lang="ko-KR" altLang="en-US" dirty="0" smtClean="0"/>
              <a:t>고용노동부는 </a:t>
            </a:r>
            <a:r>
              <a:rPr lang="en-US" altLang="ko-KR" dirty="0" smtClean="0"/>
              <a:t>2010</a:t>
            </a:r>
            <a:r>
              <a:rPr lang="ko-KR" altLang="en-US" dirty="0" smtClean="0"/>
              <a:t>년 유일노조라고 하더라도 </a:t>
            </a:r>
            <a:r>
              <a:rPr lang="ko-KR" altLang="en-US" dirty="0" err="1" smtClean="0"/>
              <a:t>교섭창구단일화절차</a:t>
            </a:r>
            <a:r>
              <a:rPr lang="ko-KR" altLang="en-US" dirty="0" smtClean="0"/>
              <a:t> 거쳐야 한다는 입장에서 </a:t>
            </a:r>
            <a:r>
              <a:rPr lang="en-US" altLang="ko-KR" dirty="0" smtClean="0"/>
              <a:t>2011</a:t>
            </a:r>
            <a:r>
              <a:rPr lang="ko-KR" altLang="en-US" dirty="0" smtClean="0"/>
              <a:t>년부터는 유일노조가 명백한 경우 반드시 거쳐야 하는 것은 아니지만 노사가 인지하지 못한 경우가 있을 수 있으므로 가급적 </a:t>
            </a:r>
            <a:r>
              <a:rPr lang="ko-KR" altLang="en-US" dirty="0" err="1" smtClean="0"/>
              <a:t>교섭창구단일화거치라고</a:t>
            </a:r>
            <a:r>
              <a:rPr lang="ko-KR" altLang="en-US" dirty="0" smtClean="0"/>
              <a:t> 지도하는 입장으로 바꿈</a:t>
            </a:r>
            <a:endParaRPr lang="en-US" altLang="ko-KR" dirty="0" smtClean="0"/>
          </a:p>
          <a:p>
            <a:pPr>
              <a:lnSpc>
                <a:spcPct val="150000"/>
              </a:lnSpc>
            </a:pPr>
            <a:r>
              <a:rPr lang="en-US" altLang="ko-KR" dirty="0" smtClean="0"/>
              <a:t>○ </a:t>
            </a:r>
            <a:r>
              <a:rPr lang="ko-KR" altLang="en-US" dirty="0" smtClean="0"/>
              <a:t>노동원회는 유일노조라도 </a:t>
            </a:r>
            <a:r>
              <a:rPr lang="ko-KR" altLang="en-US" dirty="0" err="1" smtClean="0"/>
              <a:t>교섭창구단일화절차를</a:t>
            </a:r>
            <a:r>
              <a:rPr lang="ko-KR" altLang="en-US" dirty="0" smtClean="0"/>
              <a:t> 거쳐야 한다는 입장을 유지하였음</a:t>
            </a:r>
            <a:endParaRPr lang="en-US" altLang="ko-KR" dirty="0" smtClean="0"/>
          </a:p>
          <a:p>
            <a:pPr>
              <a:lnSpc>
                <a:spcPct val="150000"/>
              </a:lnSpc>
            </a:pPr>
            <a:r>
              <a:rPr lang="ko-KR" altLang="en-US" dirty="0" smtClean="0"/>
              <a:t>☞ 고용노동부와 노동위원회는 유일노조라도 교섭창구단일화 거치면 교섭대표노조의 지위를 획득할 수 있다는 입장이었으나</a:t>
            </a:r>
            <a:r>
              <a:rPr lang="en-US" altLang="ko-KR" dirty="0" smtClean="0"/>
              <a:t>….</a:t>
            </a:r>
          </a:p>
          <a:p>
            <a:pPr>
              <a:lnSpc>
                <a:spcPct val="150000"/>
              </a:lnSpc>
            </a:pPr>
            <a:endParaRPr lang="en-US" altLang="ko-KR" dirty="0" smtClean="0"/>
          </a:p>
          <a:p>
            <a:pPr>
              <a:lnSpc>
                <a:spcPct val="150000"/>
              </a:lnSpc>
            </a:pPr>
            <a:endParaRPr lang="en-US" altLang="ko-KR" dirty="0" smtClean="0"/>
          </a:p>
          <a:p>
            <a:pPr>
              <a:lnSpc>
                <a:spcPct val="150000"/>
              </a:lnSpc>
            </a:pPr>
            <a:r>
              <a:rPr lang="ko-KR" altLang="en-US" dirty="0" err="1" smtClean="0"/>
              <a:t>긍정설은</a:t>
            </a:r>
            <a:r>
              <a:rPr lang="ko-KR" altLang="en-US" dirty="0" smtClean="0"/>
              <a:t> 첫째</a:t>
            </a:r>
            <a:r>
              <a:rPr lang="en-US" dirty="0" smtClean="0"/>
              <a:t>, </a:t>
            </a:r>
            <a:r>
              <a:rPr lang="ko-KR" altLang="en-US" dirty="0" smtClean="0"/>
              <a:t>교섭창구 </a:t>
            </a:r>
            <a:r>
              <a:rPr lang="ko-KR" altLang="en-US" dirty="0" err="1" smtClean="0"/>
              <a:t>단일화제도는사업</a:t>
            </a:r>
            <a:r>
              <a:rPr lang="en-US" dirty="0" smtClean="0"/>
              <a:t>(</a:t>
            </a:r>
            <a:r>
              <a:rPr lang="ko-KR" altLang="en-US" dirty="0" smtClean="0"/>
              <a:t>사업장</a:t>
            </a:r>
            <a:r>
              <a:rPr lang="en-US" dirty="0" smtClean="0"/>
              <a:t>) </a:t>
            </a:r>
            <a:r>
              <a:rPr lang="ko-KR" altLang="en-US" dirty="0" smtClean="0"/>
              <a:t>내에서 불필요한 </a:t>
            </a:r>
            <a:r>
              <a:rPr lang="ko-KR" altLang="en-US" dirty="0" err="1" smtClean="0"/>
              <a:t>노노간의</a:t>
            </a:r>
            <a:r>
              <a:rPr lang="ko-KR" altLang="en-US" dirty="0" smtClean="0"/>
              <a:t> 분쟁이나 노사간의 갈등을 방지하려는데 그 취지가 있으므로 단수노조 사업장에서도 교섭창구 단일화 제도를 원용함으로써 단수노조에게 교섭대표노조의 지위를 설정하더라도 당사자에게는 하등의 문제가 될 바가 없고 당해 사업장에 발생 가능한 </a:t>
            </a:r>
            <a:r>
              <a:rPr lang="ko-KR" altLang="en-US" dirty="0" err="1" smtClean="0"/>
              <a:t>노노간</a:t>
            </a:r>
            <a:r>
              <a:rPr lang="ko-KR" altLang="en-US" dirty="0" smtClean="0"/>
              <a:t> 및 노사간의 분쟁을 미연에 차단할 수 있다는 점</a:t>
            </a:r>
            <a:r>
              <a:rPr lang="en-US" dirty="0" smtClean="0"/>
              <a:t>, </a:t>
            </a:r>
            <a:r>
              <a:rPr lang="ko-KR" altLang="en-US" dirty="0" smtClean="0"/>
              <a:t>둘째</a:t>
            </a:r>
            <a:r>
              <a:rPr lang="en-US" dirty="0" smtClean="0"/>
              <a:t>, </a:t>
            </a:r>
            <a:r>
              <a:rPr lang="ko-KR" altLang="en-US" dirty="0" smtClean="0"/>
              <a:t>복수노조가 존재하고 있지만 창구단일화에 참여하지 않음으로써 결국은 하나의 노조만이 교섭요구노조로 확정되는 경우는 결과적인 모습에서는 단수노조만을 대상으로 교섭창구 단일화가 진행되었다는 것과 다르지 않으므로 교섭대표노조로서의 지위를 인정하지 않을 이유가 없다는 점 등을 근거로 든다</a:t>
            </a:r>
            <a:r>
              <a:rPr lang="en-US" dirty="0" smtClean="0"/>
              <a:t>. </a:t>
            </a:r>
          </a:p>
          <a:p>
            <a:pPr>
              <a:lnSpc>
                <a:spcPct val="150000"/>
              </a:lnSpc>
            </a:pPr>
            <a:endParaRPr lang="en-US" altLang="ko-KR" dirty="0" smtClean="0"/>
          </a:p>
          <a:p>
            <a:pPr>
              <a:lnSpc>
                <a:spcPct val="150000"/>
              </a:lnSpc>
            </a:pPr>
            <a:r>
              <a:rPr lang="ko-KR" altLang="en-US" dirty="0" err="1" smtClean="0"/>
              <a:t>부정설은</a:t>
            </a:r>
            <a:r>
              <a:rPr lang="ko-KR" altLang="en-US" dirty="0" smtClean="0"/>
              <a:t> 교섭대표노동조합이란 복수노조를 전제로 한 것이라고 주장한다</a:t>
            </a:r>
            <a:r>
              <a:rPr lang="en-US" dirty="0" smtClean="0"/>
              <a:t>. </a:t>
            </a:r>
            <a:r>
              <a:rPr lang="ko-KR" altLang="en-US" dirty="0" smtClean="0"/>
              <a:t>그러므로 복수의 노동조합이 존재하지 않는 상황에서 복수노조의 존재를 전제로 한 교섭대표노동조합을 결정할 필요는 없다고 본다</a:t>
            </a:r>
            <a:r>
              <a:rPr lang="en-US" dirty="0" smtClean="0"/>
              <a:t>. </a:t>
            </a:r>
            <a:r>
              <a:rPr lang="ko-KR" altLang="en-US" dirty="0" smtClean="0"/>
              <a:t>이 견해는 단수노조가 교섭요구노동조합 확정절차를 거쳐야 한다고 보는 경우에도</a:t>
            </a:r>
            <a:r>
              <a:rPr lang="en-US" dirty="0" smtClean="0"/>
              <a:t>, </a:t>
            </a:r>
            <a:r>
              <a:rPr lang="ko-KR" altLang="en-US" dirty="0" smtClean="0"/>
              <a:t>그러한 절차는 교섭대표노동조합 확정절차와는 분리된 것으로 이해한다</a:t>
            </a:r>
            <a:r>
              <a:rPr lang="en-US" dirty="0" smtClean="0"/>
              <a:t>.</a:t>
            </a:r>
            <a:endParaRPr lang="en-US" altLang="ko-KR" dirty="0" smtClean="0"/>
          </a:p>
          <a:p>
            <a:pPr>
              <a:lnSpc>
                <a:spcPct val="150000"/>
              </a:lnSpc>
            </a:pPr>
            <a:endParaRPr lang="en-US" altLang="ko-KR"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40</a:t>
            </a:fld>
            <a:endParaRPr lang="ko-KR"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 같은 날 </a:t>
            </a:r>
            <a:r>
              <a:rPr lang="en-US" altLang="ko-KR" dirty="0" smtClean="0"/>
              <a:t>2</a:t>
            </a:r>
            <a:r>
              <a:rPr lang="ko-KR" altLang="en-US" dirty="0" smtClean="0"/>
              <a:t>개의 </a:t>
            </a:r>
            <a:r>
              <a:rPr lang="ko-KR" altLang="en-US" dirty="0" err="1" smtClean="0"/>
              <a:t>단협을</a:t>
            </a:r>
            <a:r>
              <a:rPr lang="ko-KR" altLang="en-US" dirty="0" smtClean="0"/>
              <a:t> 체결하고 효력발생일이 나중에 시작되는 </a:t>
            </a:r>
            <a:r>
              <a:rPr lang="ko-KR" altLang="en-US" dirty="0" err="1" smtClean="0"/>
              <a:t>단협</a:t>
            </a:r>
            <a:r>
              <a:rPr lang="ko-KR" altLang="en-US" dirty="0" smtClean="0"/>
              <a:t> 기준으로 교섭대표노조 지위 유지 기간 정하면 지나치게 교섭대표노조 지위가 길어지는 상황이 발생할 수 있는 반면</a:t>
            </a:r>
            <a:r>
              <a:rPr lang="en-US" altLang="ko-KR" dirty="0" smtClean="0"/>
              <a:t>, </a:t>
            </a:r>
            <a:r>
              <a:rPr lang="ko-KR" altLang="en-US" dirty="0" smtClean="0"/>
              <a:t>효력발생일이 먼저 시작되는 단체협약을 기준으로 교섭대표노조의 지위유지 기간을 정하는 경우 교섭대표노조의 지위가 지나치게 짧아지는 경우가 발생할 수도 있다</a:t>
            </a:r>
            <a:r>
              <a:rPr lang="en-US" altLang="ko-KR" dirty="0" smtClean="0"/>
              <a:t>(</a:t>
            </a:r>
            <a:r>
              <a:rPr lang="ko-KR" altLang="en-US" dirty="0" smtClean="0"/>
              <a:t>가령</a:t>
            </a:r>
            <a:r>
              <a:rPr lang="en-US" altLang="ko-KR" dirty="0" smtClean="0"/>
              <a:t>, 2015. 1. 1. </a:t>
            </a:r>
            <a:r>
              <a:rPr lang="ko-KR" altLang="en-US" dirty="0" smtClean="0"/>
              <a:t>교섭대표노조가 된 노조가 </a:t>
            </a:r>
            <a:r>
              <a:rPr lang="en-US" altLang="ko-KR" dirty="0" smtClean="0"/>
              <a:t>2015. 12. 31. </a:t>
            </a:r>
            <a:r>
              <a:rPr lang="ko-KR" altLang="en-US" dirty="0" smtClean="0"/>
              <a:t>소급하여 </a:t>
            </a:r>
            <a:r>
              <a:rPr lang="en-US" altLang="ko-KR" dirty="0" smtClean="0"/>
              <a:t>1</a:t>
            </a:r>
            <a:r>
              <a:rPr lang="ko-KR" altLang="en-US" dirty="0" smtClean="0"/>
              <a:t>년 유효기간의 임금협약</a:t>
            </a:r>
            <a:r>
              <a:rPr lang="en-US" altLang="ko-KR" dirty="0" smtClean="0"/>
              <a:t>(2015. 1. 1. ~ 2015. 12. 31.)</a:t>
            </a:r>
            <a:r>
              <a:rPr lang="ko-KR" altLang="en-US" dirty="0" smtClean="0"/>
              <a:t>과 </a:t>
            </a:r>
            <a:r>
              <a:rPr lang="en-US" altLang="ko-KR" dirty="0" smtClean="0"/>
              <a:t>1</a:t>
            </a:r>
            <a:r>
              <a:rPr lang="ko-KR" altLang="en-US" dirty="0" smtClean="0"/>
              <a:t>년 유효기간이 </a:t>
            </a:r>
            <a:r>
              <a:rPr lang="ko-KR" altLang="en-US" dirty="0" err="1" smtClean="0"/>
              <a:t>장래효</a:t>
            </a:r>
            <a:r>
              <a:rPr lang="ko-KR" altLang="en-US" dirty="0" smtClean="0"/>
              <a:t> </a:t>
            </a:r>
            <a:r>
              <a:rPr lang="en-US" altLang="ko-KR" dirty="0" smtClean="0"/>
              <a:t>(2015.12.31.~2016. 12.30.) </a:t>
            </a:r>
            <a:r>
              <a:rPr lang="ko-KR" altLang="en-US" dirty="0" smtClean="0"/>
              <a:t>단체협약 체결한다면</a:t>
            </a:r>
            <a:r>
              <a:rPr lang="en-US" altLang="ko-KR" dirty="0" smtClean="0"/>
              <a:t>, 2</a:t>
            </a:r>
            <a:r>
              <a:rPr lang="ko-KR" altLang="en-US" dirty="0" smtClean="0"/>
              <a:t>년간 교섭대표노조의 지위를 유지하면서 </a:t>
            </a:r>
            <a:r>
              <a:rPr lang="en-US" altLang="ko-KR" dirty="0" smtClean="0"/>
              <a:t>2</a:t>
            </a:r>
            <a:r>
              <a:rPr lang="ko-KR" altLang="en-US" dirty="0" smtClean="0"/>
              <a:t>개의 협약만 체결하는 상황도 발생 가능하다</a:t>
            </a:r>
            <a:r>
              <a:rPr lang="en-US" altLang="ko-KR" dirty="0" smtClean="0"/>
              <a:t>).</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46</a:t>
            </a:fld>
            <a:endParaRPr lang="ko-KR"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47</a:t>
            </a:fld>
            <a:endParaRPr lang="ko-KR"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48</a:t>
            </a:fld>
            <a:endParaRPr lang="ko-KR"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49</a:t>
            </a:fld>
            <a:endParaRPr lang="ko-KR"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50</a:t>
            </a:fld>
            <a:endParaRPr lang="ko-KR"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51</a:t>
            </a:fld>
            <a:endParaRPr lang="ko-KR"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52</a:t>
            </a:fld>
            <a:endParaRPr lang="ko-KR"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53</a:t>
            </a:fld>
            <a:endParaRPr lang="ko-KR"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54</a:t>
            </a:fld>
            <a:endParaRPr lang="ko-KR"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이 사건 </a:t>
            </a:r>
            <a:r>
              <a:rPr lang="en-US" altLang="ko-KR" dirty="0" smtClean="0"/>
              <a:t>1</a:t>
            </a:r>
            <a:r>
              <a:rPr lang="ko-KR" altLang="en-US" dirty="0" smtClean="0"/>
              <a:t>심인 서울중앙지방법원 </a:t>
            </a:r>
            <a:r>
              <a:rPr lang="en-US" altLang="ko-KR" dirty="0" smtClean="0"/>
              <a:t>2016. 7. 21. </a:t>
            </a:r>
            <a:r>
              <a:rPr lang="ko-KR" altLang="en-US" dirty="0" smtClean="0"/>
              <a:t>선고 </a:t>
            </a:r>
            <a:r>
              <a:rPr lang="en-US" altLang="ko-KR" dirty="0" smtClean="0"/>
              <a:t>2014</a:t>
            </a:r>
            <a:r>
              <a:rPr lang="ko-KR" altLang="en-US" dirty="0" err="1" smtClean="0"/>
              <a:t>가합</a:t>
            </a:r>
            <a:r>
              <a:rPr lang="en-US" altLang="ko-KR" dirty="0" smtClean="0"/>
              <a:t>60526 </a:t>
            </a:r>
            <a:r>
              <a:rPr lang="ko-KR" altLang="en-US" dirty="0" smtClean="0"/>
              <a:t>판결은 ① </a:t>
            </a:r>
            <a:r>
              <a:rPr lang="ko-KR" altLang="en-US" u="sng" dirty="0" smtClean="0"/>
              <a:t>절차적 공정대표의무의 판단기준에 관해</a:t>
            </a:r>
            <a:r>
              <a:rPr lang="en-US" altLang="ko-KR" dirty="0" smtClean="0"/>
              <a:t>, </a:t>
            </a:r>
            <a:r>
              <a:rPr lang="ko-KR" altLang="en-US" dirty="0" err="1" smtClean="0"/>
              <a:t>교섭요구안에</a:t>
            </a:r>
            <a:r>
              <a:rPr lang="ko-KR" altLang="en-US" dirty="0" smtClean="0"/>
              <a:t> 대한 소수노조 의견 수렴하고 </a:t>
            </a:r>
            <a:r>
              <a:rPr lang="ko-KR" altLang="en-US" dirty="0" err="1" smtClean="0"/>
              <a:t>요구안</a:t>
            </a:r>
            <a:r>
              <a:rPr lang="ko-KR" altLang="en-US" dirty="0" smtClean="0"/>
              <a:t> 확정하는 과정에 신의성실의 원칙에 입각하여 </a:t>
            </a:r>
            <a:r>
              <a:rPr lang="ko-KR" altLang="en-US" dirty="0" err="1" smtClean="0"/>
              <a:t>의견제출할</a:t>
            </a:r>
            <a:r>
              <a:rPr lang="ko-KR" altLang="en-US" dirty="0" smtClean="0"/>
              <a:t> 기회 충분히 부여하고 협의하고</a:t>
            </a:r>
            <a:r>
              <a:rPr lang="en-US" altLang="ko-KR" dirty="0" smtClean="0"/>
              <a:t>, </a:t>
            </a:r>
            <a:r>
              <a:rPr lang="ko-KR" altLang="en-US" dirty="0" err="1" smtClean="0"/>
              <a:t>교섭요구안</a:t>
            </a:r>
            <a:r>
              <a:rPr lang="ko-KR" altLang="en-US" dirty="0" smtClean="0"/>
              <a:t> 결정 이유 등에 대하여 설명할 의무가 있다</a:t>
            </a:r>
            <a:r>
              <a:rPr lang="en-US" altLang="ko-KR" dirty="0" smtClean="0"/>
              <a:t>. </a:t>
            </a:r>
            <a:r>
              <a:rPr lang="ko-KR" altLang="en-US" dirty="0" smtClean="0"/>
              <a:t>다만</a:t>
            </a:r>
            <a:r>
              <a:rPr lang="en-US" altLang="ko-KR" dirty="0" smtClean="0"/>
              <a:t>, </a:t>
            </a:r>
            <a:r>
              <a:rPr lang="ko-KR" altLang="en-US" dirty="0" smtClean="0"/>
              <a:t>협상과정 쉽게 </a:t>
            </a:r>
            <a:r>
              <a:rPr lang="ko-KR" altLang="en-US" dirty="0" err="1" smtClean="0"/>
              <a:t>예상가능하지</a:t>
            </a:r>
            <a:r>
              <a:rPr lang="ko-KR" altLang="en-US" dirty="0" smtClean="0"/>
              <a:t> 않고 신속하고 즉각적 판단이 필요한 경우도 있으므로 의제중요성 판단</a:t>
            </a:r>
            <a:r>
              <a:rPr lang="en-US" altLang="ko-KR" dirty="0" smtClean="0"/>
              <a:t>, </a:t>
            </a:r>
            <a:r>
              <a:rPr lang="ko-KR" altLang="en-US" dirty="0" smtClean="0"/>
              <a:t>교섭력 집중과 목표달성을 위한 전략 선택 등에 관해 </a:t>
            </a:r>
            <a:r>
              <a:rPr lang="ko-KR" altLang="en-US" u="sng" dirty="0" smtClean="0"/>
              <a:t>교섭대표노조의 재량권</a:t>
            </a:r>
            <a:r>
              <a:rPr lang="ko-KR" altLang="en-US" dirty="0" smtClean="0"/>
              <a:t>이 인정되어야 하므로 구체적인 의제나 개별적인 협상절차에까지 무조건적으로 소수노조의 의견을 수렴하여야 하거나 </a:t>
            </a:r>
            <a:r>
              <a:rPr lang="ko-KR" altLang="en-US" dirty="0" err="1" smtClean="0"/>
              <a:t>참여보장해야</a:t>
            </a:r>
            <a:r>
              <a:rPr lang="ko-KR" altLang="en-US" dirty="0" smtClean="0"/>
              <a:t> 할 의무까지 부담하지 않으나</a:t>
            </a:r>
            <a:r>
              <a:rPr lang="en-US" altLang="ko-KR" dirty="0" smtClean="0"/>
              <a:t>, “</a:t>
            </a:r>
            <a:r>
              <a:rPr lang="ko-KR" altLang="en-US" u="sng" dirty="0" smtClean="0"/>
              <a:t>절차적 보장이 형식적인 것에 그치거나 특별히 소수노조에게 핵심적이고 중요한 의제임에도 불구하고</a:t>
            </a:r>
            <a:r>
              <a:rPr lang="ko-KR" altLang="en-US" dirty="0" smtClean="0"/>
              <a:t> 소수노조에 의견수렴 절차를 충분히 거치지 않는 등 신의성실의 원칙에 비추어 앞서 인정된 교섭대표노조의 재량권의 범위를 일탈하는 경우에는 교섭대표노조가 절차적 공정대표의무를 위반한 것이라고 볼 수 있다”고 판시하였고</a:t>
            </a:r>
            <a:r>
              <a:rPr lang="en-US" altLang="ko-KR" dirty="0" smtClean="0"/>
              <a:t>, </a:t>
            </a:r>
            <a:r>
              <a:rPr lang="ko-KR" altLang="en-US" u="sng" dirty="0" smtClean="0"/>
              <a:t>실체적 공정대표의무 위반 여부 판단기준</a:t>
            </a:r>
            <a:r>
              <a:rPr lang="ko-KR" altLang="en-US" dirty="0" smtClean="0"/>
              <a:t>에 관해</a:t>
            </a:r>
            <a:r>
              <a:rPr lang="en-US" altLang="ko-KR" dirty="0" smtClean="0"/>
              <a:t>, “</a:t>
            </a:r>
            <a:r>
              <a:rPr lang="ko-KR" altLang="en-US" dirty="0" smtClean="0"/>
              <a:t>교섭대표노조와 사용자가 체결한 단체협약 등의 결과물에 교섭대표노조와 소수노조를 합리적 이유 없이 차별하는 내용이 포함되지 않아야 함을 의미하는데</a:t>
            </a:r>
            <a:r>
              <a:rPr lang="en-US" altLang="ko-KR" dirty="0" smtClean="0"/>
              <a:t>, </a:t>
            </a:r>
            <a:r>
              <a:rPr lang="ko-KR" altLang="en-US" dirty="0" smtClean="0"/>
              <a:t>앞서 본 바와 같이 소수노조는 단체협약의 규범적 부분뿐만 아니라 노조활동에 관한 부분에 대하여도 단체교섭권을 행사하지 못하고 단지 교섭대표노조가 사용자와 협상을 통하여 얻어내는 결과물을 기다릴 수밖에 없는 처지라는 점을 고려할 때 </a:t>
            </a:r>
            <a:r>
              <a:rPr lang="ko-KR" altLang="en-US" u="sng" dirty="0" smtClean="0"/>
              <a:t>교섭대표노조와 사용자가 체결한 단체협약이 </a:t>
            </a:r>
            <a:r>
              <a:rPr lang="ko-KR" altLang="en-US" u="sng" dirty="0" err="1" smtClean="0"/>
              <a:t>일응</a:t>
            </a:r>
            <a:r>
              <a:rPr lang="ko-KR" altLang="en-US" u="sng" dirty="0" smtClean="0"/>
              <a:t> 차별적으로 보일 경우 그 차별의 합리성에 관하여는 보다 엄격하고 판단하여야 할 것이고</a:t>
            </a:r>
            <a:r>
              <a:rPr lang="en-US" altLang="ko-KR" u="sng" dirty="0" smtClean="0"/>
              <a:t>, </a:t>
            </a:r>
            <a:r>
              <a:rPr lang="ko-KR" altLang="en-US" u="sng" dirty="0" smtClean="0"/>
              <a:t>특히 그 내용의 노조의 기본적 활동에 관한 것일 때는 더욱 그러하다</a:t>
            </a:r>
            <a:r>
              <a:rPr lang="ko-KR" altLang="en-US" dirty="0" smtClean="0"/>
              <a:t>”고 판시함 </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55</a:t>
            </a:fld>
            <a:endParaRPr lang="ko-KR"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r>
              <a:rPr lang="ko-KR" altLang="en-US" dirty="0" smtClean="0"/>
              <a:t>재량권은 자의적</a:t>
            </a:r>
            <a:r>
              <a:rPr lang="en-US" altLang="ko-KR" dirty="0" smtClean="0"/>
              <a:t>, </a:t>
            </a:r>
            <a:r>
              <a:rPr lang="ko-KR" altLang="en-US" dirty="0" smtClean="0"/>
              <a:t>주관적 판단은 아님</a:t>
            </a:r>
            <a:r>
              <a:rPr lang="en-US" altLang="ko-KR" dirty="0" smtClean="0"/>
              <a:t>. </a:t>
            </a:r>
          </a:p>
          <a:p>
            <a:r>
              <a:rPr lang="ko-KR" altLang="en-US" dirty="0" smtClean="0"/>
              <a:t>내용에 따라 더 충실히 의견을 청취하고</a:t>
            </a:r>
            <a:r>
              <a:rPr lang="en-US" altLang="ko-KR" dirty="0" smtClean="0"/>
              <a:t>, </a:t>
            </a:r>
            <a:r>
              <a:rPr lang="ko-KR" altLang="en-US" dirty="0" smtClean="0"/>
              <a:t>정보를 제공하고</a:t>
            </a:r>
            <a:r>
              <a:rPr lang="en-US" altLang="ko-KR" dirty="0" smtClean="0"/>
              <a:t>, </a:t>
            </a:r>
            <a:r>
              <a:rPr lang="ko-KR" altLang="en-US" dirty="0" smtClean="0"/>
              <a:t>자세히 설명할 의무를 부담한다고 봄</a:t>
            </a:r>
            <a:r>
              <a:rPr lang="en-US" altLang="ko-KR" dirty="0" smtClean="0"/>
              <a:t>. </a:t>
            </a:r>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56</a:t>
            </a:fld>
            <a:endParaRPr lang="ko-KR"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57</a:t>
            </a:fld>
            <a:endParaRPr lang="ko-KR"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58</a:t>
            </a:fld>
            <a:endParaRPr lang="ko-KR"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59</a:t>
            </a:fld>
            <a:endParaRPr lang="ko-KR"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60</a:t>
            </a:fld>
            <a:endParaRPr lang="ko-KR"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fontAlgn="base" latinLnBrk="1"/>
            <a:r>
              <a:rPr lang="ko-KR" altLang="en-US" b="1" dirty="0" smtClean="0"/>
              <a:t>근로기준법 제</a:t>
            </a:r>
            <a:r>
              <a:rPr lang="en-US" altLang="ko-KR" b="1" dirty="0" smtClean="0"/>
              <a:t>94</a:t>
            </a:r>
            <a:r>
              <a:rPr lang="ko-KR" altLang="en-US" b="1" dirty="0" smtClean="0"/>
              <a:t>조</a:t>
            </a:r>
            <a:r>
              <a:rPr lang="en-US" altLang="ko-KR" dirty="0" smtClean="0"/>
              <a:t>(</a:t>
            </a:r>
            <a:r>
              <a:rPr lang="ko-KR" altLang="en-US" dirty="0" smtClean="0"/>
              <a:t>규칙의 작성</a:t>
            </a:r>
            <a:r>
              <a:rPr lang="en-US" altLang="ko-KR" dirty="0" smtClean="0"/>
              <a:t>, </a:t>
            </a:r>
            <a:r>
              <a:rPr lang="ko-KR" altLang="en-US" dirty="0" smtClean="0"/>
              <a:t>변경 절차</a:t>
            </a:r>
            <a:r>
              <a:rPr lang="en-US" altLang="ko-KR" dirty="0" smtClean="0"/>
              <a:t>)</a:t>
            </a:r>
            <a:endParaRPr lang="ko-KR" altLang="en-US" dirty="0" smtClean="0"/>
          </a:p>
          <a:p>
            <a:pPr fontAlgn="base" latinLnBrk="1"/>
            <a:r>
              <a:rPr lang="ko-KR" altLang="en-US" dirty="0" smtClean="0"/>
              <a:t>① 사용자는 취업규칙의 작성 또는 변경에 관하여 해당 사업 또는 사업장에 </a:t>
            </a:r>
            <a:r>
              <a:rPr lang="ko-KR" altLang="en-US" u="sng" dirty="0" smtClean="0"/>
              <a:t>근로자의 과반수로 조직된 노동조합이 있는 경우에는 그 노동조합</a:t>
            </a:r>
            <a:r>
              <a:rPr lang="en-US" altLang="ko-KR" dirty="0" smtClean="0"/>
              <a:t>, </a:t>
            </a:r>
            <a:r>
              <a:rPr lang="ko-KR" altLang="en-US" dirty="0" smtClean="0"/>
              <a:t>근로자의 과반수로 조직된 노동조합이 없는 경우에는 근로자의 과반수의 의견을 들어야 한다</a:t>
            </a:r>
            <a:r>
              <a:rPr lang="en-US" altLang="ko-KR" dirty="0" smtClean="0"/>
              <a:t>. </a:t>
            </a:r>
            <a:r>
              <a:rPr lang="ko-KR" altLang="en-US" dirty="0" smtClean="0"/>
              <a:t>다만</a:t>
            </a:r>
            <a:r>
              <a:rPr lang="en-US" altLang="ko-KR" dirty="0" smtClean="0"/>
              <a:t>, </a:t>
            </a:r>
            <a:r>
              <a:rPr lang="ko-KR" altLang="en-US" dirty="0" smtClean="0"/>
              <a:t>취업규칙을 근로자에게 불리하게 변경하는 경우에는 그 동의를 받아야 한다</a:t>
            </a:r>
            <a:r>
              <a:rPr lang="en-US" altLang="ko-KR" dirty="0" smtClean="0"/>
              <a:t>.</a:t>
            </a:r>
            <a:endParaRPr lang="ko-KR" altLang="en-US" dirty="0" smtClean="0"/>
          </a:p>
          <a:p>
            <a:endParaRPr lang="en-US" altLang="ko-KR" dirty="0" smtClean="0"/>
          </a:p>
          <a:p>
            <a:pPr fontAlgn="base" latinLnBrk="1"/>
            <a:r>
              <a:rPr lang="ko-KR" altLang="en-US" b="1" dirty="0" smtClean="0"/>
              <a:t>산업안전보건법 시행령 제</a:t>
            </a:r>
            <a:r>
              <a:rPr lang="en-US" altLang="ko-KR" b="1" dirty="0" smtClean="0"/>
              <a:t>25</a:t>
            </a:r>
            <a:r>
              <a:rPr lang="ko-KR" altLang="en-US" b="1" dirty="0" smtClean="0"/>
              <a:t>조의</a:t>
            </a:r>
            <a:r>
              <a:rPr lang="en-US" altLang="ko-KR" b="1" dirty="0" smtClean="0"/>
              <a:t>2(</a:t>
            </a:r>
            <a:r>
              <a:rPr lang="ko-KR" altLang="en-US" b="1" dirty="0" smtClean="0"/>
              <a:t>산업안전보건위원회의 구성</a:t>
            </a:r>
            <a:r>
              <a:rPr lang="en-US" altLang="ko-KR" b="1" dirty="0" smtClean="0"/>
              <a:t>)</a:t>
            </a:r>
            <a:r>
              <a:rPr lang="ko-KR" altLang="en-US" dirty="0" smtClean="0"/>
              <a:t> ① 산업안전보건위원회의 근로자위원은 다음 각 호의 사람으로 구성한다</a:t>
            </a:r>
            <a:r>
              <a:rPr lang="en-US" altLang="ko-KR" dirty="0" smtClean="0"/>
              <a:t>.</a:t>
            </a:r>
            <a:endParaRPr lang="ko-KR" altLang="en-US" dirty="0" smtClean="0"/>
          </a:p>
          <a:p>
            <a:pPr fontAlgn="base" latinLnBrk="1"/>
            <a:r>
              <a:rPr lang="en-US" altLang="ko-KR" dirty="0" smtClean="0"/>
              <a:t>1. </a:t>
            </a:r>
            <a:r>
              <a:rPr lang="ko-KR" altLang="en-US" u="sng" dirty="0" smtClean="0"/>
              <a:t>근로자대표</a:t>
            </a:r>
            <a:r>
              <a:rPr lang="en-US" altLang="ko-KR" dirty="0" smtClean="0"/>
              <a:t>(</a:t>
            </a:r>
            <a:r>
              <a:rPr lang="ko-KR" altLang="en-US" dirty="0" smtClean="0"/>
              <a:t>근로자의 과반수로 조직된 노동조합이 있는 경우에는 그 노동조합의 대표자를 말하고</a:t>
            </a:r>
            <a:r>
              <a:rPr lang="en-US" altLang="ko-KR" dirty="0" smtClean="0"/>
              <a:t>, </a:t>
            </a:r>
            <a:r>
              <a:rPr lang="ko-KR" altLang="en-US" dirty="0" smtClean="0"/>
              <a:t>근로자의 과반수로 조직된 노동조합이 없는 경우에는 근로자의 과반수를 대표하는 사람을 말하되</a:t>
            </a:r>
            <a:r>
              <a:rPr lang="en-US" altLang="ko-KR" dirty="0" smtClean="0"/>
              <a:t>, </a:t>
            </a:r>
            <a:r>
              <a:rPr lang="ko-KR" altLang="en-US" dirty="0" smtClean="0"/>
              <a:t>해당 사업장에 단위 노동조합의 산하 노동단체가 그 사업장 근로자의 과반수로 조직되어 있는 경우에는 지부</a:t>
            </a:r>
            <a:r>
              <a:rPr lang="en-US" altLang="ko-KR" dirty="0" smtClean="0"/>
              <a:t>·</a:t>
            </a:r>
            <a:r>
              <a:rPr lang="ko-KR" altLang="en-US" dirty="0" smtClean="0"/>
              <a:t>분회 등 명칭 여하에 관계없이 해당 노동단체의 대표자를 말한다</a:t>
            </a:r>
            <a:r>
              <a:rPr lang="en-US" altLang="ko-KR" dirty="0" smtClean="0"/>
              <a:t>. </a:t>
            </a:r>
            <a:r>
              <a:rPr lang="ko-KR" altLang="en-US" dirty="0" smtClean="0"/>
              <a:t>이하 같다</a:t>
            </a:r>
            <a:r>
              <a:rPr lang="en-US" altLang="ko-KR" dirty="0" smtClean="0"/>
              <a:t>)</a:t>
            </a:r>
            <a:endParaRPr lang="ko-KR" altLang="en-US" dirty="0" smtClean="0"/>
          </a:p>
          <a:p>
            <a:pPr fontAlgn="base" latinLnBrk="1"/>
            <a:r>
              <a:rPr lang="en-US" altLang="ko-KR" dirty="0" smtClean="0"/>
              <a:t>2. </a:t>
            </a:r>
            <a:r>
              <a:rPr lang="ko-KR" altLang="en-US" dirty="0" smtClean="0"/>
              <a:t>법 제</a:t>
            </a:r>
            <a:r>
              <a:rPr lang="en-US" altLang="ko-KR" dirty="0" smtClean="0"/>
              <a:t>61</a:t>
            </a:r>
            <a:r>
              <a:rPr lang="ko-KR" altLang="en-US" dirty="0" smtClean="0"/>
              <a:t>조의</a:t>
            </a:r>
            <a:r>
              <a:rPr lang="en-US" altLang="ko-KR" dirty="0" smtClean="0"/>
              <a:t>2</a:t>
            </a:r>
            <a:r>
              <a:rPr lang="ko-KR" altLang="en-US" dirty="0" smtClean="0"/>
              <a:t>에 따른 명예산업안전감독관</a:t>
            </a:r>
            <a:r>
              <a:rPr lang="en-US" altLang="ko-KR" dirty="0" smtClean="0"/>
              <a:t>(</a:t>
            </a:r>
            <a:r>
              <a:rPr lang="ko-KR" altLang="en-US" dirty="0" smtClean="0"/>
              <a:t>이하 </a:t>
            </a:r>
            <a:r>
              <a:rPr lang="en-US" altLang="ko-KR" dirty="0" smtClean="0"/>
              <a:t>"</a:t>
            </a:r>
            <a:r>
              <a:rPr lang="ko-KR" altLang="en-US" dirty="0" smtClean="0"/>
              <a:t>명예감독관</a:t>
            </a:r>
            <a:r>
              <a:rPr lang="en-US" altLang="ko-KR" dirty="0" smtClean="0"/>
              <a:t>"</a:t>
            </a:r>
            <a:r>
              <a:rPr lang="ko-KR" altLang="en-US" dirty="0" smtClean="0"/>
              <a:t>이라 한다</a:t>
            </a:r>
            <a:r>
              <a:rPr lang="en-US" altLang="ko-KR" dirty="0" smtClean="0"/>
              <a:t>)</a:t>
            </a:r>
            <a:r>
              <a:rPr lang="ko-KR" altLang="en-US" dirty="0" smtClean="0"/>
              <a:t>이 위촉되어 있는 사업장의 경우 근로자대표가 지명하는 </a:t>
            </a:r>
            <a:r>
              <a:rPr lang="en-US" altLang="ko-KR" dirty="0" smtClean="0"/>
              <a:t>1</a:t>
            </a:r>
            <a:r>
              <a:rPr lang="ko-KR" altLang="en-US" dirty="0" smtClean="0"/>
              <a:t>명 이상의 명예감독관</a:t>
            </a:r>
          </a:p>
          <a:p>
            <a:pPr fontAlgn="base" latinLnBrk="1"/>
            <a:r>
              <a:rPr lang="en-US" altLang="ko-KR" dirty="0" smtClean="0"/>
              <a:t>3. </a:t>
            </a:r>
            <a:r>
              <a:rPr lang="ko-KR" altLang="en-US" dirty="0" smtClean="0"/>
              <a:t>근로자대표가 지명하는 </a:t>
            </a:r>
            <a:r>
              <a:rPr lang="en-US" altLang="ko-KR" dirty="0" smtClean="0"/>
              <a:t>9</a:t>
            </a:r>
            <a:r>
              <a:rPr lang="ko-KR" altLang="en-US" dirty="0" smtClean="0"/>
              <a:t>명 이내의 해당 사업장의 근로자</a:t>
            </a:r>
            <a:r>
              <a:rPr lang="en-US" altLang="ko-KR" dirty="0" smtClean="0"/>
              <a:t>(</a:t>
            </a:r>
            <a:r>
              <a:rPr lang="ko-KR" altLang="en-US" dirty="0" smtClean="0"/>
              <a:t>명예감독관이 근로자위원으로 지명되어 있는 경우에는 그 수를 제외한 수의 근로자를 말한다</a:t>
            </a:r>
            <a:r>
              <a:rPr lang="en-US" altLang="ko-KR" dirty="0" smtClean="0"/>
              <a:t>)</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61</a:t>
            </a:fld>
            <a:endParaRPr lang="ko-KR"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62</a:t>
            </a:fld>
            <a:endParaRPr lang="ko-KR"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63</a:t>
            </a:fld>
            <a:endParaRPr lang="ko-KR"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64</a:t>
            </a:fld>
            <a:endParaRPr lang="ko-KR"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fontAlgn="base" latinLnBrk="1"/>
            <a:r>
              <a:rPr lang="ko-KR" altLang="en-US" b="1" dirty="0" smtClean="0"/>
              <a:t>제</a:t>
            </a:r>
            <a:r>
              <a:rPr lang="en-US" altLang="ko-KR" b="1" dirty="0" smtClean="0"/>
              <a:t>24</a:t>
            </a:r>
            <a:r>
              <a:rPr lang="ko-KR" altLang="en-US" b="1" dirty="0" smtClean="0"/>
              <a:t>조</a:t>
            </a:r>
            <a:r>
              <a:rPr lang="en-US" altLang="ko-KR" b="1" dirty="0" smtClean="0"/>
              <a:t>(</a:t>
            </a:r>
            <a:r>
              <a:rPr lang="ko-KR" altLang="en-US" b="1" dirty="0" smtClean="0"/>
              <a:t>노동조합의 전임자</a:t>
            </a:r>
            <a:r>
              <a:rPr lang="en-US" altLang="ko-KR" b="1" dirty="0" smtClean="0"/>
              <a:t>)</a:t>
            </a:r>
            <a:r>
              <a:rPr lang="ko-KR" altLang="en-US" dirty="0" smtClean="0"/>
              <a:t> ①근로자는 단체협약으로 정하거나 사용자의 동의가 있는 경우에는 근로계약 소정의 근로를 제공하지 아니하고 노동조합의 업무에만 종사할 수 있다</a:t>
            </a:r>
            <a:r>
              <a:rPr lang="en-US" altLang="ko-KR" dirty="0" smtClean="0"/>
              <a:t>.</a:t>
            </a:r>
            <a:endParaRPr lang="ko-KR" altLang="en-US" dirty="0" smtClean="0"/>
          </a:p>
          <a:p>
            <a:pPr fontAlgn="base" latinLnBrk="1"/>
            <a:r>
              <a:rPr lang="ko-KR" altLang="en-US" dirty="0" smtClean="0"/>
              <a:t>②제</a:t>
            </a:r>
            <a:r>
              <a:rPr lang="en-US" altLang="ko-KR" dirty="0" smtClean="0"/>
              <a:t>1</a:t>
            </a:r>
            <a:r>
              <a:rPr lang="ko-KR" altLang="en-US" dirty="0" smtClean="0"/>
              <a:t>항의 규정에 의하여 노동조합의 업무에만 종사하는 자</a:t>
            </a:r>
            <a:r>
              <a:rPr lang="en-US" altLang="ko-KR" dirty="0" smtClean="0"/>
              <a:t>(</a:t>
            </a:r>
            <a:r>
              <a:rPr lang="ko-KR" altLang="en-US" dirty="0" smtClean="0"/>
              <a:t>이하 </a:t>
            </a:r>
            <a:r>
              <a:rPr lang="en-US" altLang="ko-KR" dirty="0" smtClean="0"/>
              <a:t>"</a:t>
            </a:r>
            <a:r>
              <a:rPr lang="ko-KR" altLang="en-US" dirty="0" smtClean="0"/>
              <a:t>전임자</a:t>
            </a:r>
            <a:r>
              <a:rPr lang="en-US" altLang="ko-KR" dirty="0" smtClean="0"/>
              <a:t>"</a:t>
            </a:r>
            <a:r>
              <a:rPr lang="ko-KR" altLang="en-US" dirty="0" smtClean="0"/>
              <a:t>라 한다</a:t>
            </a:r>
            <a:r>
              <a:rPr lang="en-US" altLang="ko-KR" dirty="0" smtClean="0"/>
              <a:t>)</a:t>
            </a:r>
            <a:r>
              <a:rPr lang="ko-KR" altLang="en-US" dirty="0" smtClean="0"/>
              <a:t>는 그 전임기간동안 사용자로부터 어떠한 급여도 지급받아서는 </a:t>
            </a:r>
            <a:r>
              <a:rPr lang="ko-KR" altLang="en-US" dirty="0" err="1" smtClean="0"/>
              <a:t>아니된다</a:t>
            </a:r>
            <a:r>
              <a:rPr lang="en-US" altLang="ko-KR" dirty="0" smtClean="0"/>
              <a:t>.</a:t>
            </a:r>
            <a:endParaRPr lang="ko-KR" altLang="en-US" dirty="0" smtClean="0"/>
          </a:p>
          <a:p>
            <a:pPr fontAlgn="base" latinLnBrk="1"/>
            <a:r>
              <a:rPr lang="ko-KR" altLang="en-US" dirty="0" smtClean="0"/>
              <a:t>③ 사용자는 전임자의 정당한 노동조합 활동을 제한하여서는 아니 된다</a:t>
            </a:r>
            <a:r>
              <a:rPr lang="en-US" altLang="ko-KR" dirty="0" smtClean="0"/>
              <a:t>. </a:t>
            </a:r>
            <a:endParaRPr lang="ko-KR" altLang="en-US" dirty="0" smtClean="0"/>
          </a:p>
          <a:p>
            <a:pPr fontAlgn="base" latinLnBrk="1"/>
            <a:r>
              <a:rPr lang="ko-KR" altLang="en-US" dirty="0" smtClean="0"/>
              <a:t>④ 제</a:t>
            </a:r>
            <a:r>
              <a:rPr lang="en-US" altLang="ko-KR" dirty="0" smtClean="0"/>
              <a:t>2</a:t>
            </a:r>
            <a:r>
              <a:rPr lang="ko-KR" altLang="en-US" dirty="0" smtClean="0"/>
              <a:t>항에도 불구하고 단체협약으로 정하거나 사용자가 동의하는 경우에는 사업 또는 </a:t>
            </a:r>
            <a:r>
              <a:rPr lang="ko-KR" altLang="en-US" dirty="0" err="1" smtClean="0"/>
              <a:t>사업장별로</a:t>
            </a:r>
            <a:r>
              <a:rPr lang="ko-KR" altLang="en-US" dirty="0" smtClean="0"/>
              <a:t> </a:t>
            </a:r>
            <a:r>
              <a:rPr lang="ko-KR" altLang="en-US" b="1" u="sng" dirty="0" smtClean="0"/>
              <a:t>조합원 수 등을 고려하여</a:t>
            </a:r>
            <a:r>
              <a:rPr lang="ko-KR" altLang="en-US" dirty="0" smtClean="0"/>
              <a:t> 제</a:t>
            </a:r>
            <a:r>
              <a:rPr lang="en-US" altLang="ko-KR" dirty="0" smtClean="0"/>
              <a:t>24</a:t>
            </a:r>
            <a:r>
              <a:rPr lang="ko-KR" altLang="en-US" dirty="0" smtClean="0"/>
              <a:t>조의</a:t>
            </a:r>
            <a:r>
              <a:rPr lang="en-US" altLang="ko-KR" dirty="0" smtClean="0"/>
              <a:t>2</a:t>
            </a:r>
            <a:r>
              <a:rPr lang="ko-KR" altLang="en-US" dirty="0" smtClean="0"/>
              <a:t>에 따라 결정된 근로시간 면제 한도</a:t>
            </a:r>
            <a:r>
              <a:rPr lang="en-US" altLang="ko-KR" dirty="0" smtClean="0"/>
              <a:t>(</a:t>
            </a:r>
            <a:r>
              <a:rPr lang="ko-KR" altLang="en-US" dirty="0" smtClean="0"/>
              <a:t>이하 </a:t>
            </a:r>
            <a:r>
              <a:rPr lang="en-US" altLang="ko-KR" dirty="0" smtClean="0"/>
              <a:t>"</a:t>
            </a:r>
            <a:r>
              <a:rPr lang="ko-KR" altLang="en-US" dirty="0" smtClean="0"/>
              <a:t>근로시간 면제 한도</a:t>
            </a:r>
            <a:r>
              <a:rPr lang="en-US" altLang="ko-KR" dirty="0" smtClean="0"/>
              <a:t>"</a:t>
            </a:r>
            <a:r>
              <a:rPr lang="ko-KR" altLang="en-US" dirty="0" smtClean="0"/>
              <a:t>라 한다</a:t>
            </a:r>
            <a:r>
              <a:rPr lang="en-US" altLang="ko-KR" dirty="0" smtClean="0"/>
              <a:t>)</a:t>
            </a:r>
            <a:r>
              <a:rPr lang="ko-KR" altLang="en-US" dirty="0" smtClean="0"/>
              <a:t>를 초과하지 아니하는 범위에서 근로자는 임금의 손실 없이 사용자와의 협의</a:t>
            </a:r>
            <a:r>
              <a:rPr lang="en-US" altLang="ko-KR" dirty="0" smtClean="0"/>
              <a:t>·</a:t>
            </a:r>
            <a:r>
              <a:rPr lang="ko-KR" altLang="en-US" dirty="0" smtClean="0"/>
              <a:t>교섭</a:t>
            </a:r>
            <a:r>
              <a:rPr lang="en-US" altLang="ko-KR" dirty="0" smtClean="0"/>
              <a:t>, </a:t>
            </a:r>
            <a:r>
              <a:rPr lang="ko-KR" altLang="en-US" dirty="0" smtClean="0"/>
              <a:t>고충처리</a:t>
            </a:r>
            <a:r>
              <a:rPr lang="en-US" altLang="ko-KR" dirty="0" smtClean="0"/>
              <a:t>, </a:t>
            </a:r>
            <a:r>
              <a:rPr lang="ko-KR" altLang="en-US" dirty="0" smtClean="0"/>
              <a:t>산업안전 활동 등 이 법 또는 다른 법률에서 정하는 업무와 건전한 노사관계 발전을 위한 노동조합의 유지</a:t>
            </a:r>
            <a:r>
              <a:rPr lang="en-US" altLang="ko-KR" dirty="0" smtClean="0"/>
              <a:t>·</a:t>
            </a:r>
            <a:r>
              <a:rPr lang="ko-KR" altLang="en-US" dirty="0" smtClean="0"/>
              <a:t>관리업무를 할 수 있다</a:t>
            </a:r>
            <a:r>
              <a:rPr lang="en-US" altLang="ko-KR" dirty="0" smtClean="0"/>
              <a:t>. </a:t>
            </a:r>
            <a:endParaRPr lang="ko-KR" altLang="en-US" dirty="0" smtClean="0"/>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65</a:t>
            </a:fld>
            <a:endParaRPr lang="ko-KR"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66</a:t>
            </a:fld>
            <a:endParaRPr lang="ko-KR"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67</a:t>
            </a:fld>
            <a:endParaRPr lang="ko-KR"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68</a:t>
            </a:fld>
            <a:endParaRPr lang="ko-KR"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69</a:t>
            </a:fld>
            <a:endParaRPr lang="ko-KR"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70</a:t>
            </a:fld>
            <a:endParaRPr lang="ko-KR"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71</a:t>
            </a:fld>
            <a:endParaRPr lang="ko-KR"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72</a:t>
            </a:fld>
            <a:endParaRPr lang="ko-KR"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73</a:t>
            </a:fld>
            <a:endParaRPr lang="ko-KR"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74</a:t>
            </a:fld>
            <a:endParaRPr lang="ko-KR"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75</a:t>
            </a:fld>
            <a:endParaRPr lang="ko-KR"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76</a:t>
            </a:fld>
            <a:endParaRPr lang="ko-KR"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78</a:t>
            </a:fld>
            <a:endParaRPr lang="ko-KR"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pPr defTabSz="947684">
              <a:defRPr/>
            </a:pPr>
            <a:r>
              <a:rPr lang="ko-KR" altLang="en-US" dirty="0" smtClean="0"/>
              <a:t>회사가 단체협약 </a:t>
            </a:r>
            <a:r>
              <a:rPr lang="en-US" altLang="ko-KR" dirty="0" smtClean="0"/>
              <a:t>18</a:t>
            </a:r>
            <a:r>
              <a:rPr lang="ko-KR" altLang="en-US" dirty="0" smtClean="0"/>
              <a:t>조에서 정한 </a:t>
            </a:r>
            <a:r>
              <a:rPr lang="en-US" altLang="ko-KR" dirty="0" smtClean="0"/>
              <a:t>1</a:t>
            </a:r>
            <a:r>
              <a:rPr lang="ko-KR" altLang="en-US" dirty="0" smtClean="0"/>
              <a:t>시간의 신입사원 교육시간을 교섭대표노동조합에게 </a:t>
            </a:r>
            <a:r>
              <a:rPr lang="en-US" altLang="ko-KR" dirty="0" smtClean="0"/>
              <a:t>50</a:t>
            </a:r>
            <a:r>
              <a:rPr lang="ko-KR" altLang="en-US" dirty="0" smtClean="0"/>
              <a:t>분</a:t>
            </a:r>
            <a:r>
              <a:rPr lang="en-US" altLang="ko-KR" dirty="0" smtClean="0"/>
              <a:t>, </a:t>
            </a:r>
            <a:r>
              <a:rPr lang="ko-KR" altLang="en-US" dirty="0" smtClean="0"/>
              <a:t>소수 노동조합에게는 </a:t>
            </a:r>
            <a:r>
              <a:rPr lang="en-US" altLang="ko-KR" dirty="0" smtClean="0"/>
              <a:t>10</a:t>
            </a:r>
            <a:r>
              <a:rPr lang="ko-KR" altLang="en-US" dirty="0" smtClean="0"/>
              <a:t>분만 배분</a:t>
            </a:r>
          </a:p>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79</a:t>
            </a:fld>
            <a:endParaRPr lang="ko-KR" alt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80</a:t>
            </a:fld>
            <a:endParaRPr lang="ko-KR" alt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81</a:t>
            </a:fld>
            <a:endParaRPr lang="ko-KR" altLang="en-US"/>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82</a:t>
            </a:fld>
            <a:endParaRPr lang="ko-KR"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83</a:t>
            </a:fld>
            <a:endParaRPr lang="ko-KR"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84</a:t>
            </a:fld>
            <a:endParaRPr lang="ko-KR" altLang="en-US"/>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85</a:t>
            </a:fld>
            <a:endParaRPr lang="ko-KR"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86</a:t>
            </a:fld>
            <a:endParaRPr lang="ko-KR"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87</a:t>
            </a:fld>
            <a:endParaRPr lang="ko-KR" altLang="en-US"/>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normAutofit/>
          </a:bodyPr>
          <a:lstStyle/>
          <a:p>
            <a:endParaRPr lang="ko-KR" altLang="en-US" dirty="0"/>
          </a:p>
        </p:txBody>
      </p:sp>
      <p:sp>
        <p:nvSpPr>
          <p:cNvPr id="4" name="슬라이드 번호 개체 틀 3"/>
          <p:cNvSpPr>
            <a:spLocks noGrp="1"/>
          </p:cNvSpPr>
          <p:nvPr>
            <p:ph type="sldNum" sz="quarter" idx="10"/>
          </p:nvPr>
        </p:nvSpPr>
        <p:spPr/>
        <p:txBody>
          <a:bodyPr/>
          <a:lstStyle/>
          <a:p>
            <a:fld id="{C2C7B99F-9061-479B-BA75-224E0206F0AC}" type="slidenum">
              <a:rPr lang="ko-KR" altLang="en-US" smtClean="0"/>
              <a:pPr/>
              <a:t>88</a:t>
            </a:fld>
            <a:endParaRPr lang="ko-K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B997C9A4-0B3B-4D52-9662-625437B8F028}"/>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 xmlns:a16="http://schemas.microsoft.com/office/drawing/2014/main" id="{9F9E92DD-A11E-4A93-A9E6-A8965414AF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 xmlns:a16="http://schemas.microsoft.com/office/drawing/2014/main" id="{8C616833-B2AE-4FFD-AA0A-F8A9E9F024F6}"/>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B98044F2-DBF2-47EA-9B2B-B3E7F5A7ADB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1102ADAF-A6D6-4DBA-A3A3-88A5FA5D299C}"/>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70330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EB7E8F14-C2D8-4CBB-9D22-F1DC5282EB17}"/>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32AEFAE3-2CAB-4457-8DF3-E349539B22D9}"/>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8D0137BC-002C-449F-A8F7-9E2C1736D3D5}"/>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760E3040-4442-4317-93C0-588A213749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0AD2A76D-8194-4B75-A694-E7D34DCDE001}"/>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903714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FD13EF65-9ACD-40CE-AEB5-5BC0455BD44E}"/>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 xmlns:a16="http://schemas.microsoft.com/office/drawing/2014/main" id="{36E6809C-AE89-490A-B898-66B7AFD3E3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 xmlns:a16="http://schemas.microsoft.com/office/drawing/2014/main" id="{3361B5D0-692F-44CE-A75E-FA442D112964}"/>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EC42A584-FE77-4234-BAFF-2BE27DEE4D4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F0FA5669-32DD-40F9-A427-C28E68BDEBC7}"/>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31893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64396C8E-4384-4D66-A4B1-5E8E3C4BB68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EB307CFA-361A-42D3-A818-561C3BEB1888}"/>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 xmlns:a16="http://schemas.microsoft.com/office/drawing/2014/main" id="{CE42AA52-3B03-42F6-A933-DF442D409D45}"/>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 xmlns:a16="http://schemas.microsoft.com/office/drawing/2014/main" id="{F2E35A4D-9D77-45E7-AE5D-FE43B6EB47EE}"/>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0E42A3A7-B5E8-45BA-AFFB-BE18ADDD8BF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E94A7840-6158-45BE-9B7B-2DD8D3B640BA}"/>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486298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0598FEAE-9952-4DED-BD42-7A9B631C74F2}"/>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5D5CFBC8-17A8-4B10-9CE6-67C64E9356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 xmlns:a16="http://schemas.microsoft.com/office/drawing/2014/main" id="{BBEF268B-5DEF-4CDD-BE05-3B6BA3443F8E}"/>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 xmlns:a16="http://schemas.microsoft.com/office/drawing/2014/main" id="{6509B859-041F-463D-832D-2DF9FC3CCF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 xmlns:a16="http://schemas.microsoft.com/office/drawing/2014/main" id="{F936D567-CF44-443E-A221-09AB5423B811}"/>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 xmlns:a16="http://schemas.microsoft.com/office/drawing/2014/main" id="{3B607341-FDB0-4F15-B581-1BEDCB058177}"/>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8" name="바닥글 개체 틀 7">
            <a:extLst>
              <a:ext uri="{FF2B5EF4-FFF2-40B4-BE49-F238E27FC236}">
                <a16:creationId xmlns="" xmlns:a16="http://schemas.microsoft.com/office/drawing/2014/main" id="{2C906540-D595-4EF0-9937-4BF025E78FE9}"/>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 xmlns:a16="http://schemas.microsoft.com/office/drawing/2014/main" id="{018912C0-7457-4A39-85B2-D882A2201BC9}"/>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989558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84CBFBB1-338E-433D-9D39-208CB172E739}"/>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 xmlns:a16="http://schemas.microsoft.com/office/drawing/2014/main" id="{7F575BE4-C3C1-4922-9C74-8E2E107B42EE}"/>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4" name="바닥글 개체 틀 3">
            <a:extLst>
              <a:ext uri="{FF2B5EF4-FFF2-40B4-BE49-F238E27FC236}">
                <a16:creationId xmlns="" xmlns:a16="http://schemas.microsoft.com/office/drawing/2014/main" id="{69FD19D1-5E0C-461A-9033-4A767DB24773}"/>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 xmlns:a16="http://schemas.microsoft.com/office/drawing/2014/main" id="{E0FDE67F-65A0-423C-8BB6-7E32BD51D70D}"/>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1941696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 xmlns:a16="http://schemas.microsoft.com/office/drawing/2014/main" id="{0BDEA0F2-167A-4ED8-BC13-41145640F4DC}"/>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3" name="바닥글 개체 틀 2">
            <a:extLst>
              <a:ext uri="{FF2B5EF4-FFF2-40B4-BE49-F238E27FC236}">
                <a16:creationId xmlns="" xmlns:a16="http://schemas.microsoft.com/office/drawing/2014/main" id="{5EA9B8C0-157B-431A-A760-EA7DCFB2B817}"/>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 xmlns:a16="http://schemas.microsoft.com/office/drawing/2014/main" id="{E8CB0083-FE27-4DF4-8CD2-E3E4386E1903}"/>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4234110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29F587AE-512A-4D8B-859B-CEF6B5347FCF}"/>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 xmlns:a16="http://schemas.microsoft.com/office/drawing/2014/main" id="{E700AAEB-6758-4490-8043-C9A553B689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 xmlns:a16="http://schemas.microsoft.com/office/drawing/2014/main" id="{A7D9EC6D-F228-4250-AE8B-5B84E02FB4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C73AFC81-1E39-42F9-8AF5-EBD44C11ACF1}"/>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D6019237-E880-4D09-9987-A9236C7EDB27}"/>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92C4C416-9A00-46B4-B0A7-1DD39AEEAB42}"/>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1519983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A9BBC006-C3A0-4D6D-B518-3D0101208225}"/>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 xmlns:a16="http://schemas.microsoft.com/office/drawing/2014/main" id="{6448DF7D-B962-4993-B631-8B5B364CCE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 xmlns:a16="http://schemas.microsoft.com/office/drawing/2014/main" id="{DF33DFDE-0945-49AE-B0E7-B0EC6425E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BDD45267-5217-479D-84A1-25F601407112}"/>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EDFE4CEB-BC3A-481C-8C5E-56CE37661ED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60575CFC-E4E5-4FD8-BED8-B83B3C794E32}"/>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058708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4228CEC8-E0E2-4F80-A531-73D65B015BB6}"/>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51273739-31A1-4065-9273-1289A92488A4}"/>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B5FE0CA9-7B87-4F1E-A3DF-2E19F7977B09}"/>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4FBEE540-6989-42A7-95CC-5F321DEAFC4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941A5456-EF08-4A5F-97D8-D178CC9C56BD}"/>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86891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 xmlns:a16="http://schemas.microsoft.com/office/drawing/2014/main" id="{4F027F92-BC80-4372-9ED7-7310E79480E7}"/>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3CD3C54F-9D6D-43FA-ABA1-618E37724E38}"/>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D77553DF-A1E0-4FFF-8120-30F62406900A}"/>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EF6E9C95-A18A-4AF7-8419-D8C3A01FFDD0}"/>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7BEA0DEB-3B5D-426F-888A-08E9DF54A52C}"/>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30710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D3BAE9-2721-4451-AD49-67C008327D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D7C40C61-05E8-40AF-A593-CDD7CC67AE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12F35A9B-FE28-4BC5-BDF5-57408A4D71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CE581FE4-74AC-4DD4-A016-12E54F3D07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 xmlns:a16="http://schemas.microsoft.com/office/drawing/2014/main" id="{8F3F5091-D829-4A25-A409-F799B80DB8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216263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2.png"/></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2.png"/></Relationships>
</file>

<file path=ppt/slides/_rels/slide8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9.jpeg"/><Relationship Id="rId2" Type="http://schemas.openxmlformats.org/officeDocument/2006/relationships/notesSlide" Target="../notesSlides/notesSlide57.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hyperlink" Target="http://www.google.co.kr/url?sa=i&amp;rct=j&amp;q=&amp;esrc=s&amp;source=images&amp;cd=&amp;cad=rja&amp;uact=8&amp;ved=2ahUKEwjVzN2WrLbZAhXIgLwKHcP_BWoQjRx6BAgAEAY&amp;url=http://www.ilabor.org/news/quickViewArticleView.html?idxno=6562&amp;psig=AOvVaw2jJSlSMtv6BZOdcQz-bdhn&amp;ust=1519279712486972" TargetMode="External"/><Relationship Id="rId4" Type="http://schemas.openxmlformats.org/officeDocument/2006/relationships/image" Target="../media/image2.png"/></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그림 12">
            <a:extLst>
              <a:ext uri="{FF2B5EF4-FFF2-40B4-BE49-F238E27FC236}">
                <a16:creationId xmlns="" xmlns:a16="http://schemas.microsoft.com/office/drawing/2014/main" id="{857BB1EA-3A94-4BF1-A960-1661DAAE19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247293" cy="6858001"/>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8" name="부제목 1">
            <a:extLst>
              <a:ext uri="{FF2B5EF4-FFF2-40B4-BE49-F238E27FC236}">
                <a16:creationId xmlns="" xmlns:a16="http://schemas.microsoft.com/office/drawing/2014/main" id="{6B87F1A3-403D-4B4C-9350-89AE4F9ECA72}"/>
              </a:ext>
            </a:extLst>
          </p:cNvPr>
          <p:cNvSpPr txBox="1">
            <a:spLocks/>
          </p:cNvSpPr>
          <p:nvPr/>
        </p:nvSpPr>
        <p:spPr>
          <a:xfrm>
            <a:off x="1100051" y="4455620"/>
            <a:ext cx="10058400" cy="692111"/>
          </a:xfrm>
          <a:prstGeom prst="rect">
            <a:avLst/>
          </a:prstGeom>
        </p:spPr>
        <p:txBody>
          <a:bodyPr vert="horz" lIns="91440" tIns="45720" rIns="91440" bIns="45720" rtlCol="0">
            <a:normAutofit/>
          </a:bodyPr>
          <a:lstStyle>
            <a:lvl1pPr marL="0" indent="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marL="0" marR="0" lvl="0" indent="0" algn="l" defTabSz="914400" rtl="0" eaLnBrk="1" fontAlgn="auto" latinLnBrk="1" hangingPunct="1">
              <a:lnSpc>
                <a:spcPct val="90000"/>
              </a:lnSpc>
              <a:spcBef>
                <a:spcPts val="1200"/>
              </a:spcBef>
              <a:spcAft>
                <a:spcPts val="200"/>
              </a:spcAft>
              <a:buClr>
                <a:srgbClr val="4A66AC"/>
              </a:buClr>
              <a:buSzPct val="100000"/>
              <a:buFont typeface="Calibri" panose="020F0502020204030204" pitchFamily="34" charset="0"/>
              <a:buNone/>
              <a:tabLst/>
              <a:defRPr/>
            </a:pPr>
            <a:endParaRPr kumimoji="0" lang="ko-KR" altLang="en-US" sz="3600" b="0" i="0" u="none" strike="noStrike" kern="1200" cap="all" spc="200" normalizeH="0" baseline="0" noProof="0" dirty="0">
              <a:ln>
                <a:noFill/>
              </a:ln>
              <a:solidFill>
                <a:srgbClr val="242852"/>
              </a:solidFill>
              <a:effectLst/>
              <a:uLnTx/>
              <a:uFillTx/>
              <a:latin typeface="+mj-ea"/>
              <a:ea typeface="+mj-ea"/>
              <a:cs typeface="+mn-cs"/>
            </a:endParaRPr>
          </a:p>
        </p:txBody>
      </p:sp>
      <p:sp>
        <p:nvSpPr>
          <p:cNvPr id="9" name="텍스트 개체 틀 3">
            <a:extLst>
              <a:ext uri="{FF2B5EF4-FFF2-40B4-BE49-F238E27FC236}">
                <a16:creationId xmlns="" xmlns:a16="http://schemas.microsoft.com/office/drawing/2014/main" id="{1F22FC2A-9433-47C3-8AE6-08AF29EEB625}"/>
              </a:ext>
            </a:extLst>
          </p:cNvPr>
          <p:cNvSpPr txBox="1">
            <a:spLocks/>
          </p:cNvSpPr>
          <p:nvPr/>
        </p:nvSpPr>
        <p:spPr>
          <a:xfrm>
            <a:off x="8399711" y="4447564"/>
            <a:ext cx="2881079" cy="530679"/>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r" defTabSz="914400" rtl="0" eaLnBrk="1" fontAlgn="auto" latinLnBrk="1" hangingPunct="1">
              <a:lnSpc>
                <a:spcPct val="150000"/>
              </a:lnSpc>
              <a:spcBef>
                <a:spcPts val="1200"/>
              </a:spcBef>
              <a:spcAft>
                <a:spcPts val="200"/>
              </a:spcAft>
              <a:buClr>
                <a:srgbClr val="4A66AC"/>
              </a:buClr>
              <a:buSzPct val="100000"/>
              <a:buFont typeface="Calibri" panose="020F0502020204030204" pitchFamily="34" charset="0"/>
              <a:buChar char=" "/>
              <a:tabLst/>
              <a:defRPr/>
            </a:pP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탁선호 </a:t>
            </a:r>
            <a:r>
              <a:rPr kumimoji="0" lang="ko-KR" altLang="en-US"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rPr>
              <a:t>변호사</a:t>
            </a:r>
          </a:p>
        </p:txBody>
      </p:sp>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1147347" y="2443657"/>
            <a:ext cx="10058400" cy="2014326"/>
          </a:xfrm>
          <a:prstGeom prst="rect">
            <a:avLst/>
          </a:prstGeom>
        </p:spPr>
        <p:txBody>
          <a:bodyPr vert="horz" lIns="91440" tIns="45720" rIns="91440" bIns="45720" rtlCol="0" anchor="b">
            <a:normAutofit fontScale="32500" lnSpcReduction="20000"/>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lnSpc>
                <a:spcPct val="120000"/>
              </a:lnSpc>
            </a:pPr>
            <a:r>
              <a:rPr lang="ko-KR" altLang="en-US" sz="16000" b="1" dirty="0" smtClean="0"/>
              <a:t>복수노조 교섭창구단일화 </a:t>
            </a:r>
            <a:endParaRPr lang="en-US" altLang="ko-KR" sz="16000" b="1" dirty="0" smtClean="0"/>
          </a:p>
          <a:p>
            <a:pPr algn="ctr">
              <a:lnSpc>
                <a:spcPct val="120000"/>
              </a:lnSpc>
            </a:pPr>
            <a:r>
              <a:rPr lang="ko-KR" altLang="en-US" sz="16000" b="1" dirty="0" smtClean="0"/>
              <a:t>절차 및 법률대응</a:t>
            </a:r>
            <a:endParaRPr lang="ko-KR" altLang="en-US" sz="16000" dirty="0" smtClean="0"/>
          </a:p>
          <a:p>
            <a:r>
              <a:rPr lang="ko-KR" altLang="en-US" sz="8000" b="1" dirty="0" smtClean="0">
                <a:solidFill>
                  <a:prstClr val="black">
                    <a:lumMod val="75000"/>
                    <a:lumOff val="25000"/>
                  </a:prstClr>
                </a:solidFill>
                <a:latin typeface="경기천년제목 Bold"/>
              </a:rPr>
              <a:t> </a:t>
            </a:r>
            <a:endParaRPr lang="ko-KR" altLang="en-US" sz="8000" b="1" dirty="0">
              <a:solidFill>
                <a:prstClr val="black">
                  <a:lumMod val="75000"/>
                  <a:lumOff val="25000"/>
                </a:prstClr>
              </a:solidFill>
              <a:latin typeface="경기천년제목 Bold"/>
            </a:endParaRPr>
          </a:p>
        </p:txBody>
      </p:sp>
      <p:sp>
        <p:nvSpPr>
          <p:cNvPr id="12" name="텍스트 개체 틀 3">
            <a:extLst>
              <a:ext uri="{FF2B5EF4-FFF2-40B4-BE49-F238E27FC236}">
                <a16:creationId xmlns="" xmlns:a16="http://schemas.microsoft.com/office/drawing/2014/main" id="{CA1E9E09-F504-428E-AA72-6B0CD7AB5BE9}"/>
              </a:ext>
            </a:extLst>
          </p:cNvPr>
          <p:cNvSpPr txBox="1">
            <a:spLocks/>
          </p:cNvSpPr>
          <p:nvPr/>
        </p:nvSpPr>
        <p:spPr>
          <a:xfrm>
            <a:off x="1100051" y="1061159"/>
            <a:ext cx="4021727" cy="463482"/>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
                <a:srgbClr val="4A66AC"/>
              </a:buClr>
            </a:pPr>
            <a:r>
              <a:rPr lang="en-US" altLang="ko-KR" sz="2800" b="1" kern="700" spc="-100" dirty="0">
                <a:solidFill>
                  <a:srgbClr val="ACCBF9">
                    <a:lumMod val="50000"/>
                  </a:srgbClr>
                </a:solidFill>
                <a:latin typeface="+mj-ea"/>
                <a:ea typeface="+mj-ea"/>
              </a:rPr>
              <a:t>2018 </a:t>
            </a:r>
            <a:r>
              <a:rPr lang="ko-KR" altLang="en-US" sz="2800" b="1" kern="700" spc="-100" dirty="0">
                <a:solidFill>
                  <a:srgbClr val="ACCBF9">
                    <a:lumMod val="50000"/>
                  </a:srgbClr>
                </a:solidFill>
                <a:latin typeface="+mj-ea"/>
                <a:ea typeface="+mj-ea"/>
              </a:rPr>
              <a:t>금속노조 법률학교</a:t>
            </a: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1185333" y="4334933"/>
            <a:ext cx="997311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2627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13" name="내용 개체 틀 1">
            <a:extLst>
              <a:ext uri="{FF2B5EF4-FFF2-40B4-BE49-F238E27FC236}">
                <a16:creationId xmlns="" xmlns:a16="http://schemas.microsoft.com/office/drawing/2014/main" id="{EE174D71-C626-4D45-858B-992BA1FA9737}"/>
              </a:ext>
            </a:extLst>
          </p:cNvPr>
          <p:cNvSpPr txBox="1">
            <a:spLocks/>
          </p:cNvSpPr>
          <p:nvPr/>
        </p:nvSpPr>
        <p:spPr>
          <a:xfrm>
            <a:off x="748708" y="1428867"/>
            <a:ext cx="10586034" cy="4752621"/>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endPar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복수노조 실태</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교섭창구단일화 절차</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교섭대표노조의 지위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공정대표의무</a:t>
            </a:r>
            <a:endParaRPr lang="en-US" altLang="ko-KR" sz="3200" b="1" dirty="0" smtClean="0">
              <a:solidFill>
                <a:sysClr val="windowText" lastClr="000000">
                  <a:lumMod val="75000"/>
                  <a:lumOff val="25000"/>
                </a:sysClr>
              </a:solidFill>
              <a:latin typeface="+mj-ea"/>
              <a:ea typeface="+mj-ea"/>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노동조합간 차별과 법률대응</a:t>
            </a:r>
            <a:endParaRPr lang="en-US" altLang="ko-KR" sz="3200" b="1" dirty="0" smtClean="0">
              <a:solidFill>
                <a:sysClr val="windowText" lastClr="000000">
                  <a:lumMod val="75000"/>
                  <a:lumOff val="25000"/>
                </a:sysClr>
              </a:solidFill>
              <a:latin typeface="+mj-ea"/>
              <a:ea typeface="+mj-ea"/>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None/>
              <a:tabLst>
                <a:tab pos="712788" algn="l"/>
              </a:tabLst>
              <a:defRPr/>
            </a:pP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p:txBody>
      </p:sp>
      <p:sp>
        <p:nvSpPr>
          <p:cNvPr id="4" name="TextBox 3">
            <a:extLst>
              <a:ext uri="{FF2B5EF4-FFF2-40B4-BE49-F238E27FC236}">
                <a16:creationId xmlns="" xmlns:a16="http://schemas.microsoft.com/office/drawing/2014/main" id="{A229797C-1748-492D-A129-3846A5DC20A6}"/>
              </a:ext>
            </a:extLst>
          </p:cNvPr>
          <p:cNvSpPr txBox="1"/>
          <p:nvPr/>
        </p:nvSpPr>
        <p:spPr>
          <a:xfrm>
            <a:off x="587022" y="112889"/>
            <a:ext cx="2881080" cy="646331"/>
          </a:xfrm>
          <a:prstGeom prst="rect">
            <a:avLst/>
          </a:prstGeom>
          <a:noFill/>
        </p:spPr>
        <p:txBody>
          <a:bodyPr wrap="square" rtlCol="0">
            <a:spAutoFit/>
          </a:bodyPr>
          <a:lstStyle/>
          <a:p>
            <a:r>
              <a:rPr lang="ko-KR" altLang="en-US" sz="3600" b="1" dirty="0"/>
              <a:t>목 차</a:t>
            </a: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I. </a:t>
            </a:r>
            <a:r>
              <a:rPr lang="ko-KR" altLang="en-US" sz="6000" b="1" dirty="0" smtClean="0">
                <a:solidFill>
                  <a:prstClr val="black">
                    <a:lumMod val="75000"/>
                    <a:lumOff val="25000"/>
                  </a:prstClr>
                </a:solidFill>
                <a:latin typeface="+mj-ea"/>
              </a:rPr>
              <a:t>복수노조 실태</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직사각형 11"/>
          <p:cNvSpPr/>
          <p:nvPr/>
        </p:nvSpPr>
        <p:spPr>
          <a:xfrm>
            <a:off x="432079" y="1079084"/>
            <a:ext cx="11254154" cy="5078313"/>
          </a:xfrm>
          <a:prstGeom prst="rect">
            <a:avLst/>
          </a:prstGeom>
        </p:spPr>
        <p:txBody>
          <a:bodyPr wrap="square">
            <a:spAutoFit/>
          </a:bodyPr>
          <a:lstStyle/>
          <a:p>
            <a:pPr>
              <a:lnSpc>
                <a:spcPct val="150000"/>
              </a:lnSpc>
            </a:pPr>
            <a:r>
              <a:rPr lang="ko-KR" altLang="en-US" sz="2400" b="1" dirty="0" smtClean="0"/>
              <a:t>○</a:t>
            </a:r>
            <a:r>
              <a:rPr lang="ko-KR" altLang="en-US" sz="2400" dirty="0" smtClean="0"/>
              <a:t> </a:t>
            </a:r>
            <a:r>
              <a:rPr lang="ko-KR" altLang="en-US" sz="2400" b="1" dirty="0" smtClean="0"/>
              <a:t>헌법 제</a:t>
            </a:r>
            <a:r>
              <a:rPr lang="en-US" altLang="ko-KR" sz="2400" b="1" dirty="0" smtClean="0"/>
              <a:t>33</a:t>
            </a:r>
            <a:r>
              <a:rPr lang="ko-KR" altLang="en-US" sz="2400" b="1" dirty="0" smtClean="0"/>
              <a:t>조 </a:t>
            </a:r>
            <a:r>
              <a:rPr lang="ko-KR" altLang="en-US" sz="2400" dirty="0" smtClean="0"/>
              <a:t>①근로자는 근로조건의 향상을 위하여 자주적인 단결권</a:t>
            </a:r>
            <a:r>
              <a:rPr lang="en-US" altLang="ko-KR" sz="2400" dirty="0" smtClean="0"/>
              <a:t>·</a:t>
            </a:r>
            <a:r>
              <a:rPr lang="ko-KR" altLang="en-US" sz="2400" dirty="0" smtClean="0"/>
              <a:t>단체교섭권 및 단체행동권을 가진다</a:t>
            </a:r>
            <a:endParaRPr lang="en-US" altLang="ko-KR" sz="2400" dirty="0" smtClean="0"/>
          </a:p>
          <a:p>
            <a:pPr>
              <a:lnSpc>
                <a:spcPct val="150000"/>
              </a:lnSpc>
            </a:pPr>
            <a:r>
              <a:rPr lang="ko-KR" altLang="en-US" sz="2400" dirty="0" smtClean="0"/>
              <a:t>                        단결권 </a:t>
            </a:r>
            <a:r>
              <a:rPr lang="en-US" altLang="ko-KR" sz="2400" dirty="0" smtClean="0"/>
              <a:t>-&gt; </a:t>
            </a:r>
            <a:r>
              <a:rPr lang="ko-KR" altLang="en-US" sz="2400" dirty="0" smtClean="0"/>
              <a:t>단체교섭권 </a:t>
            </a:r>
            <a:r>
              <a:rPr lang="en-US" altLang="ko-KR" sz="2400" dirty="0" smtClean="0"/>
              <a:t>-&gt; </a:t>
            </a:r>
            <a:r>
              <a:rPr lang="ko-KR" altLang="en-US" sz="2400" dirty="0" smtClean="0"/>
              <a:t>단체행동권</a:t>
            </a:r>
            <a:endParaRPr lang="en-US" altLang="ko-KR" sz="2400" dirty="0" smtClean="0"/>
          </a:p>
          <a:p>
            <a:pPr>
              <a:lnSpc>
                <a:spcPct val="150000"/>
              </a:lnSpc>
            </a:pPr>
            <a:endParaRPr lang="en-US" altLang="ko-KR" sz="2400" dirty="0" smtClean="0"/>
          </a:p>
          <a:p>
            <a:pPr>
              <a:lnSpc>
                <a:spcPct val="150000"/>
              </a:lnSpc>
            </a:pPr>
            <a:r>
              <a:rPr lang="ko-KR" altLang="en-US" sz="2400" b="1" dirty="0" smtClean="0"/>
              <a:t>○ 단결권 </a:t>
            </a:r>
            <a:r>
              <a:rPr lang="en-US" altLang="ko-KR" sz="2400" dirty="0" smtClean="0"/>
              <a:t>: 1963</a:t>
            </a:r>
            <a:r>
              <a:rPr lang="ko-KR" altLang="en-US" sz="2400" dirty="0" smtClean="0"/>
              <a:t>년 이후 </a:t>
            </a:r>
            <a:r>
              <a:rPr lang="en-US" altLang="ko-KR" sz="2400" dirty="0" smtClean="0"/>
              <a:t>1998</a:t>
            </a:r>
            <a:r>
              <a:rPr lang="ko-KR" altLang="en-US" sz="2400" dirty="0" smtClean="0"/>
              <a:t>년까지</a:t>
            </a:r>
            <a:r>
              <a:rPr lang="en-US" altLang="ko-KR" sz="2400" dirty="0" smtClean="0"/>
              <a:t>, </a:t>
            </a:r>
            <a:r>
              <a:rPr lang="ko-KR" altLang="en-US" sz="2400" dirty="0" smtClean="0"/>
              <a:t>민주노조세력의 억제와 민주노조운동에 대한 탄압을 위한 수단으로 복수노조 금지조항이 악용되었기 때문에 </a:t>
            </a:r>
            <a:r>
              <a:rPr lang="en-US" altLang="ko-KR" sz="2400" dirty="0" smtClean="0"/>
              <a:t>‘</a:t>
            </a:r>
            <a:r>
              <a:rPr lang="ko-KR" altLang="en-US" sz="2400" dirty="0" smtClean="0"/>
              <a:t>복수노조 허용</a:t>
            </a:r>
            <a:r>
              <a:rPr lang="en-US" altLang="ko-KR" sz="2400" dirty="0" smtClean="0"/>
              <a:t>’</a:t>
            </a:r>
            <a:r>
              <a:rPr lang="ko-KR" altLang="en-US" sz="2400" dirty="0" smtClean="0"/>
              <a:t>은 단결권 실현을 위한 민주노조의 요구였음</a:t>
            </a:r>
            <a:r>
              <a:rPr lang="en-US" altLang="ko-KR" sz="2400" dirty="0" smtClean="0"/>
              <a:t>.</a:t>
            </a:r>
          </a:p>
          <a:p>
            <a:pPr>
              <a:lnSpc>
                <a:spcPct val="150000"/>
              </a:lnSpc>
            </a:pPr>
            <a:r>
              <a:rPr lang="ko-KR" altLang="en-US" sz="2400" b="1" dirty="0" smtClean="0"/>
              <a:t>○ 단체교섭권</a:t>
            </a:r>
            <a:r>
              <a:rPr lang="en-US" altLang="ko-KR" sz="2400" b="1" dirty="0" smtClean="0"/>
              <a:t>, </a:t>
            </a:r>
            <a:r>
              <a:rPr lang="ko-KR" altLang="en-US" sz="2400" b="1" dirty="0" smtClean="0"/>
              <a:t>단체행동권 </a:t>
            </a:r>
            <a:r>
              <a:rPr lang="en-US" altLang="ko-KR" sz="2400" dirty="0" smtClean="0"/>
              <a:t>: </a:t>
            </a:r>
            <a:r>
              <a:rPr lang="ko-KR" altLang="en-US" sz="2400" dirty="0" smtClean="0"/>
              <a:t>복수노조제도 도입과 함께 들어온 교섭창구단일화로 인해 심각히 제한 받는 상황</a:t>
            </a:r>
            <a:r>
              <a:rPr lang="en-US" altLang="ko-KR" sz="2400" dirty="0" smtClean="0"/>
              <a:t>.</a:t>
            </a:r>
            <a:endParaRPr lang="ko-KR" altLang="en-US" sz="2400" dirty="0"/>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3" name="내용 개체 틀 2"/>
          <p:cNvSpPr txBox="1">
            <a:spLocks/>
          </p:cNvSpPr>
          <p:nvPr/>
        </p:nvSpPr>
        <p:spPr>
          <a:xfrm>
            <a:off x="331596" y="1136431"/>
            <a:ext cx="11354637" cy="5344756"/>
          </a:xfrm>
          <a:prstGeom prst="rect">
            <a:avLst/>
          </a:prstGeom>
        </p:spPr>
        <p:txBody>
          <a:bodyPr vert="horz" lIns="91440" tIns="45720" rIns="91440" bIns="45720" rtlCol="0">
            <a:noAutofit/>
          </a:bodyPr>
          <a:lstStyle/>
          <a:p>
            <a:pPr lvl="0" algn="just">
              <a:lnSpc>
                <a:spcPct val="170000"/>
              </a:lnSpc>
              <a:spcBef>
                <a:spcPts val="1000"/>
              </a:spcBef>
            </a:pPr>
            <a:r>
              <a:rPr lang="ko-KR" altLang="en-US" sz="2400" b="1" dirty="0" smtClean="0"/>
              <a:t>○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2011</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7</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월 복수노조 제도 시행되며</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단위사업장에 복수노조 급속히 증가</a:t>
            </a:r>
            <a:endParaRPr kumimoji="0" lang="en-US" altLang="ko-KR" sz="2400" b="0" i="0" u="none" strike="noStrike" kern="1200" cap="none" spc="0" normalizeH="0" baseline="0" noProof="0" dirty="0" smtClean="0">
              <a:ln>
                <a:noFill/>
              </a:ln>
              <a:solidFill>
                <a:schemeClr val="tx1"/>
              </a:solidFill>
              <a:effectLst/>
              <a:uLnTx/>
              <a:uFillTx/>
              <a:latin typeface="+mn-lt"/>
              <a:ea typeface="+mn-ea"/>
              <a:cs typeface="+mn-cs"/>
            </a:endParaRPr>
          </a:p>
          <a:p>
            <a:pPr lvl="0" algn="just">
              <a:lnSpc>
                <a:spcPct val="170000"/>
              </a:lnSpc>
              <a:spcBef>
                <a:spcPts val="1000"/>
              </a:spcBef>
            </a:pPr>
            <a:r>
              <a:rPr lang="ko-KR" altLang="en-US" sz="2400" b="1" dirty="0" smtClean="0"/>
              <a:t>○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2011</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10.1%</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였던 노조 조직률은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2012</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10.3%</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로 소폭 증가해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2014</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년까지 같은 수준을 유지했으나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2016</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10</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월</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2%</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로 하락</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p>
          <a:p>
            <a:pPr lvl="0" algn="just">
              <a:lnSpc>
                <a:spcPct val="170000"/>
              </a:lnSpc>
              <a:spcBef>
                <a:spcPts val="1000"/>
              </a:spcBef>
            </a:pPr>
            <a:r>
              <a:rPr lang="ko-KR" altLang="en-US" sz="2400" b="1" dirty="0" smtClean="0"/>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복수노조 제도 도입 이후 노조 설립 및 가입 형태는 신규 노조 설립이나 가입이 아닌</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기존노조를 분열시켜 제</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제</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3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노조를 만들거나 기존노조를 없애는 방식으로 나타남</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노조 수는 증가시켰지만 조직률을 높이진 못했음</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a:t>
            </a:r>
            <a:endParaRPr kumimoji="0" lang="en-US" altLang="ko-KR" sz="2400" b="0" i="0" u="none" strike="noStrike" kern="1200" cap="none" spc="0" normalizeH="0" baseline="0" noProof="0" dirty="0" smtClean="0">
              <a:ln>
                <a:noFill/>
              </a:ln>
              <a:solidFill>
                <a:schemeClr val="tx1"/>
              </a:solidFill>
              <a:effectLst/>
              <a:uLnTx/>
              <a:uFillTx/>
              <a:latin typeface="+mn-lt"/>
              <a:ea typeface="+mn-ea"/>
              <a:cs typeface="+mn-cs"/>
            </a:endParaRPr>
          </a:p>
          <a:p>
            <a:pPr lvl="0" algn="just">
              <a:lnSpc>
                <a:spcPct val="170000"/>
              </a:lnSpc>
              <a:spcBef>
                <a:spcPts val="1000"/>
              </a:spcBef>
            </a:pPr>
            <a:r>
              <a:rPr lang="ko-KR" altLang="en-US" sz="2400" b="1" dirty="0" smtClean="0"/>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조직률을 높이기 위해서는 복수노조에 교섭권</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쟁의권을 보장하지 않는 교섭창구 단일화 악법조항을 폐기해야 한다는 비판</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endParaRPr kumimoji="0" lang="ko-KR" altLang="en-US" sz="24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211016" y="1106286"/>
            <a:ext cx="11525459" cy="5626110"/>
          </a:xfrm>
          <a:prstGeom prst="rect">
            <a:avLst/>
          </a:prstGeom>
        </p:spPr>
        <p:txBody>
          <a:bodyPr vert="horz" lIns="91440" tIns="45720" rIns="91440" bIns="45720" rtlCol="0">
            <a:noAutofit/>
          </a:bodyPr>
          <a:lstStyle/>
          <a:p>
            <a:pPr marL="0" marR="0" lvl="0" indent="0" algn="just" defTabSz="914400" rtl="0" eaLnBrk="1" fontAlgn="auto" latinLnBrk="1" hangingPunct="1">
              <a:lnSpc>
                <a:spcPct val="150000"/>
              </a:lnSpc>
              <a:spcBef>
                <a:spcPts val="1000"/>
              </a:spcBef>
              <a:spcAft>
                <a:spcPts val="0"/>
              </a:spcAft>
              <a:buClrTx/>
              <a:buSzTx/>
              <a:tabLst/>
              <a:defRPr/>
            </a:pP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2017. 8.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기준 금속노조 내 복수노조 사업장은 모두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62</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곳</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err="1" smtClean="0">
                <a:ln>
                  <a:noFill/>
                </a:ln>
                <a:solidFill>
                  <a:schemeClr val="tx1"/>
                </a:solidFill>
                <a:effectLst/>
                <a:uLnTx/>
                <a:uFillTx/>
                <a:latin typeface="+mn-lt"/>
                <a:ea typeface="+mn-ea"/>
                <a:cs typeface="+mn-cs"/>
              </a:rPr>
              <a:t>완성차</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3</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사를 제외한 금속노조 사업장이 모두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270</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여 개로서</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대략 </a:t>
            </a:r>
            <a:r>
              <a:rPr kumimoji="0" lang="ko-KR" altLang="en-US" sz="2400" b="0" i="0" u="sng" strike="noStrike" kern="1200" cap="none" spc="0" normalizeH="0" baseline="0" noProof="0" dirty="0" smtClean="0">
                <a:ln>
                  <a:noFill/>
                </a:ln>
                <a:solidFill>
                  <a:schemeClr val="tx1"/>
                </a:solidFill>
                <a:effectLst/>
                <a:uLnTx/>
                <a:uFillTx/>
                <a:latin typeface="+mn-lt"/>
                <a:ea typeface="+mn-ea"/>
                <a:cs typeface="+mn-cs"/>
              </a:rPr>
              <a:t>금속노조 사업장 </a:t>
            </a:r>
            <a:r>
              <a:rPr kumimoji="0" lang="en-US" altLang="ko-KR" sz="2400" b="0" i="0" u="sng" strike="noStrike" kern="1200" cap="none" spc="0" normalizeH="0" baseline="0" noProof="0" dirty="0" smtClean="0">
                <a:ln>
                  <a:noFill/>
                </a:ln>
                <a:solidFill>
                  <a:schemeClr val="tx1"/>
                </a:solidFill>
                <a:effectLst/>
                <a:uLnTx/>
                <a:uFillTx/>
                <a:latin typeface="+mn-lt"/>
                <a:ea typeface="+mn-ea"/>
                <a:cs typeface="+mn-cs"/>
              </a:rPr>
              <a:t>4.5</a:t>
            </a:r>
            <a:r>
              <a:rPr kumimoji="0" lang="ko-KR" altLang="en-US" sz="2400" b="0" i="0" u="sng" strike="noStrike" kern="1200" cap="none" spc="0" normalizeH="0" baseline="0" noProof="0" dirty="0" smtClean="0">
                <a:ln>
                  <a:noFill/>
                </a:ln>
                <a:solidFill>
                  <a:schemeClr val="tx1"/>
                </a:solidFill>
                <a:effectLst/>
                <a:uLnTx/>
                <a:uFillTx/>
                <a:latin typeface="+mn-lt"/>
                <a:ea typeface="+mn-ea"/>
                <a:cs typeface="+mn-cs"/>
              </a:rPr>
              <a:t>개 중 </a:t>
            </a:r>
            <a:r>
              <a:rPr kumimoji="0" lang="en-US" altLang="ko-KR" sz="2400" b="0" i="0" u="sng" strike="noStrike" kern="1200" cap="none" spc="0" normalizeH="0" baseline="0" noProof="0" dirty="0" smtClean="0">
                <a:ln>
                  <a:noFill/>
                </a:ln>
                <a:solidFill>
                  <a:schemeClr val="tx1"/>
                </a:solidFill>
                <a:effectLst/>
                <a:uLnTx/>
                <a:uFillTx/>
                <a:latin typeface="+mn-lt"/>
                <a:ea typeface="+mn-ea"/>
                <a:cs typeface="+mn-cs"/>
              </a:rPr>
              <a:t>1</a:t>
            </a:r>
            <a:r>
              <a:rPr kumimoji="0" lang="ko-KR" altLang="en-US" sz="2400" b="0" i="0" u="sng" strike="noStrike" kern="1200" cap="none" spc="0" normalizeH="0" baseline="0" noProof="0" dirty="0" smtClean="0">
                <a:ln>
                  <a:noFill/>
                </a:ln>
                <a:solidFill>
                  <a:schemeClr val="tx1"/>
                </a:solidFill>
                <a:effectLst/>
                <a:uLnTx/>
                <a:uFillTx/>
                <a:latin typeface="+mn-lt"/>
                <a:ea typeface="+mn-ea"/>
                <a:cs typeface="+mn-cs"/>
              </a:rPr>
              <a:t>개 꼴로 복수노조 사업장</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임</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p>
          <a:p>
            <a:pPr marL="0" marR="0" lvl="0" indent="0" algn="just" defTabSz="914400" rtl="0" eaLnBrk="1" fontAlgn="auto" latinLnBrk="1" hangingPunct="1">
              <a:lnSpc>
                <a:spcPct val="150000"/>
              </a:lnSpc>
              <a:spcBef>
                <a:spcPts val="1000"/>
              </a:spcBef>
              <a:spcAft>
                <a:spcPts val="0"/>
              </a:spcAft>
              <a:buClrTx/>
              <a:buSzTx/>
              <a:tabLst/>
              <a:defRPr/>
            </a:pP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금속노조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62</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개 복수노조 사업장 중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19</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개 </a:t>
            </a:r>
            <a:r>
              <a:rPr kumimoji="0" lang="ko-KR" altLang="en-US" sz="2400" b="0" i="0" u="none" strike="noStrike" kern="1200" cap="none" spc="0" normalizeH="0" baseline="0" noProof="0" dirty="0" err="1" smtClean="0">
                <a:ln>
                  <a:noFill/>
                </a:ln>
                <a:solidFill>
                  <a:schemeClr val="tx1"/>
                </a:solidFill>
                <a:effectLst/>
                <a:uLnTx/>
                <a:uFillTx/>
                <a:latin typeface="+mn-lt"/>
                <a:ea typeface="+mn-ea"/>
                <a:cs typeface="+mn-cs"/>
              </a:rPr>
              <a:t>지회</a:t>
            </a:r>
            <a:r>
              <a:rPr lang="en-US" altLang="ko-KR" sz="2400" dirty="0" smtClean="0"/>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분회는 교섭대표노조 지위를 갖거나 개별교섭을 실시하고 있으나</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ko-KR" sz="2400" b="0" i="0" u="sng" strike="noStrike" kern="1200" cap="none" spc="0" normalizeH="0" baseline="0" noProof="0" dirty="0" smtClean="0">
                <a:ln>
                  <a:noFill/>
                </a:ln>
                <a:solidFill>
                  <a:schemeClr val="tx1"/>
                </a:solidFill>
                <a:effectLst/>
                <a:uLnTx/>
                <a:uFillTx/>
                <a:latin typeface="+mn-lt"/>
                <a:ea typeface="+mn-ea"/>
                <a:cs typeface="+mn-cs"/>
              </a:rPr>
              <a:t>43</a:t>
            </a:r>
            <a:r>
              <a:rPr lang="ko-KR" altLang="en-US" sz="2400" u="sng" dirty="0" smtClean="0"/>
              <a:t>곳은</a:t>
            </a:r>
            <a:r>
              <a:rPr kumimoji="0" lang="ko-KR" altLang="en-US" sz="2400" b="0" i="0" u="sng" strike="noStrike" kern="1200" cap="none" spc="0" normalizeH="0" baseline="0" noProof="0" dirty="0" smtClean="0">
                <a:ln>
                  <a:noFill/>
                </a:ln>
                <a:solidFill>
                  <a:schemeClr val="tx1"/>
                </a:solidFill>
                <a:effectLst/>
                <a:uLnTx/>
                <a:uFillTx/>
                <a:latin typeface="+mn-lt"/>
                <a:ea typeface="+mn-ea"/>
                <a:cs typeface="+mn-cs"/>
              </a:rPr>
              <a:t> 소수노조로서 일체의 교섭권을 갖지 못한 채</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힘겹게 노조활동을 이어가고 있음</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p>
          <a:p>
            <a:pPr lvl="0" algn="just">
              <a:lnSpc>
                <a:spcPct val="150000"/>
              </a:lnSpc>
              <a:spcBef>
                <a:spcPts val="1000"/>
              </a:spcBef>
            </a:pPr>
            <a:endParaRPr lang="en-US" altLang="ko-KR" sz="2400" dirty="0" smtClean="0"/>
          </a:p>
          <a:p>
            <a:pPr lvl="0" algn="just">
              <a:lnSpc>
                <a:spcPct val="150000"/>
              </a:lnSpc>
              <a:spcBef>
                <a:spcPts val="1000"/>
              </a:spcBef>
            </a:pPr>
            <a:r>
              <a:rPr lang="en-US" altLang="ko-KR" sz="2400" dirty="0" smtClean="0"/>
              <a:t>○ 2011</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년 이후 금속노조에 가입한 신규 </a:t>
            </a:r>
            <a:r>
              <a:rPr kumimoji="0" lang="ko-KR" altLang="en-US" sz="2400" b="0" i="0" u="none" strike="noStrike" kern="1200" cap="none" spc="0" normalizeH="0" baseline="0" noProof="0" dirty="0" err="1" smtClean="0">
                <a:ln>
                  <a:noFill/>
                </a:ln>
                <a:solidFill>
                  <a:schemeClr val="tx1"/>
                </a:solidFill>
                <a:effectLst/>
                <a:uLnTx/>
                <a:uFillTx/>
                <a:latin typeface="+mn-lt"/>
                <a:ea typeface="+mn-ea"/>
                <a:cs typeface="+mn-cs"/>
              </a:rPr>
              <a:t>지회</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1/3</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이 복수노조로 인해 해산</a:t>
            </a:r>
            <a:endParaRPr kumimoji="0" lang="en-US" altLang="ko-KR" sz="24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160774" y="900294"/>
            <a:ext cx="11525459" cy="5626110"/>
          </a:xfrm>
          <a:prstGeom prst="rect">
            <a:avLst/>
          </a:prstGeom>
        </p:spPr>
        <p:txBody>
          <a:bodyPr vert="horz" lIns="91440" tIns="45720" rIns="91440" bIns="45720" rtlCol="0">
            <a:noAutofit/>
          </a:bodyPr>
          <a:lstStyle/>
          <a:p>
            <a:pPr lvl="0" algn="just">
              <a:lnSpc>
                <a:spcPct val="150000"/>
              </a:lnSpc>
              <a:spcBef>
                <a:spcPts val="1000"/>
              </a:spcBef>
            </a:pPr>
            <a:r>
              <a:rPr lang="en-US" altLang="ko-KR" sz="2400" b="1" dirty="0" smtClean="0"/>
              <a:t>○ </a:t>
            </a:r>
            <a:r>
              <a:rPr lang="ko-KR" altLang="en-US" sz="2400" b="1" dirty="0" smtClean="0"/>
              <a:t>노사관계 및 고용관계 변화</a:t>
            </a:r>
            <a:endParaRPr lang="en-US" altLang="ko-KR" sz="2400" b="1" dirty="0" smtClean="0"/>
          </a:p>
          <a:p>
            <a:pPr lvl="0" algn="just">
              <a:lnSpc>
                <a:spcPct val="150000"/>
              </a:lnSpc>
              <a:spcBef>
                <a:spcPts val="1000"/>
              </a:spcBef>
            </a:pPr>
            <a:r>
              <a:rPr kumimoji="0" lang="en-US" altLang="ko-KR" sz="2400" b="0" i="0" u="none" strike="noStrike" kern="1200" cap="none" spc="0" normalizeH="0" noProof="0" dirty="0" smtClean="0">
                <a:ln>
                  <a:noFill/>
                </a:ln>
                <a:solidFill>
                  <a:schemeClr val="tx1"/>
                </a:solidFill>
                <a:effectLst/>
                <a:uLnTx/>
                <a:uFillTx/>
                <a:latin typeface="+mn-lt"/>
                <a:ea typeface="+mn-ea"/>
                <a:cs typeface="+mn-cs"/>
              </a:rPr>
              <a:t>- </a:t>
            </a:r>
            <a:r>
              <a:rPr kumimoji="0" lang="ko-KR" altLang="en-US" sz="2400" i="0" u="none" strike="noStrike" kern="1200" cap="none" spc="0" normalizeH="0" noProof="0" dirty="0" smtClean="0">
                <a:ln>
                  <a:noFill/>
                </a:ln>
                <a:solidFill>
                  <a:schemeClr val="tx1"/>
                </a:solidFill>
                <a:effectLst/>
                <a:uLnTx/>
                <a:uFillTx/>
                <a:latin typeface="+mn-lt"/>
                <a:ea typeface="+mn-ea"/>
                <a:cs typeface="+mn-cs"/>
              </a:rPr>
              <a:t>물량감소 및 외주화 증가</a:t>
            </a:r>
            <a:r>
              <a:rPr kumimoji="0" lang="en-US" altLang="ko-KR" sz="2400" i="0" u="none" strike="noStrike" kern="1200" cap="none" spc="0" normalizeH="0" noProof="0" dirty="0" smtClean="0">
                <a:ln>
                  <a:noFill/>
                </a:ln>
                <a:solidFill>
                  <a:schemeClr val="tx1"/>
                </a:solidFill>
                <a:effectLst/>
                <a:uLnTx/>
                <a:uFillTx/>
                <a:latin typeface="+mn-lt"/>
                <a:ea typeface="+mn-ea"/>
                <a:cs typeface="+mn-cs"/>
              </a:rPr>
              <a:t>, </a:t>
            </a:r>
            <a:r>
              <a:rPr kumimoji="0" lang="ko-KR" altLang="en-US" sz="2400" i="0" u="none" strike="noStrike" kern="1200" cap="none" spc="0" normalizeH="0" noProof="0" dirty="0" smtClean="0">
                <a:ln>
                  <a:noFill/>
                </a:ln>
                <a:solidFill>
                  <a:schemeClr val="tx1"/>
                </a:solidFill>
                <a:effectLst/>
                <a:uLnTx/>
                <a:uFillTx/>
                <a:latin typeface="+mn-lt"/>
                <a:ea typeface="+mn-ea"/>
                <a:cs typeface="+mn-cs"/>
              </a:rPr>
              <a:t>생산속도 및 노동강도 증가 </a:t>
            </a:r>
            <a:r>
              <a:rPr lang="ko-KR" altLang="en-US" sz="2400" dirty="0" smtClean="0"/>
              <a:t>☞</a:t>
            </a:r>
            <a:r>
              <a:rPr kumimoji="0" lang="ko-KR" altLang="en-US" sz="2400" b="0" i="0" u="none" strike="noStrike" kern="1200" cap="none" spc="0" normalizeH="0" noProof="0" dirty="0" smtClean="0">
                <a:ln>
                  <a:noFill/>
                </a:ln>
                <a:solidFill>
                  <a:schemeClr val="tx1"/>
                </a:solidFill>
                <a:effectLst/>
                <a:uLnTx/>
                <a:uFillTx/>
                <a:latin typeface="+mn-lt"/>
                <a:ea typeface="+mn-ea"/>
                <a:cs typeface="+mn-cs"/>
              </a:rPr>
              <a:t> </a:t>
            </a:r>
            <a:r>
              <a:rPr lang="en-US" altLang="ko-KR" sz="2400" baseline="0" dirty="0" smtClean="0"/>
              <a:t> </a:t>
            </a:r>
            <a:r>
              <a:rPr lang="ko-KR" altLang="en-US" sz="2400" baseline="0" dirty="0" smtClean="0"/>
              <a:t>회사가 해고</a:t>
            </a:r>
            <a:r>
              <a:rPr lang="en-US" altLang="ko-KR" sz="2400" baseline="0" dirty="0" smtClean="0"/>
              <a:t>, </a:t>
            </a:r>
            <a:r>
              <a:rPr lang="ko-KR" altLang="en-US" sz="2400" baseline="0" dirty="0" smtClean="0"/>
              <a:t>징계</a:t>
            </a:r>
            <a:r>
              <a:rPr lang="en-US" altLang="ko-KR" sz="2400" baseline="0" dirty="0" smtClean="0"/>
              <a:t>, </a:t>
            </a:r>
            <a:r>
              <a:rPr lang="ko-KR" altLang="en-US" sz="2400" baseline="0" dirty="0" smtClean="0"/>
              <a:t>임금삭감 등 금속노조와 강한 마찰과 투쟁을 유발할 수 있는 방법보다 외주화</a:t>
            </a:r>
            <a:r>
              <a:rPr lang="en-US" altLang="ko-KR" sz="2400" baseline="0" dirty="0" smtClean="0"/>
              <a:t>, </a:t>
            </a:r>
            <a:r>
              <a:rPr lang="ko-KR" altLang="en-US" sz="2400" baseline="0" dirty="0" smtClean="0"/>
              <a:t>물량변동처럼 생산비용을 줄이면서 동시에 조합원들에게 불안감을 주고 노조 길들이기를 시도할 수 있는 전략을 더욱 활발히 사용</a:t>
            </a:r>
            <a:endParaRPr lang="en-US" altLang="ko-KR" sz="2400" baseline="0" dirty="0" smtClean="0"/>
          </a:p>
          <a:p>
            <a:pPr lvl="0" algn="just">
              <a:lnSpc>
                <a:spcPct val="150000"/>
              </a:lnSpc>
              <a:spcBef>
                <a:spcPts val="1000"/>
              </a:spcBef>
              <a:buFontTx/>
              <a:buChar char="-"/>
            </a:pPr>
            <a:r>
              <a:rPr kumimoji="0" lang="ko-KR" altLang="en-US" sz="2400" b="1" i="0" u="none" strike="noStrike" kern="1200" cap="none" spc="0" normalizeH="0" noProof="0" dirty="0" smtClean="0">
                <a:ln>
                  <a:noFill/>
                </a:ln>
                <a:solidFill>
                  <a:schemeClr val="tx1"/>
                </a:solidFill>
                <a:effectLst/>
                <a:uLnTx/>
                <a:uFillTx/>
                <a:latin typeface="+mn-lt"/>
                <a:ea typeface="+mn-ea"/>
                <a:cs typeface="+mn-cs"/>
              </a:rPr>
              <a:t> </a:t>
            </a:r>
            <a:r>
              <a:rPr kumimoji="0" lang="ko-KR" altLang="en-US" sz="2400" i="0" u="none" strike="noStrike" kern="1200" cap="none" spc="0" normalizeH="0" noProof="0" dirty="0" smtClean="0">
                <a:ln>
                  <a:noFill/>
                </a:ln>
                <a:solidFill>
                  <a:schemeClr val="tx1"/>
                </a:solidFill>
                <a:effectLst/>
                <a:uLnTx/>
                <a:uFillTx/>
                <a:latin typeface="+mn-lt"/>
                <a:ea typeface="+mn-ea"/>
                <a:cs typeface="+mn-cs"/>
              </a:rPr>
              <a:t>회사의 현장감시 및 통제 증가</a:t>
            </a:r>
            <a:r>
              <a:rPr kumimoji="0" lang="en-US" altLang="ko-KR" sz="2400" i="0" u="none" strike="noStrike" kern="1200" cap="none" spc="0" normalizeH="0" noProof="0" dirty="0" smtClean="0">
                <a:ln>
                  <a:noFill/>
                </a:ln>
                <a:solidFill>
                  <a:schemeClr val="tx1"/>
                </a:solidFill>
                <a:effectLst/>
                <a:uLnTx/>
                <a:uFillTx/>
                <a:latin typeface="+mn-lt"/>
                <a:ea typeface="+mn-ea"/>
                <a:cs typeface="+mn-cs"/>
              </a:rPr>
              <a:t>, </a:t>
            </a:r>
            <a:r>
              <a:rPr kumimoji="0" lang="ko-KR" altLang="en-US" sz="2400" i="0" u="none" strike="noStrike" kern="1200" cap="none" spc="0" normalizeH="0" noProof="0" dirty="0" smtClean="0">
                <a:ln>
                  <a:noFill/>
                </a:ln>
                <a:solidFill>
                  <a:schemeClr val="tx1"/>
                </a:solidFill>
                <a:effectLst/>
                <a:uLnTx/>
                <a:uFillTx/>
                <a:latin typeface="+mn-lt"/>
                <a:ea typeface="+mn-ea"/>
                <a:cs typeface="+mn-cs"/>
              </a:rPr>
              <a:t>일방적 지시명령 증가</a:t>
            </a:r>
            <a:r>
              <a:rPr kumimoji="0" lang="en-US" altLang="ko-KR" sz="2400" i="0" u="none" strike="noStrike" kern="1200" cap="none" spc="0" normalizeH="0" noProof="0" dirty="0" smtClean="0">
                <a:ln>
                  <a:noFill/>
                </a:ln>
                <a:solidFill>
                  <a:schemeClr val="tx1"/>
                </a:solidFill>
                <a:effectLst/>
                <a:uLnTx/>
                <a:uFillTx/>
                <a:latin typeface="+mn-lt"/>
                <a:ea typeface="+mn-ea"/>
                <a:cs typeface="+mn-cs"/>
              </a:rPr>
              <a:t>, </a:t>
            </a:r>
            <a:r>
              <a:rPr kumimoji="0" lang="ko-KR" altLang="en-US" sz="2400" i="0" u="none" strike="noStrike" kern="1200" cap="none" spc="0" normalizeH="0" noProof="0" dirty="0" smtClean="0">
                <a:ln>
                  <a:noFill/>
                </a:ln>
                <a:solidFill>
                  <a:schemeClr val="tx1"/>
                </a:solidFill>
                <a:effectLst/>
                <a:uLnTx/>
                <a:uFillTx/>
                <a:latin typeface="+mn-lt"/>
                <a:ea typeface="+mn-ea"/>
                <a:cs typeface="+mn-cs"/>
              </a:rPr>
              <a:t>회사생활 </a:t>
            </a:r>
            <a:r>
              <a:rPr lang="ko-KR" altLang="en-US" sz="2400" dirty="0" smtClean="0"/>
              <a:t>스트레스 증가</a:t>
            </a:r>
            <a:endParaRPr lang="en-US" altLang="ko-KR" sz="2400" dirty="0" smtClean="0"/>
          </a:p>
          <a:p>
            <a:pPr lvl="0" algn="just">
              <a:lnSpc>
                <a:spcPct val="150000"/>
              </a:lnSpc>
              <a:spcBef>
                <a:spcPts val="1000"/>
              </a:spcBef>
            </a:pPr>
            <a:r>
              <a:rPr lang="en-US" altLang="ko-KR" sz="2400" b="1" dirty="0" smtClean="0"/>
              <a:t>○ </a:t>
            </a:r>
            <a:r>
              <a:rPr lang="ko-KR" altLang="en-US" sz="2400" b="1" dirty="0" err="1" smtClean="0"/>
              <a:t>노노관계</a:t>
            </a:r>
            <a:r>
              <a:rPr lang="ko-KR" altLang="en-US" sz="2400" b="1" dirty="0" smtClean="0"/>
              <a:t> 및 노조내부 관계 변화</a:t>
            </a:r>
            <a:endParaRPr lang="en-US" altLang="ko-KR" sz="2400" b="1" dirty="0" smtClean="0"/>
          </a:p>
          <a:p>
            <a:pPr lvl="0" algn="just">
              <a:lnSpc>
                <a:spcPct val="150000"/>
              </a:lnSpc>
              <a:spcBef>
                <a:spcPts val="1000"/>
              </a:spcBef>
            </a:pPr>
            <a:r>
              <a:rPr lang="en-US" altLang="ko-KR" sz="2400" dirty="0" smtClean="0"/>
              <a:t> - </a:t>
            </a:r>
            <a:r>
              <a:rPr lang="ko-KR" altLang="en-US" sz="2400" dirty="0" smtClean="0"/>
              <a:t>개인주의적 성향 강화</a:t>
            </a:r>
            <a:r>
              <a:rPr lang="en-US" altLang="ko-KR" sz="2400" dirty="0" smtClean="0"/>
              <a:t>, </a:t>
            </a:r>
            <a:r>
              <a:rPr lang="ko-KR" altLang="en-US" sz="2400" dirty="0" smtClean="0"/>
              <a:t>현장동료간 불신 증가 및 대화 감소</a:t>
            </a:r>
            <a:endParaRPr lang="en-US" altLang="ko-KR" sz="2400" dirty="0" smtClean="0"/>
          </a:p>
          <a:p>
            <a:pPr lvl="0" algn="just">
              <a:lnSpc>
                <a:spcPct val="150000"/>
              </a:lnSpc>
              <a:spcBef>
                <a:spcPts val="1000"/>
              </a:spcBef>
            </a:pPr>
            <a:r>
              <a:rPr lang="en-US" altLang="ko-KR" sz="2400" dirty="0" smtClean="0"/>
              <a:t>-  </a:t>
            </a:r>
            <a:r>
              <a:rPr lang="ko-KR" altLang="en-US" sz="2400" dirty="0" smtClean="0"/>
              <a:t>소수화된 금속노조 조합원들간 결속력이 강화된 측면</a:t>
            </a:r>
            <a:endParaRPr kumimoji="0" lang="en-US" altLang="ko-KR" sz="24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3" name="TextBox 12"/>
          <p:cNvSpPr txBox="1"/>
          <p:nvPr/>
        </p:nvSpPr>
        <p:spPr>
          <a:xfrm>
            <a:off x="5014127" y="871639"/>
            <a:ext cx="7177873" cy="369332"/>
          </a:xfrm>
          <a:prstGeom prst="rect">
            <a:avLst/>
          </a:prstGeom>
          <a:solidFill>
            <a:schemeClr val="bg1">
              <a:lumMod val="75000"/>
            </a:schemeClr>
          </a:solidFill>
        </p:spPr>
        <p:txBody>
          <a:bodyPr wrap="square" rtlCol="0">
            <a:spAutoFit/>
          </a:bodyPr>
          <a:lstStyle/>
          <a:p>
            <a:r>
              <a:rPr lang="ko-KR" altLang="en-US" b="1" dirty="0" smtClean="0"/>
              <a:t>금속노조 노동연구원 복수노조 사업장 실태조사</a:t>
            </a:r>
            <a:r>
              <a:rPr lang="en-US" altLang="ko-KR" b="1" dirty="0" smtClean="0"/>
              <a:t>(2017. 6.~7.) </a:t>
            </a:r>
            <a:r>
              <a:rPr lang="ko-KR" altLang="en-US" b="1" dirty="0" smtClean="0"/>
              <a:t>결과</a:t>
            </a:r>
            <a:endParaRPr lang="ko-KR" altLang="en-US" b="1" dirty="0"/>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160774" y="900294"/>
            <a:ext cx="11786716" cy="5626110"/>
          </a:xfrm>
          <a:prstGeom prst="rect">
            <a:avLst/>
          </a:prstGeom>
        </p:spPr>
        <p:txBody>
          <a:bodyPr vert="horz" lIns="91440" tIns="45720" rIns="91440" bIns="45720" rtlCol="0">
            <a:noAutofit/>
          </a:bodyPr>
          <a:lstStyle/>
          <a:p>
            <a:pPr lvl="0" algn="just">
              <a:lnSpc>
                <a:spcPct val="150000"/>
              </a:lnSpc>
              <a:spcBef>
                <a:spcPts val="1000"/>
              </a:spcBef>
            </a:pPr>
            <a:endParaRPr kumimoji="0" lang="en-US" altLang="ko-KR" sz="2400" b="1" i="0" u="none" strike="noStrike" kern="1200" cap="none" spc="0" normalizeH="0" baseline="0" noProof="0" dirty="0" smtClean="0">
              <a:ln>
                <a:noFill/>
              </a:ln>
              <a:solidFill>
                <a:schemeClr val="tx1"/>
              </a:solidFill>
              <a:effectLst/>
              <a:uLnTx/>
              <a:uFillTx/>
              <a:latin typeface="+mn-lt"/>
              <a:ea typeface="+mn-ea"/>
              <a:cs typeface="+mn-cs"/>
            </a:endParaRPr>
          </a:p>
          <a:p>
            <a:pPr lvl="0" algn="just">
              <a:lnSpc>
                <a:spcPct val="150000"/>
              </a:lnSpc>
              <a:spcBef>
                <a:spcPts val="1000"/>
              </a:spcBef>
            </a:pP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200" i="0" u="none" strike="noStrike" kern="1200" cap="none" spc="0" normalizeH="0" baseline="0" noProof="0" dirty="0" smtClean="0">
                <a:ln>
                  <a:noFill/>
                </a:ln>
                <a:solidFill>
                  <a:schemeClr val="tx1"/>
                </a:solidFill>
                <a:effectLst/>
                <a:uLnTx/>
                <a:uFillTx/>
                <a:latin typeface="+mn-lt"/>
                <a:ea typeface="+mn-ea"/>
                <a:cs typeface="+mn-cs"/>
              </a:rPr>
              <a:t>교섭권이 가장 핵심적인 거죠</a:t>
            </a: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200" i="0" u="none" strike="noStrike" kern="1200" cap="none" spc="0" normalizeH="0" baseline="0" noProof="0" dirty="0" smtClean="0">
                <a:ln>
                  <a:noFill/>
                </a:ln>
                <a:solidFill>
                  <a:schemeClr val="tx1"/>
                </a:solidFill>
                <a:effectLst/>
                <a:uLnTx/>
                <a:uFillTx/>
                <a:latin typeface="+mn-lt"/>
                <a:ea typeface="+mn-ea"/>
                <a:cs typeface="+mn-cs"/>
              </a:rPr>
              <a:t>교섭권이 없다 보니까 조합원의 요구와 권리를</a:t>
            </a: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a:t>
            </a:r>
            <a:r>
              <a:rPr kumimoji="0" lang="en-US" altLang="ko-KR" sz="2200" i="0" u="none" strike="noStrike" kern="1200" cap="none" spc="0" normalizeH="0" noProof="0" dirty="0" smtClean="0">
                <a:ln>
                  <a:noFill/>
                </a:ln>
                <a:solidFill>
                  <a:schemeClr val="tx1"/>
                </a:solidFill>
                <a:effectLst/>
                <a:uLnTx/>
                <a:uFillTx/>
                <a:latin typeface="+mn-lt"/>
                <a:ea typeface="+mn-ea"/>
                <a:cs typeface="+mn-cs"/>
              </a:rPr>
              <a:t> </a:t>
            </a:r>
            <a:r>
              <a:rPr kumimoji="0" lang="ko-KR" altLang="en-US" sz="2200" i="0" u="none" strike="noStrike" kern="1200" cap="none" spc="0" normalizeH="0" noProof="0" dirty="0" smtClean="0">
                <a:ln>
                  <a:noFill/>
                </a:ln>
                <a:solidFill>
                  <a:schemeClr val="tx1"/>
                </a:solidFill>
                <a:effectLst/>
                <a:uLnTx/>
                <a:uFillTx/>
                <a:latin typeface="+mn-lt"/>
                <a:ea typeface="+mn-ea"/>
                <a:cs typeface="+mn-cs"/>
              </a:rPr>
              <a:t>요구가 있더라도 우리가 이제 어떻게 해소시켜 줄 방법이 없잖아요</a:t>
            </a:r>
            <a:r>
              <a:rPr lang="en-US" altLang="ko-KR" sz="2200" dirty="0" smtClean="0"/>
              <a:t>”</a:t>
            </a:r>
          </a:p>
          <a:p>
            <a:pPr lvl="0" algn="just">
              <a:lnSpc>
                <a:spcPct val="150000"/>
              </a:lnSpc>
              <a:spcBef>
                <a:spcPts val="1000"/>
              </a:spcBef>
            </a:pP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200" i="0" u="none" strike="noStrike" kern="1200" cap="none" spc="0" normalizeH="0" baseline="0" noProof="0" dirty="0" smtClean="0">
                <a:ln>
                  <a:noFill/>
                </a:ln>
                <a:solidFill>
                  <a:schemeClr val="tx1"/>
                </a:solidFill>
                <a:effectLst/>
                <a:uLnTx/>
                <a:uFillTx/>
                <a:latin typeface="+mn-lt"/>
                <a:ea typeface="+mn-ea"/>
                <a:cs typeface="+mn-cs"/>
              </a:rPr>
              <a:t>전망이죠</a:t>
            </a:r>
            <a:r>
              <a:rPr lang="en-US" altLang="ko-KR" sz="2200" dirty="0" smtClean="0"/>
              <a:t> </a:t>
            </a:r>
            <a:r>
              <a:rPr lang="ko-KR" altLang="en-US" sz="2200" dirty="0" smtClean="0"/>
              <a:t>전망</a:t>
            </a:r>
            <a:r>
              <a:rPr lang="en-US" altLang="ko-KR" sz="2200" dirty="0" smtClean="0"/>
              <a:t>. </a:t>
            </a:r>
            <a:r>
              <a:rPr lang="ko-KR" altLang="en-US" sz="2200" dirty="0" smtClean="0"/>
              <a:t>일상활동도 그렇고 그리고 또 어쨌든 노조로서의 대표성을 인정받지 못하는 상황이기 때문에 끊임없이 뭔가 내용을 생산해내야 하는 게 있는 건데</a:t>
            </a:r>
            <a:r>
              <a:rPr lang="en-US" altLang="ko-KR" sz="2200" dirty="0" smtClean="0"/>
              <a:t>. </a:t>
            </a:r>
            <a:r>
              <a:rPr lang="ko-KR" altLang="en-US" sz="2200" dirty="0" smtClean="0"/>
              <a:t>예를 들면 지난번 총회 때 조합원들과 얘기됐던 게 뭔가 현장에서 이슈를 선점하지</a:t>
            </a:r>
            <a:r>
              <a:rPr lang="en-US" altLang="ko-KR" sz="2200" dirty="0" smtClean="0"/>
              <a:t>, </a:t>
            </a:r>
            <a:r>
              <a:rPr lang="ko-KR" altLang="en-US" sz="2200" dirty="0" smtClean="0"/>
              <a:t>그리고 그걸 가지고 주도적으로 현장에 여론이나 이런 걸 만들어보자 이렇게 했는데 정말 제한적이에요</a:t>
            </a:r>
            <a:r>
              <a:rPr lang="en-US" altLang="ko-KR" sz="2200" dirty="0" smtClean="0"/>
              <a:t>. </a:t>
            </a:r>
            <a:r>
              <a:rPr lang="ko-KR" altLang="en-US" sz="2200" dirty="0" smtClean="0"/>
              <a:t>정보도 차단되어 있고</a:t>
            </a:r>
            <a:r>
              <a:rPr lang="en-US" altLang="ko-KR" sz="2200" dirty="0" smtClean="0"/>
              <a:t>. </a:t>
            </a:r>
            <a:r>
              <a:rPr lang="ko-KR" altLang="en-US" sz="2200" dirty="0" smtClean="0"/>
              <a:t>그리고 설명 뭔가 발굴한다고 해도 개선할 수 있는 힘도 미력하고</a:t>
            </a:r>
            <a:r>
              <a:rPr lang="en-US" altLang="ko-KR" sz="2200" dirty="0" smtClean="0"/>
              <a:t>. </a:t>
            </a:r>
            <a:r>
              <a:rPr lang="ko-KR" altLang="en-US" sz="2200" dirty="0" smtClean="0"/>
              <a:t>그런 한계에 계속 봉착하는 게 사실인 거 같고</a:t>
            </a:r>
            <a:r>
              <a:rPr lang="en-US" altLang="ko-KR" sz="2200" dirty="0" smtClean="0"/>
              <a:t>“</a:t>
            </a:r>
          </a:p>
          <a:p>
            <a:pPr lvl="0" algn="just">
              <a:lnSpc>
                <a:spcPct val="150000"/>
              </a:lnSpc>
              <a:spcBef>
                <a:spcPts val="1000"/>
              </a:spcBef>
            </a:pP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200" i="0" u="none" strike="noStrike" kern="1200" cap="none" spc="0" normalizeH="0" baseline="0" noProof="0" dirty="0" smtClean="0">
                <a:ln>
                  <a:noFill/>
                </a:ln>
                <a:solidFill>
                  <a:schemeClr val="tx1"/>
                </a:solidFill>
                <a:effectLst/>
                <a:uLnTx/>
                <a:uFillTx/>
                <a:latin typeface="+mn-lt"/>
                <a:ea typeface="+mn-ea"/>
                <a:cs typeface="+mn-cs"/>
              </a:rPr>
              <a:t>결국 지켜가는 게 고착화되지 않을까 이런 우려까지 가는 거죠</a:t>
            </a:r>
            <a:r>
              <a:rPr kumimoji="0" lang="en-US" altLang="ko-KR" sz="2200" i="0" u="none" strike="noStrike" kern="1200" cap="none" spc="0" normalizeH="0" baseline="0" noProof="0" dirty="0" smtClean="0">
                <a:ln>
                  <a:noFill/>
                </a:ln>
                <a:solidFill>
                  <a:schemeClr val="tx1"/>
                </a:solidFill>
                <a:effectLst/>
                <a:uLnTx/>
                <a:uFillTx/>
                <a:latin typeface="+mn-lt"/>
                <a:ea typeface="+mn-ea"/>
                <a:cs typeface="+mn-cs"/>
              </a:rPr>
              <a:t>”</a:t>
            </a:r>
          </a:p>
        </p:txBody>
      </p:sp>
      <p:sp>
        <p:nvSpPr>
          <p:cNvPr id="13" name="TextBox 12"/>
          <p:cNvSpPr txBox="1"/>
          <p:nvPr/>
        </p:nvSpPr>
        <p:spPr>
          <a:xfrm>
            <a:off x="5767755" y="871639"/>
            <a:ext cx="6424246" cy="369332"/>
          </a:xfrm>
          <a:prstGeom prst="rect">
            <a:avLst/>
          </a:prstGeom>
          <a:solidFill>
            <a:schemeClr val="bg1">
              <a:lumMod val="75000"/>
            </a:schemeClr>
          </a:solidFill>
        </p:spPr>
        <p:txBody>
          <a:bodyPr wrap="square" rtlCol="0">
            <a:spAutoFit/>
          </a:bodyPr>
          <a:lstStyle/>
          <a:p>
            <a:r>
              <a:rPr lang="ko-KR" altLang="en-US" b="1" dirty="0" smtClean="0"/>
              <a:t>금속노조 노동연구원 복수노조 사업장 면접조사</a:t>
            </a:r>
            <a:r>
              <a:rPr lang="en-US" altLang="ko-KR" b="1" dirty="0" smtClean="0"/>
              <a:t>(2017)</a:t>
            </a:r>
            <a:r>
              <a:rPr lang="ko-KR" altLang="en-US" b="1" dirty="0" smtClean="0"/>
              <a:t> 결과</a:t>
            </a:r>
            <a:endParaRPr lang="ko-KR" altLang="en-US" b="1" dirty="0"/>
          </a:p>
        </p:txBody>
      </p:sp>
      <p:sp>
        <p:nvSpPr>
          <p:cNvPr id="14" name="TextBox 13"/>
          <p:cNvSpPr txBox="1"/>
          <p:nvPr/>
        </p:nvSpPr>
        <p:spPr>
          <a:xfrm>
            <a:off x="361741" y="1034980"/>
            <a:ext cx="4983982" cy="461665"/>
          </a:xfrm>
          <a:prstGeom prst="rect">
            <a:avLst/>
          </a:prstGeom>
          <a:noFill/>
        </p:spPr>
        <p:txBody>
          <a:bodyPr wrap="square" rtlCol="0">
            <a:spAutoFit/>
          </a:bodyPr>
          <a:lstStyle/>
          <a:p>
            <a:r>
              <a:rPr lang="ko-KR" altLang="en-US" sz="2400" b="1" dirty="0" smtClean="0"/>
              <a:t>○ 소수노조 활동의 어려움</a:t>
            </a:r>
            <a:endParaRPr lang="ko-KR" altLang="en-US" sz="2400" b="1" dirty="0"/>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200967" y="915367"/>
            <a:ext cx="11525459" cy="5626110"/>
          </a:xfrm>
          <a:prstGeom prst="rect">
            <a:avLst/>
          </a:prstGeom>
        </p:spPr>
        <p:txBody>
          <a:bodyPr vert="horz" lIns="91440" tIns="45720" rIns="91440" bIns="45720" rtlCol="0">
            <a:noAutofit/>
          </a:bodyPr>
          <a:lstStyle/>
          <a:p>
            <a:pPr lvl="0" algn="just">
              <a:lnSpc>
                <a:spcPct val="170000"/>
              </a:lnSpc>
              <a:spcBef>
                <a:spcPts val="1000"/>
              </a:spcBef>
            </a:pPr>
            <a:r>
              <a:rPr lang="en-US" altLang="ko-KR" sz="2400" dirty="0" smtClean="0"/>
              <a:t>○ </a:t>
            </a:r>
            <a:r>
              <a:rPr lang="ko-KR" altLang="en-US" sz="2400" dirty="0" smtClean="0"/>
              <a:t>창조컨설팅이 작성한 노조파괴 시나리오는</a:t>
            </a:r>
            <a:r>
              <a:rPr lang="en-US" altLang="ko-KR" sz="2400" dirty="0" smtClean="0"/>
              <a:t> '</a:t>
            </a:r>
            <a:r>
              <a:rPr lang="ko-KR" altLang="en-US" sz="2400" b="1" dirty="0" smtClean="0"/>
              <a:t>교섭해태로 노조 파업 등 쟁의행위 유도→ </a:t>
            </a:r>
            <a:r>
              <a:rPr lang="ko-KR" altLang="en-US" sz="2400" b="1" dirty="0" err="1" smtClean="0"/>
              <a:t>쟁의행위시</a:t>
            </a:r>
            <a:r>
              <a:rPr lang="ko-KR" altLang="en-US" sz="2400" b="1" dirty="0" smtClean="0"/>
              <a:t> 직장폐쇄→사설 경비</a:t>
            </a:r>
            <a:r>
              <a:rPr lang="en-US" altLang="ko-KR" sz="2400" b="1" dirty="0" smtClean="0"/>
              <a:t>·</a:t>
            </a:r>
            <a:r>
              <a:rPr lang="ko-KR" altLang="en-US" sz="2400" b="1" dirty="0" smtClean="0"/>
              <a:t>용역 투입→</a:t>
            </a:r>
            <a:r>
              <a:rPr lang="ko-KR" altLang="en-US" sz="2400" b="1" dirty="0" err="1" smtClean="0"/>
              <a:t>친기업노조</a:t>
            </a:r>
            <a:r>
              <a:rPr lang="ko-KR" altLang="en-US" sz="2400" b="1" dirty="0" smtClean="0"/>
              <a:t> 설립</a:t>
            </a:r>
            <a:r>
              <a:rPr lang="en-US" altLang="ko-KR" sz="2400" b="1" dirty="0" smtClean="0"/>
              <a:t>·</a:t>
            </a:r>
            <a:r>
              <a:rPr lang="ko-KR" altLang="en-US" sz="2400" b="1" dirty="0" smtClean="0"/>
              <a:t>지원→조합원 탈퇴 유도와 기존노조 무력화</a:t>
            </a:r>
            <a:r>
              <a:rPr lang="en-US" altLang="ko-KR" sz="2400" dirty="0" smtClean="0"/>
              <a:t>'</a:t>
            </a:r>
            <a:r>
              <a:rPr lang="ko-KR" altLang="en-US" sz="2400" dirty="0" smtClean="0"/>
              <a:t>가 핵심</a:t>
            </a:r>
            <a:r>
              <a:rPr lang="en-US" altLang="ko-KR" sz="2400" dirty="0" smtClean="0"/>
              <a:t>(</a:t>
            </a:r>
            <a:r>
              <a:rPr lang="ko-KR" altLang="en-US" sz="2400" dirty="0" smtClean="0"/>
              <a:t>유성기업</a:t>
            </a:r>
            <a:r>
              <a:rPr lang="en-US" altLang="ko-KR" sz="2400" dirty="0" smtClean="0"/>
              <a:t>·</a:t>
            </a:r>
            <a:r>
              <a:rPr lang="ko-KR" altLang="en-US" sz="2400" dirty="0" smtClean="0"/>
              <a:t>상신브레이크</a:t>
            </a:r>
            <a:r>
              <a:rPr lang="en-US" altLang="ko-KR" sz="2400" dirty="0" smtClean="0"/>
              <a:t>·</a:t>
            </a:r>
            <a:r>
              <a:rPr lang="ko-KR" altLang="en-US" sz="2400" dirty="0" err="1" smtClean="0"/>
              <a:t>발레오전장</a:t>
            </a:r>
            <a:r>
              <a:rPr lang="en-US" altLang="ko-KR" sz="2400" dirty="0" smtClean="0"/>
              <a:t>·KEC·SJM·</a:t>
            </a:r>
            <a:r>
              <a:rPr lang="ko-KR" altLang="en-US" sz="2400" dirty="0" smtClean="0"/>
              <a:t>만도</a:t>
            </a:r>
            <a:r>
              <a:rPr lang="en-US" altLang="ko-KR" sz="2400" dirty="0" smtClean="0"/>
              <a:t>…)</a:t>
            </a:r>
            <a:endParaRPr kumimoji="0" lang="en-US" altLang="ko-KR" sz="2400" b="0" i="0" u="none" strike="noStrike" kern="1200" cap="none" spc="0" normalizeH="0" baseline="0" noProof="0" dirty="0" smtClean="0">
              <a:ln>
                <a:noFill/>
              </a:ln>
              <a:solidFill>
                <a:schemeClr val="tx1"/>
              </a:solidFill>
              <a:effectLst/>
              <a:uLnTx/>
              <a:uFillTx/>
              <a:latin typeface="+mn-lt"/>
              <a:ea typeface="+mn-ea"/>
              <a:cs typeface="+mn-cs"/>
            </a:endParaRPr>
          </a:p>
          <a:p>
            <a:pPr algn="just">
              <a:lnSpc>
                <a:spcPct val="170000"/>
              </a:lnSpc>
              <a:spcBef>
                <a:spcPts val="1000"/>
              </a:spcBef>
            </a:pP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회사는 복수노조</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특히 </a:t>
            </a:r>
            <a:r>
              <a:rPr kumimoji="0" lang="ko-KR" altLang="en-US" sz="2400" b="0" i="0" u="none" strike="noStrike" kern="1200" cap="none" spc="0" normalizeH="0" baseline="0" noProof="0" dirty="0" err="1" smtClean="0">
                <a:ln>
                  <a:noFill/>
                </a:ln>
                <a:solidFill>
                  <a:schemeClr val="tx1"/>
                </a:solidFill>
                <a:effectLst/>
                <a:uLnTx/>
                <a:uFillTx/>
                <a:latin typeface="+mn-lt"/>
                <a:ea typeface="+mn-ea"/>
                <a:cs typeface="+mn-cs"/>
              </a:rPr>
              <a:t>교섭창구단일화제도를</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 활용해서 노동조건의 후퇴전략</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잔업</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특근의 배제를 통한 관리전략</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r>
              <a:rPr kumimoji="0" lang="ko-KR" altLang="en-US" sz="2400" b="0" i="0" u="none" strike="noStrike" kern="1200" cap="none" spc="0" normalizeH="0" baseline="0" noProof="0" dirty="0" smtClean="0">
                <a:ln>
                  <a:noFill/>
                </a:ln>
                <a:solidFill>
                  <a:schemeClr val="tx1"/>
                </a:solidFill>
                <a:effectLst/>
                <a:uLnTx/>
                <a:uFillTx/>
                <a:latin typeface="+mn-lt"/>
                <a:ea typeface="+mn-ea"/>
                <a:cs typeface="+mn-cs"/>
              </a:rPr>
              <a:t>평가고과를 악용하여 승진에서 누락시키는 통제전략 등을 추구하고 있음</a:t>
            </a:r>
            <a:r>
              <a:rPr kumimoji="0" lang="en-US" altLang="ko-KR" sz="2400" b="0" i="0" u="none" strike="noStrike" kern="1200" cap="none" spc="0" normalizeH="0" baseline="0" noProof="0" dirty="0" smtClean="0">
                <a:ln>
                  <a:noFill/>
                </a:ln>
                <a:solidFill>
                  <a:schemeClr val="tx1"/>
                </a:solidFill>
                <a:effectLst/>
                <a:uLnTx/>
                <a:uFillTx/>
                <a:latin typeface="+mn-lt"/>
                <a:ea typeface="+mn-ea"/>
                <a:cs typeface="+mn-cs"/>
              </a:rPr>
              <a:t>. </a:t>
            </a: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180873" y="754594"/>
            <a:ext cx="11525459" cy="5626110"/>
          </a:xfrm>
          <a:prstGeom prst="rect">
            <a:avLst/>
          </a:prstGeom>
        </p:spPr>
        <p:txBody>
          <a:bodyPr vert="horz" lIns="91440" tIns="45720" rIns="91440" bIns="45720" rtlCol="0">
            <a:noAutofit/>
          </a:bodyPr>
          <a:lstStyle/>
          <a:p>
            <a:pPr marL="0" marR="0" lvl="0" indent="0" algn="just" defTabSz="914400" rtl="0" eaLnBrk="1" fontAlgn="auto" latinLnBrk="1" hangingPunct="1">
              <a:lnSpc>
                <a:spcPct val="170000"/>
              </a:lnSpc>
              <a:spcBef>
                <a:spcPts val="1000"/>
              </a:spcBef>
              <a:spcAft>
                <a:spcPts val="0"/>
              </a:spcAft>
              <a:buClrTx/>
              <a:buSzTx/>
              <a:tabLst/>
              <a:defRPr/>
            </a:pPr>
            <a:endParaRPr kumimoji="0" lang="en-US" altLang="ko-KR" sz="2000" b="0" i="0" u="none" strike="noStrike" kern="1200" cap="none" spc="0" normalizeH="0" baseline="0" noProof="0" dirty="0" smtClean="0">
              <a:ln>
                <a:noFill/>
              </a:ln>
              <a:solidFill>
                <a:schemeClr val="tx1"/>
              </a:solidFill>
              <a:effectLst/>
              <a:uLnTx/>
              <a:uFillTx/>
              <a:latin typeface="+mn-lt"/>
              <a:ea typeface="+mn-ea"/>
              <a:cs typeface="+mn-cs"/>
            </a:endParaRPr>
          </a:p>
        </p:txBody>
      </p:sp>
      <p:pic>
        <p:nvPicPr>
          <p:cNvPr id="14" name="그림 13" descr="화면 캡처">
            <a:extLst>
              <a:ext uri="{FF2B5EF4-FFF2-40B4-BE49-F238E27FC236}">
                <a16:creationId xmlns="" xmlns:lc="http://schemas.openxmlformats.org/drawingml/2006/lockedCanvas" xmlns:a16="http://schemas.microsoft.com/office/drawing/2014/main" id="{9A94051B-024A-4110-B401-5D1C69D9B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77591" y="1909188"/>
            <a:ext cx="8872695" cy="4948812"/>
          </a:xfrm>
          <a:prstGeom prst="rect">
            <a:avLst/>
          </a:prstGeom>
        </p:spPr>
      </p:pic>
      <p:sp>
        <p:nvSpPr>
          <p:cNvPr id="15" name="직사각형 14"/>
          <p:cNvSpPr/>
          <p:nvPr/>
        </p:nvSpPr>
        <p:spPr>
          <a:xfrm>
            <a:off x="190919" y="889505"/>
            <a:ext cx="11716378" cy="1015663"/>
          </a:xfrm>
          <a:prstGeom prst="rect">
            <a:avLst/>
          </a:prstGeom>
        </p:spPr>
        <p:txBody>
          <a:bodyPr wrap="square">
            <a:spAutoFit/>
          </a:bodyPr>
          <a:lstStyle/>
          <a:p>
            <a:pPr>
              <a:lnSpc>
                <a:spcPct val="150000"/>
              </a:lnSpc>
            </a:pPr>
            <a:r>
              <a:rPr lang="en-US" altLang="ko-KR" sz="2000" dirty="0" smtClean="0"/>
              <a:t>○ </a:t>
            </a:r>
            <a:r>
              <a:rPr lang="ko-KR" altLang="en-US" sz="2000" dirty="0" smtClean="0"/>
              <a:t>유성기업 사건은 사용자가 노조파괴를 위하여 교섭창구단일화 제도를 악용한 대표적인 사례</a:t>
            </a:r>
            <a:r>
              <a:rPr lang="en-US" altLang="ko-KR" sz="2000" dirty="0" smtClean="0"/>
              <a:t>(</a:t>
            </a:r>
            <a:r>
              <a:rPr lang="ko-KR" altLang="en-US" sz="2000" dirty="0" smtClean="0"/>
              <a:t>서울고등법원 어용노조 설립무효 확인 판결</a:t>
            </a:r>
            <a:r>
              <a:rPr lang="en-US" altLang="ko-KR" sz="2000" dirty="0" smtClean="0"/>
              <a:t>, </a:t>
            </a:r>
            <a:r>
              <a:rPr lang="ko-KR" altLang="en-US" sz="2000" dirty="0" smtClean="0"/>
              <a:t>대전지방법원 부당노동행위 인정해 유시영회장 법정구속</a:t>
            </a:r>
            <a:endParaRPr lang="ko-KR" altLang="en-US" sz="2000" dirty="0"/>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 name="TextBox 3">
            <a:extLst>
              <a:ext uri="{FF2B5EF4-FFF2-40B4-BE49-F238E27FC236}">
                <a16:creationId xmlns="" xmlns:a16="http://schemas.microsoft.com/office/drawing/2014/main" id="{A229797C-1748-492D-A129-3846A5DC20A6}"/>
              </a:ext>
            </a:extLst>
          </p:cNvPr>
          <p:cNvSpPr txBox="1"/>
          <p:nvPr/>
        </p:nvSpPr>
        <p:spPr>
          <a:xfrm>
            <a:off x="587021" y="112889"/>
            <a:ext cx="5954455" cy="646331"/>
          </a:xfrm>
          <a:prstGeom prst="rect">
            <a:avLst/>
          </a:prstGeom>
          <a:noFill/>
        </p:spPr>
        <p:txBody>
          <a:bodyPr wrap="square" rtlCol="0">
            <a:spAutoFit/>
          </a:bodyPr>
          <a:lstStyle/>
          <a:p>
            <a:r>
              <a:rPr lang="ko-KR" altLang="en-US" sz="3600" b="1" dirty="0" smtClean="0"/>
              <a:t>복수노조 실태</a:t>
            </a:r>
            <a:endParaRPr lang="ko-KR" altLang="en-US" sz="3600" b="1" dirty="0"/>
          </a:p>
        </p:txBody>
      </p:sp>
      <p:sp>
        <p:nvSpPr>
          <p:cNvPr id="12" name="내용 개체 틀 2"/>
          <p:cNvSpPr txBox="1">
            <a:spLocks/>
          </p:cNvSpPr>
          <p:nvPr/>
        </p:nvSpPr>
        <p:spPr>
          <a:xfrm>
            <a:off x="190921" y="845029"/>
            <a:ext cx="11525459" cy="5626110"/>
          </a:xfrm>
          <a:prstGeom prst="rect">
            <a:avLst/>
          </a:prstGeom>
        </p:spPr>
        <p:txBody>
          <a:bodyPr vert="horz" lIns="91440" tIns="45720" rIns="91440" bIns="45720" rtlCol="0">
            <a:noAutofit/>
          </a:bodyPr>
          <a:lstStyle/>
          <a:p>
            <a:pPr lvl="0">
              <a:lnSpc>
                <a:spcPct val="150000"/>
              </a:lnSpc>
              <a:spcBef>
                <a:spcPts val="1000"/>
              </a:spcBef>
              <a:defRPr/>
            </a:pPr>
            <a:r>
              <a:rPr lang="ko-KR" altLang="en-US" sz="2400" b="1" dirty="0" smtClean="0"/>
              <a:t>○ </a:t>
            </a:r>
            <a:r>
              <a:rPr lang="en-US" altLang="ko-KR" sz="2400" b="1" dirty="0" smtClean="0"/>
              <a:t>UN </a:t>
            </a:r>
            <a:r>
              <a:rPr lang="ko-KR" altLang="en-US" sz="2400" b="1" dirty="0" smtClean="0"/>
              <a:t>사회권 위원회의 한국 정부에 대한 권고</a:t>
            </a:r>
            <a:r>
              <a:rPr lang="en-US" altLang="ko-KR" sz="2400" b="1" dirty="0" smtClean="0"/>
              <a:t>  </a:t>
            </a:r>
          </a:p>
          <a:p>
            <a:pPr lvl="0">
              <a:lnSpc>
                <a:spcPct val="150000"/>
              </a:lnSpc>
              <a:spcBef>
                <a:spcPts val="1000"/>
              </a:spcBef>
              <a:defRPr/>
            </a:pPr>
            <a:r>
              <a:rPr lang="en-US" altLang="ko-KR" sz="2000" dirty="0" smtClean="0"/>
              <a:t>‘</a:t>
            </a:r>
            <a:r>
              <a:rPr lang="ko-KR" altLang="en-US" sz="2000" dirty="0" smtClean="0"/>
              <a:t>유엔 경제적 사회적 문화적 권리규약 위원회</a:t>
            </a:r>
            <a:r>
              <a:rPr lang="en-US" altLang="ko-KR" sz="2000" dirty="0" smtClean="0"/>
              <a:t>’</a:t>
            </a:r>
            <a:r>
              <a:rPr lang="ko-KR" altLang="en-US" sz="2000" dirty="0" smtClean="0"/>
              <a:t>는 </a:t>
            </a:r>
            <a:r>
              <a:rPr lang="en-US" altLang="ko-KR" sz="2000" dirty="0" smtClean="0"/>
              <a:t>2017. 10. 9. </a:t>
            </a:r>
            <a:r>
              <a:rPr lang="ko-KR" altLang="en-US" sz="2000" b="1" u="sng" dirty="0" smtClean="0"/>
              <a:t>한국정부에 단체교섭권 무력화를 목적으로 한 복수노조 제도 악용 금지</a:t>
            </a:r>
            <a:r>
              <a:rPr lang="en-US" altLang="ko-KR" sz="2000" dirty="0" smtClean="0"/>
              <a:t>, </a:t>
            </a:r>
            <a:r>
              <a:rPr lang="ko-KR" altLang="en-US" sz="2000" dirty="0" smtClean="0"/>
              <a:t>해고자와 </a:t>
            </a:r>
            <a:r>
              <a:rPr lang="ko-KR" altLang="en-US" sz="2000" dirty="0" err="1" smtClean="0"/>
              <a:t>비정규직</a:t>
            </a:r>
            <a:r>
              <a:rPr lang="ko-KR" altLang="en-US" sz="2000" dirty="0" smtClean="0"/>
              <a:t> 노동자 등 모든 노동자의 </a:t>
            </a:r>
            <a:r>
              <a:rPr lang="ko-KR" altLang="en-US" sz="2000" dirty="0" err="1" smtClean="0"/>
              <a:t>노조할</a:t>
            </a:r>
            <a:r>
              <a:rPr lang="ko-KR" altLang="en-US" sz="2000" dirty="0" smtClean="0"/>
              <a:t> 권리를 전면 보장하고 노조 활동에 대한 정부와 사용자의 임의적인 개입을 예방할 법개정 조치를 취할 것과 </a:t>
            </a:r>
            <a:r>
              <a:rPr lang="en-US" altLang="ko-KR" sz="2000" dirty="0" smtClean="0"/>
              <a:t>ILO </a:t>
            </a:r>
            <a:r>
              <a:rPr lang="ko-KR" altLang="en-US" sz="2000" dirty="0" smtClean="0"/>
              <a:t>결사의 자유에 관한 핵심 협약 </a:t>
            </a:r>
            <a:r>
              <a:rPr lang="en-US" altLang="ko-KR" sz="2000" dirty="0" smtClean="0"/>
              <a:t>87</a:t>
            </a:r>
            <a:r>
              <a:rPr lang="ko-KR" altLang="en-US" sz="2000" dirty="0" smtClean="0"/>
              <a:t>호</a:t>
            </a:r>
            <a:r>
              <a:rPr lang="en-US" altLang="ko-KR" sz="2000" dirty="0" smtClean="0"/>
              <a:t>, 98</a:t>
            </a:r>
            <a:r>
              <a:rPr lang="ko-KR" altLang="en-US" sz="2000" dirty="0" smtClean="0"/>
              <a:t>호 비준 등을 주요 권고사항 중 하나로 꼽으면서</a:t>
            </a:r>
            <a:r>
              <a:rPr lang="en-US" altLang="ko-KR" sz="2000" dirty="0" smtClean="0"/>
              <a:t>, </a:t>
            </a:r>
            <a:r>
              <a:rPr lang="ko-KR" altLang="en-US" sz="2000" dirty="0" smtClean="0"/>
              <a:t>이에 대해서 </a:t>
            </a:r>
            <a:r>
              <a:rPr lang="en-US" altLang="ko-KR" sz="2000" dirty="0" smtClean="0"/>
              <a:t>18</a:t>
            </a:r>
            <a:r>
              <a:rPr lang="ko-KR" altLang="en-US" sz="2000" dirty="0" smtClean="0"/>
              <a:t>개월 내에 이행사항에 대하여 추가 보고할 것을 요구함</a:t>
            </a:r>
            <a:r>
              <a:rPr lang="en-US" altLang="ko-KR" sz="2000" dirty="0" smtClean="0"/>
              <a:t>.</a:t>
            </a:r>
          </a:p>
          <a:p>
            <a:pPr lvl="0">
              <a:lnSpc>
                <a:spcPct val="150000"/>
              </a:lnSpc>
              <a:spcBef>
                <a:spcPts val="1000"/>
              </a:spcBef>
              <a:defRPr/>
            </a:pPr>
            <a:endParaRPr lang="en-US" altLang="ko-KR" sz="2000" dirty="0" smtClean="0"/>
          </a:p>
          <a:p>
            <a:pPr marL="0" marR="0" lvl="0" indent="0" algn="just" defTabSz="914400" rtl="0" eaLnBrk="1" fontAlgn="auto" latinLnBrk="1" hangingPunct="1">
              <a:lnSpc>
                <a:spcPct val="170000"/>
              </a:lnSpc>
              <a:spcBef>
                <a:spcPts val="1000"/>
              </a:spcBef>
              <a:spcAft>
                <a:spcPts val="0"/>
              </a:spcAft>
              <a:buClrTx/>
              <a:buSzTx/>
              <a:tabLst/>
              <a:defRPr/>
            </a:pPr>
            <a:endParaRPr kumimoji="0" lang="en-US" altLang="ko-KR" sz="2000" b="0"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3" name="내용 개체 틀 2"/>
          <p:cNvSpPr txBox="1">
            <a:spLocks/>
          </p:cNvSpPr>
          <p:nvPr/>
        </p:nvSpPr>
        <p:spPr>
          <a:xfrm>
            <a:off x="894440" y="1628801"/>
            <a:ext cx="7349968" cy="2376263"/>
          </a:xfrm>
          <a:prstGeom prst="rect">
            <a:avLst/>
          </a:prstGeom>
        </p:spPr>
        <p:txBody>
          <a:bodyPr vert="horz" lIns="91440" tIns="45720" rIns="91440" bIns="45720" rtlCol="0">
            <a:normAutofit/>
          </a:bodyPr>
          <a:lstStyle/>
          <a:p>
            <a:pPr marL="0" marR="0" lvl="0" indent="0" algn="ctr" defTabSz="914400" rtl="0" eaLnBrk="1" fontAlgn="auto" latinLnBrk="1" hangingPunct="1">
              <a:lnSpc>
                <a:spcPct val="90000"/>
              </a:lnSpc>
              <a:spcBef>
                <a:spcPts val="1000"/>
              </a:spcBef>
              <a:spcAft>
                <a:spcPts val="0"/>
              </a:spcAft>
              <a:buClrTx/>
              <a:buSzTx/>
              <a:buFontTx/>
              <a:buChar char="-"/>
              <a:tabLst/>
              <a:defRPr/>
            </a:pPr>
            <a:endParaRPr kumimoji="0" lang="en-US" altLang="ko-KR" sz="1800" b="1" i="0" u="none" strike="noStrike" kern="1200" cap="none" spc="0" normalizeH="0" baseline="0" noProof="0" dirty="0" smtClean="0">
              <a:ln>
                <a:noFill/>
              </a:ln>
              <a:solidFill>
                <a:schemeClr val="tx1"/>
              </a:solidFill>
              <a:effectLst/>
              <a:uLnTx/>
              <a:uFillTx/>
              <a:latin typeface="+mn-lt"/>
              <a:ea typeface="+mn-ea"/>
              <a:cs typeface="+mn-cs"/>
            </a:endParaRPr>
          </a:p>
        </p:txBody>
      </p:sp>
      <p:sp>
        <p:nvSpPr>
          <p:cNvPr id="15" name="직사각형 14"/>
          <p:cNvSpPr/>
          <p:nvPr/>
        </p:nvSpPr>
        <p:spPr>
          <a:xfrm>
            <a:off x="221061" y="4055034"/>
            <a:ext cx="11746526" cy="2585323"/>
          </a:xfrm>
          <a:prstGeom prst="rect">
            <a:avLst/>
          </a:prstGeom>
          <a:solidFill>
            <a:srgbClr val="E6E6E6"/>
          </a:solidFill>
        </p:spPr>
        <p:txBody>
          <a:bodyPr wrap="square">
            <a:spAutoFit/>
          </a:bodyPr>
          <a:lstStyle/>
          <a:p>
            <a:pPr algn="just"/>
            <a:r>
              <a:rPr lang="en-US" altLang="ko-KR" u="sng" dirty="0">
                <a:latin typeface="나눔고딕" pitchFamily="50" charset="-127"/>
                <a:ea typeface="나눔고딕" pitchFamily="50" charset="-127"/>
              </a:rPr>
              <a:t>40. </a:t>
            </a:r>
            <a:r>
              <a:rPr lang="ko-KR" altLang="en-US" u="sng" dirty="0">
                <a:latin typeface="나눔고딕" pitchFamily="50" charset="-127"/>
                <a:ea typeface="나눔고딕" pitchFamily="50" charset="-127"/>
              </a:rPr>
              <a:t>법이 복수노조를 허용한다는 점을 인지하면서도 위원회는 기업들이 이를 단체교섭에서 노동자의 힘을 약화하기 위해 사용해 왔다는 점에 우려를 표한다</a:t>
            </a:r>
            <a:r>
              <a:rPr lang="en-US" altLang="ko-KR" u="sng" dirty="0">
                <a:latin typeface="나눔고딕" pitchFamily="50" charset="-127"/>
                <a:ea typeface="나눔고딕" pitchFamily="50" charset="-127"/>
              </a:rPr>
              <a:t>.</a:t>
            </a:r>
            <a:r>
              <a:rPr lang="ko-KR" altLang="en-US" dirty="0">
                <a:latin typeface="나눔고딕" pitchFamily="50" charset="-127"/>
                <a:ea typeface="나눔고딕" pitchFamily="50" charset="-127"/>
              </a:rPr>
              <a:t> 위원회는 또한 노동조합의 자주적 활동을 방해하는 해고자 노조가입 금지 조항 등에 대해 우려한다</a:t>
            </a:r>
            <a:r>
              <a:rPr lang="en-US" altLang="ko-KR" dirty="0">
                <a:latin typeface="나눔고딕" pitchFamily="50" charset="-127"/>
                <a:ea typeface="나눔고딕" pitchFamily="50" charset="-127"/>
              </a:rPr>
              <a:t>. </a:t>
            </a:r>
            <a:r>
              <a:rPr lang="ko-KR" altLang="en-US" dirty="0">
                <a:latin typeface="나눔고딕" pitchFamily="50" charset="-127"/>
                <a:ea typeface="나눔고딕" pitchFamily="50" charset="-127"/>
              </a:rPr>
              <a:t>더 나아가 당사국 노동력의 다수를 이루고 있는 </a:t>
            </a:r>
            <a:r>
              <a:rPr lang="ko-KR" altLang="en-US" dirty="0" err="1">
                <a:latin typeface="나눔고딕" pitchFamily="50" charset="-127"/>
                <a:ea typeface="나눔고딕" pitchFamily="50" charset="-127"/>
              </a:rPr>
              <a:t>비정규직</a:t>
            </a:r>
            <a:r>
              <a:rPr lang="ko-KR" altLang="en-US" dirty="0">
                <a:latin typeface="나눔고딕" pitchFamily="50" charset="-127"/>
                <a:ea typeface="나눔고딕" pitchFamily="50" charset="-127"/>
              </a:rPr>
              <a:t> 노동자들의 </a:t>
            </a:r>
            <a:r>
              <a:rPr lang="ko-KR" altLang="en-US" dirty="0" err="1">
                <a:latin typeface="나눔고딕" pitchFamily="50" charset="-127"/>
                <a:ea typeface="나눔고딕" pitchFamily="50" charset="-127"/>
              </a:rPr>
              <a:t>노조할</a:t>
            </a:r>
            <a:r>
              <a:rPr lang="ko-KR" altLang="en-US" dirty="0">
                <a:latin typeface="나눔고딕" pitchFamily="50" charset="-127"/>
                <a:ea typeface="나눔고딕" pitchFamily="50" charset="-127"/>
              </a:rPr>
              <a:t> 권리가 보장되지 않는다는 점을 우려한다</a:t>
            </a:r>
            <a:r>
              <a:rPr lang="en-US" altLang="ko-KR" dirty="0">
                <a:latin typeface="나눔고딕" pitchFamily="50" charset="-127"/>
                <a:ea typeface="나눔고딕" pitchFamily="50" charset="-127"/>
              </a:rPr>
              <a:t>.</a:t>
            </a:r>
          </a:p>
          <a:p>
            <a:pPr algn="just"/>
            <a:endParaRPr lang="ko-KR" altLang="en-US" dirty="0">
              <a:latin typeface="나눔고딕" pitchFamily="50" charset="-127"/>
              <a:ea typeface="나눔고딕" pitchFamily="50" charset="-127"/>
            </a:endParaRPr>
          </a:p>
          <a:p>
            <a:pPr algn="just"/>
            <a:r>
              <a:rPr lang="en-US" altLang="ko-KR" u="sng" dirty="0">
                <a:latin typeface="나눔고딕" pitchFamily="50" charset="-127"/>
                <a:ea typeface="나눔고딕" pitchFamily="50" charset="-127"/>
              </a:rPr>
              <a:t>41. </a:t>
            </a:r>
            <a:r>
              <a:rPr lang="ko-KR" altLang="en-US" u="sng" dirty="0">
                <a:latin typeface="나눔고딕" pitchFamily="50" charset="-127"/>
                <a:ea typeface="나눔고딕" pitchFamily="50" charset="-127"/>
              </a:rPr>
              <a:t>위원회는 당사국이 복수노조를 허용하는 법제도가 기업에 의해 단체교섭에서 노동자들의 힘을 약화할 목적으로 사용되지 않도록 할 것을 권고한다</a:t>
            </a:r>
            <a:r>
              <a:rPr lang="en-US" altLang="ko-KR" u="sng" dirty="0">
                <a:latin typeface="나눔고딕" pitchFamily="50" charset="-127"/>
                <a:ea typeface="나눔고딕" pitchFamily="50" charset="-127"/>
              </a:rPr>
              <a:t>. </a:t>
            </a:r>
            <a:r>
              <a:rPr lang="ko-KR" altLang="en-US" u="sng" dirty="0">
                <a:latin typeface="나눔고딕" pitchFamily="50" charset="-127"/>
                <a:ea typeface="나눔고딕" pitchFamily="50" charset="-127"/>
              </a:rPr>
              <a:t>위원회는 모든 사람이 노동조합에 자유롭게 가입하도록 보장하고 노조 활동에 대한 </a:t>
            </a:r>
            <a:r>
              <a:rPr lang="en-US" altLang="ko-KR" u="sng" dirty="0">
                <a:latin typeface="나눔고딕" pitchFamily="50" charset="-127"/>
                <a:ea typeface="나눔고딕" pitchFamily="50" charset="-127"/>
              </a:rPr>
              <a:t>[</a:t>
            </a:r>
            <a:r>
              <a:rPr lang="ko-KR" altLang="en-US" u="sng" dirty="0">
                <a:latin typeface="나눔고딕" pitchFamily="50" charset="-127"/>
                <a:ea typeface="나눔고딕" pitchFamily="50" charset="-127"/>
              </a:rPr>
              <a:t>행정당국 및 사용자의</a:t>
            </a:r>
            <a:r>
              <a:rPr lang="en-US" altLang="ko-KR" u="sng" dirty="0">
                <a:latin typeface="나눔고딕" pitchFamily="50" charset="-127"/>
                <a:ea typeface="나눔고딕" pitchFamily="50" charset="-127"/>
              </a:rPr>
              <a:t>] </a:t>
            </a:r>
            <a:r>
              <a:rPr lang="ko-KR" altLang="en-US" u="sng" dirty="0">
                <a:latin typeface="나눔고딕" pitchFamily="50" charset="-127"/>
                <a:ea typeface="나눔고딕" pitchFamily="50" charset="-127"/>
              </a:rPr>
              <a:t>자의적인 개입을 예방하도록 노동법을 개정할 것을 권고한다</a:t>
            </a:r>
            <a:r>
              <a:rPr lang="en-US" altLang="ko-KR" u="sng" dirty="0">
                <a:latin typeface="나눔고딕" pitchFamily="50" charset="-127"/>
                <a:ea typeface="나눔고딕" pitchFamily="50" charset="-127"/>
              </a:rPr>
              <a:t>.</a:t>
            </a:r>
            <a:r>
              <a:rPr lang="ko-KR" altLang="en-US" dirty="0">
                <a:latin typeface="나눔고딕" pitchFamily="50" charset="-127"/>
                <a:ea typeface="나눔고딕" pitchFamily="50" charset="-127"/>
              </a:rPr>
              <a:t> 위원회는 당사국이 결사의 자유와 단결권에 관한 </a:t>
            </a:r>
            <a:r>
              <a:rPr lang="en-US" altLang="ko-KR" dirty="0">
                <a:latin typeface="나눔고딕" pitchFamily="50" charset="-127"/>
                <a:ea typeface="나눔고딕" pitchFamily="50" charset="-127"/>
              </a:rPr>
              <a:t>ILO</a:t>
            </a:r>
            <a:r>
              <a:rPr lang="ko-KR" altLang="en-US" dirty="0">
                <a:latin typeface="나눔고딕" pitchFamily="50" charset="-127"/>
                <a:ea typeface="나눔고딕" pitchFamily="50" charset="-127"/>
              </a:rPr>
              <a:t>협약 </a:t>
            </a:r>
            <a:r>
              <a:rPr lang="en-US" altLang="ko-KR" dirty="0">
                <a:latin typeface="나눔고딕" pitchFamily="50" charset="-127"/>
                <a:ea typeface="나눔고딕" pitchFamily="50" charset="-127"/>
              </a:rPr>
              <a:t>87</a:t>
            </a:r>
            <a:r>
              <a:rPr lang="ko-KR" altLang="en-US" dirty="0">
                <a:latin typeface="나눔고딕" pitchFamily="50" charset="-127"/>
                <a:ea typeface="나눔고딕" pitchFamily="50" charset="-127"/>
              </a:rPr>
              <a:t>호와 단결권과 단체교섭권에 관한 </a:t>
            </a:r>
            <a:r>
              <a:rPr lang="en-US" altLang="ko-KR" dirty="0">
                <a:latin typeface="나눔고딕" pitchFamily="50" charset="-127"/>
                <a:ea typeface="나눔고딕" pitchFamily="50" charset="-127"/>
              </a:rPr>
              <a:t>ILO</a:t>
            </a:r>
            <a:r>
              <a:rPr lang="ko-KR" altLang="en-US" dirty="0">
                <a:latin typeface="나눔고딕" pitchFamily="50" charset="-127"/>
                <a:ea typeface="나눔고딕" pitchFamily="50" charset="-127"/>
              </a:rPr>
              <a:t>협약 </a:t>
            </a:r>
            <a:r>
              <a:rPr lang="en-US" altLang="ko-KR" dirty="0">
                <a:latin typeface="나눔고딕" pitchFamily="50" charset="-127"/>
                <a:ea typeface="나눔고딕" pitchFamily="50" charset="-127"/>
              </a:rPr>
              <a:t>98</a:t>
            </a:r>
            <a:r>
              <a:rPr lang="ko-KR" altLang="en-US" dirty="0">
                <a:latin typeface="나눔고딕" pitchFamily="50" charset="-127"/>
                <a:ea typeface="나눔고딕" pitchFamily="50" charset="-127"/>
              </a:rPr>
              <a:t>호를 비준할 것을 권장한다</a:t>
            </a:r>
            <a:r>
              <a:rPr lang="en-US" altLang="ko-KR" dirty="0">
                <a:latin typeface="나눔고딕" pitchFamily="50" charset="-127"/>
                <a:ea typeface="나눔고딕" pitchFamily="50" charset="-127"/>
              </a:rPr>
              <a:t>.</a:t>
            </a:r>
            <a:endParaRPr lang="ko-KR" altLang="en-US" dirty="0">
              <a:latin typeface="나눔고딕" pitchFamily="50" charset="-127"/>
              <a:ea typeface="나눔고딕" pitchFamily="50" charset="-127"/>
            </a:endParaRP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Ⅱ. </a:t>
            </a:r>
            <a:r>
              <a:rPr lang="ko-KR" altLang="en-US" sz="6000" b="1" dirty="0" smtClean="0">
                <a:solidFill>
                  <a:prstClr val="black">
                    <a:lumMod val="75000"/>
                    <a:lumOff val="25000"/>
                  </a:prstClr>
                </a:solidFill>
                <a:latin typeface="+mj-ea"/>
              </a:rPr>
              <a:t>교섭창구단일화 절차</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6126013" cy="646331"/>
          </a:xfrm>
          <a:prstGeom prst="rect">
            <a:avLst/>
          </a:prstGeom>
          <a:noFill/>
        </p:spPr>
        <p:txBody>
          <a:bodyPr wrap="square" rtlCol="0">
            <a:spAutoFit/>
          </a:bodyPr>
          <a:lstStyle/>
          <a:p>
            <a:r>
              <a:rPr lang="ko-KR" altLang="en-US" sz="3600" b="1" smtClean="0"/>
              <a:t>교섭창구단일화 절차의 흐름</a:t>
            </a:r>
            <a:endParaRPr lang="ko-KR" altLang="en-US" sz="3600" b="1" dirty="0"/>
          </a:p>
        </p:txBody>
      </p:sp>
      <p:pic>
        <p:nvPicPr>
          <p:cNvPr id="16" name="그림 15" descr="화면 캡처">
            <a:extLst>
              <a:ext uri="{FF2B5EF4-FFF2-40B4-BE49-F238E27FC236}">
                <a16:creationId xmlns="" xmlns:lc="http://schemas.openxmlformats.org/drawingml/2006/lockedCanvas" xmlns:a16="http://schemas.microsoft.com/office/drawing/2014/main" id="{758E70AA-375C-44FF-8339-61BD431C8B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28317" y="1642921"/>
            <a:ext cx="8139165" cy="4945423"/>
          </a:xfrm>
          <a:prstGeom prst="rect">
            <a:avLst/>
          </a:prstGeom>
        </p:spPr>
      </p:pic>
      <p:sp>
        <p:nvSpPr>
          <p:cNvPr id="19" name="모서리가 둥근 직사각형 18"/>
          <p:cNvSpPr/>
          <p:nvPr/>
        </p:nvSpPr>
        <p:spPr>
          <a:xfrm>
            <a:off x="190918" y="994788"/>
            <a:ext cx="11769970" cy="444036"/>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b="1" dirty="0" smtClean="0">
                <a:solidFill>
                  <a:prstClr val="white"/>
                </a:solidFill>
              </a:rPr>
              <a:t>교섭요구노조 확정 절차   </a:t>
            </a:r>
            <a:r>
              <a:rPr lang="en-US" altLang="ko-KR" sz="2000" b="1" dirty="0" smtClean="0">
                <a:solidFill>
                  <a:prstClr val="white"/>
                </a:solidFill>
              </a:rPr>
              <a:t>:  </a:t>
            </a:r>
            <a:r>
              <a:rPr lang="ko-KR" altLang="en-US" sz="2000" b="1" dirty="0" smtClean="0">
                <a:solidFill>
                  <a:prstClr val="white"/>
                </a:solidFill>
              </a:rPr>
              <a:t>최초교섭요구 ⇒  교섭요구사실 공고 ⇒ 교섭요구  ⇒ 교섭참여노조 공고</a:t>
            </a:r>
            <a:endParaRPr lang="ko-KR" altLang="en-US" sz="2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6126013" cy="646331"/>
          </a:xfrm>
          <a:prstGeom prst="rect">
            <a:avLst/>
          </a:prstGeom>
          <a:noFill/>
        </p:spPr>
        <p:txBody>
          <a:bodyPr wrap="square" rtlCol="0">
            <a:spAutoFit/>
          </a:bodyPr>
          <a:lstStyle/>
          <a:p>
            <a:r>
              <a:rPr lang="ko-KR" altLang="en-US" sz="3600" b="1" smtClean="0"/>
              <a:t>교섭창구단일화 절차의 흐름</a:t>
            </a:r>
            <a:endParaRPr lang="ko-KR" altLang="en-US" sz="3600" b="1" dirty="0"/>
          </a:p>
        </p:txBody>
      </p:sp>
      <p:sp>
        <p:nvSpPr>
          <p:cNvPr id="19" name="모서리가 둥근 직사각형 18"/>
          <p:cNvSpPr/>
          <p:nvPr/>
        </p:nvSpPr>
        <p:spPr>
          <a:xfrm>
            <a:off x="190918" y="994788"/>
            <a:ext cx="11769970" cy="444036"/>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b="1" dirty="0" smtClean="0">
                <a:solidFill>
                  <a:prstClr val="white"/>
                </a:solidFill>
              </a:rPr>
              <a:t>교섭대표노조 확정 절차  </a:t>
            </a:r>
            <a:r>
              <a:rPr lang="en-US" altLang="ko-KR" sz="2000" b="1" dirty="0" smtClean="0">
                <a:solidFill>
                  <a:prstClr val="white"/>
                </a:solidFill>
              </a:rPr>
              <a:t>:  </a:t>
            </a:r>
            <a:r>
              <a:rPr lang="ko-KR" altLang="en-US" sz="2000" b="1" dirty="0" smtClean="0">
                <a:solidFill>
                  <a:prstClr val="white"/>
                </a:solidFill>
              </a:rPr>
              <a:t>개별교섭 동의</a:t>
            </a:r>
            <a:r>
              <a:rPr lang="en-US" altLang="ko-KR" sz="2000" b="1" dirty="0" smtClean="0">
                <a:solidFill>
                  <a:prstClr val="white"/>
                </a:solidFill>
              </a:rPr>
              <a:t>, </a:t>
            </a:r>
            <a:r>
              <a:rPr lang="ko-KR" altLang="en-US" sz="2000" b="1" dirty="0" smtClean="0">
                <a:solidFill>
                  <a:prstClr val="white"/>
                </a:solidFill>
              </a:rPr>
              <a:t>자율적 교섭대표노조 결정</a:t>
            </a:r>
            <a:r>
              <a:rPr lang="en-US" altLang="ko-KR" sz="2000" b="1" dirty="0" smtClean="0">
                <a:solidFill>
                  <a:prstClr val="white"/>
                </a:solidFill>
              </a:rPr>
              <a:t>,</a:t>
            </a:r>
            <a:r>
              <a:rPr lang="ko-KR" altLang="en-US" sz="2000" b="1" dirty="0" smtClean="0">
                <a:solidFill>
                  <a:prstClr val="white"/>
                </a:solidFill>
              </a:rPr>
              <a:t> 과반수노조</a:t>
            </a:r>
            <a:r>
              <a:rPr lang="en-US" altLang="ko-KR" sz="2000" b="1" dirty="0" smtClean="0">
                <a:solidFill>
                  <a:prstClr val="white"/>
                </a:solidFill>
              </a:rPr>
              <a:t>,</a:t>
            </a:r>
            <a:r>
              <a:rPr lang="ko-KR" altLang="en-US" sz="2000" b="1" dirty="0" smtClean="0">
                <a:solidFill>
                  <a:prstClr val="white"/>
                </a:solidFill>
              </a:rPr>
              <a:t> 공동교섭대표단</a:t>
            </a:r>
            <a:endParaRPr lang="ko-KR" altLang="en-US" sz="2000" b="1" dirty="0">
              <a:solidFill>
                <a:prstClr val="white"/>
              </a:solidFill>
            </a:endParaRPr>
          </a:p>
        </p:txBody>
      </p:sp>
      <p:pic>
        <p:nvPicPr>
          <p:cNvPr id="11" name="그림 10" descr="화면 캡처">
            <a:extLst>
              <a:ext uri="{FF2B5EF4-FFF2-40B4-BE49-F238E27FC236}">
                <a16:creationId xmlns="" xmlns:lc="http://schemas.openxmlformats.org/drawingml/2006/lockedCanvas" xmlns:a16="http://schemas.microsoft.com/office/drawing/2014/main" id="{230F5ABD-413F-4C78-8CAB-3E75439018B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80492" y="1577592"/>
            <a:ext cx="7124282" cy="5280408"/>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6126013" cy="646331"/>
          </a:xfrm>
          <a:prstGeom prst="rect">
            <a:avLst/>
          </a:prstGeom>
          <a:noFill/>
        </p:spPr>
        <p:txBody>
          <a:bodyPr wrap="square" rtlCol="0">
            <a:spAutoFit/>
          </a:bodyPr>
          <a:lstStyle/>
          <a:p>
            <a:r>
              <a:rPr lang="ko-KR" altLang="en-US" sz="3600" b="1" dirty="0" smtClean="0"/>
              <a:t>최초교섭요구</a:t>
            </a:r>
            <a:endParaRPr lang="ko-KR" altLang="en-US" sz="3600" b="1" dirty="0"/>
          </a:p>
        </p:txBody>
      </p:sp>
      <p:pic>
        <p:nvPicPr>
          <p:cNvPr id="11" name="그림 10" descr="화면 캡처">
            <a:extLst>
              <a:ext uri="{FF2B5EF4-FFF2-40B4-BE49-F238E27FC236}">
                <a16:creationId xmlns="" xmlns:lc="http://schemas.openxmlformats.org/drawingml/2006/lockedCanvas" xmlns:a16="http://schemas.microsoft.com/office/drawing/2014/main" id="{385EA518-AEC7-4A03-B432-D35F136AD1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18699" y="1165609"/>
            <a:ext cx="6655930" cy="1640209"/>
          </a:xfrm>
          <a:prstGeom prst="rect">
            <a:avLst/>
          </a:prstGeom>
        </p:spPr>
      </p:pic>
      <p:sp>
        <p:nvSpPr>
          <p:cNvPr id="12" name="TextBox 11"/>
          <p:cNvSpPr txBox="1"/>
          <p:nvPr/>
        </p:nvSpPr>
        <p:spPr>
          <a:xfrm>
            <a:off x="379143" y="3151505"/>
            <a:ext cx="11296185" cy="3231654"/>
          </a:xfrm>
          <a:prstGeom prst="rect">
            <a:avLst/>
          </a:prstGeom>
          <a:noFill/>
        </p:spPr>
        <p:txBody>
          <a:bodyPr wrap="square" rtlCol="0">
            <a:spAutoFit/>
          </a:bodyPr>
          <a:lstStyle/>
          <a:p>
            <a:pPr>
              <a:lnSpc>
                <a:spcPct val="150000"/>
              </a:lnSpc>
            </a:pPr>
            <a:r>
              <a:rPr lang="en-US" altLang="ko-KR" sz="2400" dirty="0" smtClean="0"/>
              <a:t>○ </a:t>
            </a:r>
            <a:r>
              <a:rPr lang="ko-KR" altLang="en-US" sz="2400" b="1" dirty="0" smtClean="0"/>
              <a:t>노동조합의 최초 교섭요구 </a:t>
            </a:r>
            <a:r>
              <a:rPr lang="en-US" altLang="ko-KR" sz="2400" dirty="0" smtClean="0"/>
              <a:t>: </a:t>
            </a:r>
            <a:r>
              <a:rPr lang="ko-KR" altLang="en-US" sz="2400" dirty="0" smtClean="0"/>
              <a:t>단체협약 만료일 이전 </a:t>
            </a:r>
            <a:r>
              <a:rPr lang="en-US" altLang="ko-KR" sz="2400" dirty="0" smtClean="0"/>
              <a:t>3</a:t>
            </a:r>
            <a:r>
              <a:rPr lang="ko-KR" altLang="en-US" sz="2400" dirty="0" smtClean="0"/>
              <a:t>개월이 되는 날부터 가능</a:t>
            </a:r>
            <a:endParaRPr lang="en-US" altLang="ko-KR" sz="2400" dirty="0" smtClean="0"/>
          </a:p>
          <a:p>
            <a:pPr>
              <a:lnSpc>
                <a:spcPct val="150000"/>
              </a:lnSpc>
            </a:pPr>
            <a:r>
              <a:rPr lang="en-US" altLang="ko-KR" sz="2400" dirty="0" smtClean="0"/>
              <a:t>○ 4</a:t>
            </a:r>
            <a:r>
              <a:rPr lang="ko-KR" altLang="en-US" sz="2400" dirty="0" smtClean="0"/>
              <a:t>가지 사항을 기재하여 서면으로 요구 </a:t>
            </a:r>
            <a:r>
              <a:rPr lang="en-US" altLang="ko-KR" sz="2400" dirty="0" smtClean="0"/>
              <a:t>: </a:t>
            </a:r>
            <a:r>
              <a:rPr lang="ko-KR" altLang="en-US" sz="2400" dirty="0" smtClean="0"/>
              <a:t>① 노동조합 명칭</a:t>
            </a:r>
            <a:r>
              <a:rPr lang="en-US" altLang="ko-KR" sz="2400" dirty="0" smtClean="0"/>
              <a:t>, </a:t>
            </a:r>
            <a:r>
              <a:rPr lang="ko-KR" altLang="en-US" sz="2400" dirty="0" smtClean="0"/>
              <a:t>② 대표자 성명</a:t>
            </a:r>
            <a:r>
              <a:rPr lang="en-US" altLang="ko-KR" sz="2400" dirty="0" smtClean="0"/>
              <a:t>, </a:t>
            </a:r>
            <a:r>
              <a:rPr lang="ko-KR" altLang="en-US" sz="2400" dirty="0" smtClean="0"/>
              <a:t>③ 노동조합 소재지</a:t>
            </a:r>
            <a:r>
              <a:rPr lang="en-US" altLang="ko-KR" sz="2400" dirty="0" smtClean="0"/>
              <a:t>, </a:t>
            </a:r>
            <a:r>
              <a:rPr lang="ko-KR" altLang="en-US" sz="2400" dirty="0" smtClean="0"/>
              <a:t>④ </a:t>
            </a:r>
            <a:r>
              <a:rPr lang="ko-KR" altLang="en-US" sz="2400" dirty="0" err="1" smtClean="0"/>
              <a:t>교섭요구한</a:t>
            </a:r>
            <a:r>
              <a:rPr lang="ko-KR" altLang="en-US" sz="2400" dirty="0" smtClean="0"/>
              <a:t> 날 현재의 조합원수</a:t>
            </a:r>
            <a:endParaRPr lang="en-US" altLang="ko-KR" sz="2400" dirty="0" smtClean="0"/>
          </a:p>
          <a:p>
            <a:pPr>
              <a:lnSpc>
                <a:spcPct val="150000"/>
              </a:lnSpc>
            </a:pPr>
            <a:r>
              <a:rPr lang="ko-KR" altLang="ko-KR" sz="2400" dirty="0" smtClean="0"/>
              <a:t>☞</a:t>
            </a:r>
            <a:r>
              <a:rPr lang="en-US" altLang="ko-KR" sz="2400" dirty="0" smtClean="0"/>
              <a:t> </a:t>
            </a:r>
            <a:r>
              <a:rPr lang="ko-KR" altLang="en-US" sz="2400" dirty="0" smtClean="0"/>
              <a:t>사용자가 기재사항의 </a:t>
            </a:r>
            <a:r>
              <a:rPr lang="ko-KR" altLang="en-US" sz="2400" dirty="0" err="1" smtClean="0"/>
              <a:t>흠결을</a:t>
            </a:r>
            <a:r>
              <a:rPr lang="ko-KR" altLang="en-US" sz="2400" dirty="0" smtClean="0"/>
              <a:t> 이유로 나중에라도 교섭을 백지화하거나 지연시킬 수 있으므로 주의해야 한다</a:t>
            </a:r>
            <a:r>
              <a:rPr lang="en-US" altLang="ko-KR" sz="2400" dirty="0" smtClean="0"/>
              <a:t>.</a:t>
            </a:r>
          </a:p>
          <a:p>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6126013" cy="646331"/>
          </a:xfrm>
          <a:prstGeom prst="rect">
            <a:avLst/>
          </a:prstGeom>
          <a:noFill/>
        </p:spPr>
        <p:txBody>
          <a:bodyPr wrap="square" rtlCol="0">
            <a:spAutoFit/>
          </a:bodyPr>
          <a:lstStyle/>
          <a:p>
            <a:r>
              <a:rPr lang="ko-KR" altLang="en-US" sz="3600" b="1" dirty="0" smtClean="0"/>
              <a:t>교섭요구사실 공고</a:t>
            </a:r>
            <a:endParaRPr lang="ko-KR" altLang="en-US" sz="3600" b="1" dirty="0"/>
          </a:p>
        </p:txBody>
      </p:sp>
      <p:sp>
        <p:nvSpPr>
          <p:cNvPr id="19" name="TextBox 18"/>
          <p:cNvSpPr txBox="1"/>
          <p:nvPr/>
        </p:nvSpPr>
        <p:spPr>
          <a:xfrm>
            <a:off x="418233" y="3458593"/>
            <a:ext cx="11296185" cy="3416320"/>
          </a:xfrm>
          <a:prstGeom prst="rect">
            <a:avLst/>
          </a:prstGeom>
          <a:noFill/>
        </p:spPr>
        <p:txBody>
          <a:bodyPr wrap="square" rtlCol="0">
            <a:spAutoFit/>
          </a:bodyPr>
          <a:lstStyle/>
          <a:p>
            <a:pPr>
              <a:lnSpc>
                <a:spcPct val="150000"/>
              </a:lnSpc>
            </a:pPr>
            <a:r>
              <a:rPr lang="en-US" altLang="ko-KR" sz="2400" dirty="0" smtClean="0"/>
              <a:t>○ </a:t>
            </a:r>
            <a:r>
              <a:rPr lang="ko-KR" altLang="en-US" sz="2400" b="1" dirty="0" smtClean="0"/>
              <a:t>사용자의 공고의무 </a:t>
            </a:r>
            <a:r>
              <a:rPr lang="en-US" altLang="ko-KR" sz="2400" b="1" dirty="0" smtClean="0"/>
              <a:t>1 </a:t>
            </a:r>
            <a:r>
              <a:rPr lang="en-US" altLang="ko-KR" sz="2400" dirty="0" smtClean="0"/>
              <a:t>: </a:t>
            </a:r>
            <a:r>
              <a:rPr lang="ko-KR" altLang="en-US" sz="2400" dirty="0" smtClean="0"/>
              <a:t>교섭요구 즉시 교섭요구사실 공고</a:t>
            </a:r>
            <a:endParaRPr lang="en-US" altLang="ko-KR" sz="2400" dirty="0" smtClean="0"/>
          </a:p>
          <a:p>
            <a:pPr>
              <a:lnSpc>
                <a:spcPct val="150000"/>
              </a:lnSpc>
            </a:pPr>
            <a:r>
              <a:rPr lang="en-US" altLang="ko-KR" sz="2400" dirty="0" smtClean="0"/>
              <a:t>○</a:t>
            </a:r>
            <a:r>
              <a:rPr lang="ko-KR" altLang="en-US" sz="2400" dirty="0" smtClean="0"/>
              <a:t> 공고방식 및 기간 </a:t>
            </a:r>
            <a:r>
              <a:rPr lang="en-US" altLang="ko-KR" sz="2400" dirty="0" smtClean="0"/>
              <a:t>: </a:t>
            </a:r>
            <a:r>
              <a:rPr lang="ko-KR" altLang="en-US" sz="2400" dirty="0" smtClean="0"/>
              <a:t>교섭요구를 받은 날부터 </a:t>
            </a:r>
            <a:r>
              <a:rPr lang="en-US" altLang="ko-KR" sz="2400" dirty="0" smtClean="0"/>
              <a:t>7</a:t>
            </a:r>
            <a:r>
              <a:rPr lang="ko-KR" altLang="en-US" sz="2400" dirty="0" smtClean="0"/>
              <a:t>일간 다른 노동조합 및 노동자들이 알 수 있는 방법으로 계속 공고해야 함</a:t>
            </a:r>
            <a:endParaRPr lang="en-US" altLang="ko-KR" sz="2400" dirty="0" smtClean="0"/>
          </a:p>
          <a:p>
            <a:pPr>
              <a:lnSpc>
                <a:spcPct val="150000"/>
              </a:lnSpc>
            </a:pPr>
            <a:r>
              <a:rPr lang="en-US" altLang="ko-KR" sz="2400" dirty="0" smtClean="0"/>
              <a:t>○ </a:t>
            </a:r>
            <a:r>
              <a:rPr lang="ko-KR" altLang="en-US" sz="2400" dirty="0" smtClean="0"/>
              <a:t>사용자가 교섭요구사실을 공고하지 않거나 다르게 한 경우 노동위원회에 「교섭요구 사실의 공고에 대한 시정신청」을 할 수 있음</a:t>
            </a:r>
            <a:r>
              <a:rPr lang="en-US" altLang="ko-KR" sz="2400" dirty="0" smtClean="0"/>
              <a:t>(</a:t>
            </a:r>
            <a:r>
              <a:rPr lang="ko-KR" altLang="en-US" sz="2400" dirty="0" smtClean="0"/>
              <a:t>신청기간 제한 없음</a:t>
            </a:r>
            <a:r>
              <a:rPr lang="en-US" altLang="ko-KR" sz="2400" dirty="0" smtClean="0"/>
              <a:t>).</a:t>
            </a:r>
          </a:p>
          <a:p>
            <a:pPr>
              <a:lnSpc>
                <a:spcPct val="150000"/>
              </a:lnSpc>
            </a:pPr>
            <a:endParaRPr lang="ko-KR" altLang="en-US" sz="2400" dirty="0"/>
          </a:p>
        </p:txBody>
      </p:sp>
      <p:pic>
        <p:nvPicPr>
          <p:cNvPr id="20" name="그림 19" descr="화면 캡처">
            <a:extLst>
              <a:ext uri="{FF2B5EF4-FFF2-40B4-BE49-F238E27FC236}">
                <a16:creationId xmlns="" xmlns:lc="http://schemas.openxmlformats.org/drawingml/2006/lockedCanvas" xmlns:a16="http://schemas.microsoft.com/office/drawing/2014/main" id="{385EA518-AEC7-4A03-B432-D35F136AD14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08650" y="1296237"/>
            <a:ext cx="6655930" cy="1640209"/>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11" name="TextBox 10"/>
          <p:cNvSpPr txBox="1"/>
          <p:nvPr/>
        </p:nvSpPr>
        <p:spPr>
          <a:xfrm>
            <a:off x="408185" y="1012776"/>
            <a:ext cx="11296185" cy="5724644"/>
          </a:xfrm>
          <a:prstGeom prst="rect">
            <a:avLst/>
          </a:prstGeom>
          <a:noFill/>
        </p:spPr>
        <p:txBody>
          <a:bodyPr wrap="square" rtlCol="0">
            <a:spAutoFit/>
          </a:bodyPr>
          <a:lstStyle/>
          <a:p>
            <a:pPr>
              <a:lnSpc>
                <a:spcPct val="150000"/>
              </a:lnSpc>
            </a:pPr>
            <a:r>
              <a:rPr lang="en-US" altLang="ko-KR" sz="2400" dirty="0" smtClean="0"/>
              <a:t>    </a:t>
            </a:r>
            <a:r>
              <a:rPr lang="ko-KR" altLang="en-US" sz="2000" b="1" dirty="0" err="1" smtClean="0"/>
              <a:t>중노위</a:t>
            </a:r>
            <a:r>
              <a:rPr lang="ko-KR" altLang="en-US" sz="2000" b="1" dirty="0" smtClean="0"/>
              <a:t> </a:t>
            </a:r>
            <a:r>
              <a:rPr lang="en-US" altLang="ko-KR" sz="2000" b="1" dirty="0" smtClean="0"/>
              <a:t>2017. 5. 10. </a:t>
            </a:r>
            <a:r>
              <a:rPr lang="ko-KR" altLang="en-US" sz="2000" b="1" dirty="0" smtClean="0"/>
              <a:t>중앙</a:t>
            </a:r>
            <a:r>
              <a:rPr lang="en-US" altLang="ko-KR" sz="2000" b="1" dirty="0" smtClean="0"/>
              <a:t>2017</a:t>
            </a:r>
            <a:r>
              <a:rPr lang="ko-KR" altLang="en-US" sz="2000" b="1" dirty="0" smtClean="0"/>
              <a:t>교섭</a:t>
            </a:r>
            <a:r>
              <a:rPr lang="en-US" altLang="ko-KR" sz="2000" b="1" dirty="0" smtClean="0"/>
              <a:t>9, </a:t>
            </a:r>
            <a:r>
              <a:rPr lang="ko-KR" altLang="en-US" sz="2000" b="1" dirty="0" smtClean="0"/>
              <a:t>서울행정 </a:t>
            </a:r>
            <a:r>
              <a:rPr lang="en-US" altLang="ko-KR" sz="2000" b="1" dirty="0" smtClean="0"/>
              <a:t>2018. 2. 1. 2017</a:t>
            </a:r>
            <a:r>
              <a:rPr lang="ko-KR" altLang="en-US" sz="2000" b="1" dirty="0" err="1" smtClean="0"/>
              <a:t>구합</a:t>
            </a:r>
            <a:r>
              <a:rPr lang="en-US" altLang="ko-KR" sz="2000" b="1" dirty="0" smtClean="0"/>
              <a:t>66817 </a:t>
            </a:r>
            <a:r>
              <a:rPr lang="ko-KR" altLang="en-US" sz="2000" b="1" dirty="0" smtClean="0"/>
              <a:t>판결</a:t>
            </a:r>
            <a:endParaRPr lang="en-US" altLang="ko-KR" sz="2000" b="1" dirty="0" smtClean="0"/>
          </a:p>
          <a:p>
            <a:pPr>
              <a:lnSpc>
                <a:spcPct val="150000"/>
              </a:lnSpc>
            </a:pPr>
            <a:r>
              <a:rPr lang="en-US" altLang="ko-KR" sz="2000" b="1" u="sng" dirty="0" smtClean="0"/>
              <a:t>[</a:t>
            </a:r>
            <a:r>
              <a:rPr lang="ko-KR" altLang="en-US" sz="2000" b="1" u="sng" dirty="0" smtClean="0"/>
              <a:t>사실관계</a:t>
            </a:r>
            <a:r>
              <a:rPr lang="en-US" altLang="ko-KR" sz="2000" b="1" u="sng" dirty="0" smtClean="0"/>
              <a:t>] </a:t>
            </a:r>
            <a:r>
              <a:rPr lang="ko-KR" altLang="en-US" sz="2000" u="sng" dirty="0" smtClean="0"/>
              <a:t>본사</a:t>
            </a:r>
            <a:r>
              <a:rPr lang="en-US" altLang="ko-KR" sz="2000" u="sng" dirty="0" smtClean="0"/>
              <a:t>(</a:t>
            </a:r>
            <a:r>
              <a:rPr lang="ko-KR" altLang="en-US" sz="2000" u="sng" dirty="0" smtClean="0"/>
              <a:t>서울</a:t>
            </a:r>
            <a:r>
              <a:rPr lang="en-US" altLang="ko-KR" sz="2000" u="sng" dirty="0" smtClean="0"/>
              <a:t>)</a:t>
            </a:r>
            <a:r>
              <a:rPr lang="ko-KR" altLang="en-US" sz="2000" u="sng" dirty="0" smtClean="0"/>
              <a:t>와 </a:t>
            </a:r>
            <a:r>
              <a:rPr lang="en-US" altLang="ko-KR" sz="2000" u="sng" dirty="0" smtClean="0"/>
              <a:t>8</a:t>
            </a:r>
            <a:r>
              <a:rPr lang="ko-KR" altLang="en-US" sz="2000" u="sng" dirty="0" smtClean="0"/>
              <a:t>개의 지역본부 및 지역본부 산하 </a:t>
            </a:r>
            <a:r>
              <a:rPr lang="en-US" altLang="ko-KR" sz="2000" u="sng" dirty="0" smtClean="0"/>
              <a:t>82</a:t>
            </a:r>
            <a:r>
              <a:rPr lang="ko-KR" altLang="en-US" sz="2000" u="sng" dirty="0" smtClean="0"/>
              <a:t>개 지사로 구성</a:t>
            </a:r>
            <a:r>
              <a:rPr lang="ko-KR" altLang="en-US" sz="2000" dirty="0" smtClean="0"/>
              <a:t>되어 있고</a:t>
            </a:r>
            <a:r>
              <a:rPr lang="en-US" altLang="ko-KR" sz="2000" dirty="0" smtClean="0"/>
              <a:t>, </a:t>
            </a:r>
            <a:r>
              <a:rPr lang="ko-KR" altLang="en-US" sz="2000" dirty="0" smtClean="0"/>
              <a:t>본사와 지역본부 및 지사를 구분하지 않고 통합하여 운영하고 있는 </a:t>
            </a:r>
            <a:r>
              <a:rPr lang="en-US" altLang="ko-KR" sz="2000" dirty="0" smtClean="0"/>
              <a:t>A</a:t>
            </a:r>
            <a:r>
              <a:rPr lang="ko-KR" altLang="en-US" sz="2000" dirty="0" smtClean="0"/>
              <a:t>회사가 </a:t>
            </a:r>
            <a:r>
              <a:rPr lang="ko-KR" altLang="en-US" sz="2000" dirty="0" err="1" smtClean="0"/>
              <a:t>甲노조로부터</a:t>
            </a:r>
            <a:r>
              <a:rPr lang="ko-KR" altLang="en-US" sz="2000" dirty="0" smtClean="0"/>
              <a:t> 교섭요구를 받고 </a:t>
            </a:r>
            <a:r>
              <a:rPr lang="ko-KR" altLang="en-US" sz="2000" u="sng" dirty="0" smtClean="0"/>
              <a:t>본사 승강기 앞 벽면과 본사 로비 벽면에 </a:t>
            </a:r>
            <a:r>
              <a:rPr lang="ko-KR" altLang="en-US" sz="2000" u="sng" dirty="0" err="1" smtClean="0"/>
              <a:t>甲노조의</a:t>
            </a:r>
            <a:r>
              <a:rPr lang="ko-KR" altLang="en-US" sz="2000" u="sng" dirty="0" smtClean="0"/>
              <a:t> 교섭요구사실을 공고하고 지역본부나 지사에는 공고하지 않았다</a:t>
            </a:r>
            <a:r>
              <a:rPr lang="en-US" altLang="ko-KR" sz="2000" dirty="0" smtClean="0"/>
              <a:t>. </a:t>
            </a:r>
            <a:r>
              <a:rPr lang="ko-KR" altLang="en-US" sz="2000" dirty="0" err="1" smtClean="0"/>
              <a:t>甲노조는</a:t>
            </a:r>
            <a:r>
              <a:rPr lang="ko-KR" altLang="en-US" sz="2000" dirty="0" smtClean="0"/>
              <a:t> 노동위원회에 교섭요구사실공고에 대한 시정신청을 하였고</a:t>
            </a:r>
            <a:r>
              <a:rPr lang="en-US" altLang="ko-KR" sz="2000" dirty="0" smtClean="0"/>
              <a:t>, </a:t>
            </a:r>
            <a:r>
              <a:rPr lang="ko-KR" altLang="en-US" sz="2000" dirty="0" smtClean="0"/>
              <a:t>이후 </a:t>
            </a:r>
            <a:r>
              <a:rPr lang="en-US" altLang="ko-KR" sz="2000" dirty="0" smtClean="0"/>
              <a:t>A</a:t>
            </a:r>
            <a:r>
              <a:rPr lang="ko-KR" altLang="en-US" sz="2000" dirty="0" smtClean="0"/>
              <a:t>노조와 </a:t>
            </a:r>
            <a:r>
              <a:rPr lang="ko-KR" altLang="en-US" sz="2000" dirty="0" err="1" smtClean="0"/>
              <a:t>甲노조는</a:t>
            </a:r>
            <a:r>
              <a:rPr lang="ko-KR" altLang="en-US" sz="2000" dirty="0" smtClean="0"/>
              <a:t> 교섭을 진행 중이다</a:t>
            </a:r>
            <a:r>
              <a:rPr lang="en-US" altLang="ko-KR" sz="2000" dirty="0" smtClean="0"/>
              <a:t>. </a:t>
            </a:r>
            <a:endParaRPr lang="ko-KR" altLang="en-US" sz="2000" dirty="0" smtClean="0"/>
          </a:p>
          <a:p>
            <a:pPr>
              <a:lnSpc>
                <a:spcPct val="150000"/>
              </a:lnSpc>
            </a:pPr>
            <a:r>
              <a:rPr lang="en-US" altLang="ko-KR" sz="2000" b="1" dirty="0" smtClean="0"/>
              <a:t>[</a:t>
            </a:r>
            <a:r>
              <a:rPr lang="ko-KR" altLang="en-US" sz="2000" b="1" dirty="0" smtClean="0"/>
              <a:t>판정</a:t>
            </a:r>
            <a:r>
              <a:rPr lang="en-US" altLang="ko-KR" sz="2000" b="1" dirty="0" smtClean="0"/>
              <a:t>, </a:t>
            </a:r>
            <a:r>
              <a:rPr lang="ko-KR" altLang="en-US" sz="2000" b="1" dirty="0" smtClean="0"/>
              <a:t>판결요지</a:t>
            </a:r>
            <a:r>
              <a:rPr lang="en-US" altLang="ko-KR" sz="2000" b="1" dirty="0" smtClean="0"/>
              <a:t>] </a:t>
            </a:r>
            <a:r>
              <a:rPr lang="en-US" altLang="ko-KR" sz="2000" dirty="0" smtClean="0"/>
              <a:t>A</a:t>
            </a:r>
            <a:r>
              <a:rPr lang="ko-KR" altLang="en-US" sz="2000" dirty="0" smtClean="0"/>
              <a:t>회사의 공고는 사업 또는 사업장의 다른 노조와 근로자가 그 내용을 </a:t>
            </a:r>
            <a:r>
              <a:rPr lang="ko-KR" altLang="en-US" sz="2000" u="sng" dirty="0" smtClean="0"/>
              <a:t>널리</a:t>
            </a:r>
            <a:r>
              <a:rPr lang="ko-KR" altLang="en-US" sz="2000" dirty="0" smtClean="0"/>
              <a:t> 알 수 있는 장소나 방법에 해당한다고 볼 수 없으므로 위법하다</a:t>
            </a:r>
            <a:r>
              <a:rPr lang="en-US" altLang="ko-KR" sz="2000" dirty="0" smtClean="0"/>
              <a:t>.</a:t>
            </a:r>
          </a:p>
          <a:p>
            <a:pPr>
              <a:lnSpc>
                <a:spcPct val="150000"/>
              </a:lnSpc>
            </a:pPr>
            <a:r>
              <a:rPr lang="ko-KR" altLang="en-US" sz="2000" dirty="0" smtClean="0"/>
              <a:t>최초교섭요구 사실 공고 이후 교섭요구노조를 확정 〮 공고하였다고 하더라도 그 공고를 인지하지 못하여 창구단일화 절차에 참여할 기회를 박탈당하였음을 이유로 이후 교섭대표노조 확정에 대하여 무효를 주장하는 등 </a:t>
            </a:r>
            <a:r>
              <a:rPr lang="ko-KR" altLang="en-US" sz="2000" u="sng" dirty="0" smtClean="0"/>
              <a:t>법적 분쟁이 발생할 가능성이 있는 이상</a:t>
            </a:r>
            <a:r>
              <a:rPr lang="ko-KR" altLang="en-US" sz="2000" dirty="0" smtClean="0"/>
              <a:t> </a:t>
            </a:r>
            <a:r>
              <a:rPr lang="ko-KR" altLang="en-US" sz="2000" dirty="0" err="1" smtClean="0"/>
              <a:t>甲노조는</a:t>
            </a:r>
            <a:r>
              <a:rPr lang="ko-KR" altLang="en-US" sz="2000" dirty="0" smtClean="0"/>
              <a:t> 시정을 구할 구제이익이 있다</a:t>
            </a:r>
            <a:r>
              <a:rPr lang="en-US" altLang="ko-KR" sz="2000" dirty="0" smtClean="0"/>
              <a:t>. </a:t>
            </a:r>
          </a:p>
        </p:txBody>
      </p:sp>
      <p:sp>
        <p:nvSpPr>
          <p:cNvPr id="12" name="TextBox 11">
            <a:extLst>
              <a:ext uri="{FF2B5EF4-FFF2-40B4-BE49-F238E27FC236}">
                <a16:creationId xmlns="" xmlns:a16="http://schemas.microsoft.com/office/drawing/2014/main" id="{1E9C29FE-4821-48FB-A77D-DF3629C0EE51}"/>
              </a:ext>
            </a:extLst>
          </p:cNvPr>
          <p:cNvSpPr txBox="1"/>
          <p:nvPr/>
        </p:nvSpPr>
        <p:spPr>
          <a:xfrm>
            <a:off x="406151" y="122937"/>
            <a:ext cx="8024416" cy="646331"/>
          </a:xfrm>
          <a:prstGeom prst="rect">
            <a:avLst/>
          </a:prstGeom>
          <a:noFill/>
        </p:spPr>
        <p:txBody>
          <a:bodyPr wrap="square" rtlCol="0">
            <a:spAutoFit/>
          </a:bodyPr>
          <a:lstStyle/>
          <a:p>
            <a:r>
              <a:rPr lang="ko-KR" altLang="en-US" sz="3600" b="1" dirty="0" smtClean="0"/>
              <a:t>교섭요구사실공고 장소 및 방법</a:t>
            </a:r>
            <a:endParaRPr lang="ko-KR" altLang="en-US" sz="3600" b="1" dirty="0"/>
          </a:p>
        </p:txBody>
      </p:sp>
      <p:sp>
        <p:nvSpPr>
          <p:cNvPr id="13" name="타원 12"/>
          <p:cNvSpPr/>
          <p:nvPr/>
        </p:nvSpPr>
        <p:spPr>
          <a:xfrm>
            <a:off x="120580" y="1065125"/>
            <a:ext cx="643095" cy="633046"/>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판정판례</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451660" cy="646331"/>
          </a:xfrm>
          <a:prstGeom prst="rect">
            <a:avLst/>
          </a:prstGeom>
          <a:noFill/>
        </p:spPr>
        <p:txBody>
          <a:bodyPr wrap="square" rtlCol="0">
            <a:spAutoFit/>
          </a:bodyPr>
          <a:lstStyle/>
          <a:p>
            <a:r>
              <a:rPr lang="ko-KR" altLang="en-US" sz="3600" b="1" dirty="0" smtClean="0"/>
              <a:t>교섭요구노조 확정공고 및 </a:t>
            </a:r>
            <a:r>
              <a:rPr lang="ko-KR" altLang="en-US" sz="3600" b="1" dirty="0" err="1" smtClean="0"/>
              <a:t>재공고</a:t>
            </a:r>
            <a:endParaRPr lang="ko-KR" altLang="en-US" sz="3600" b="1" dirty="0"/>
          </a:p>
        </p:txBody>
      </p:sp>
      <p:pic>
        <p:nvPicPr>
          <p:cNvPr id="11" name="그림 10" descr="화면 캡처">
            <a:extLst>
              <a:ext uri="{FF2B5EF4-FFF2-40B4-BE49-F238E27FC236}">
                <a16:creationId xmlns="" xmlns:lc="http://schemas.openxmlformats.org/drawingml/2006/lockedCanvas" xmlns:a16="http://schemas.microsoft.com/office/drawing/2014/main" id="{385EA518-AEC7-4A03-B432-D35F136AD1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8650" y="1296237"/>
            <a:ext cx="6655930" cy="1640209"/>
          </a:xfrm>
          <a:prstGeom prst="rect">
            <a:avLst/>
          </a:prstGeom>
        </p:spPr>
      </p:pic>
      <p:sp>
        <p:nvSpPr>
          <p:cNvPr id="13" name="TextBox 12"/>
          <p:cNvSpPr txBox="1"/>
          <p:nvPr/>
        </p:nvSpPr>
        <p:spPr>
          <a:xfrm>
            <a:off x="418233" y="3458593"/>
            <a:ext cx="11296185" cy="2862322"/>
          </a:xfrm>
          <a:prstGeom prst="rect">
            <a:avLst/>
          </a:prstGeom>
          <a:noFill/>
        </p:spPr>
        <p:txBody>
          <a:bodyPr wrap="square" rtlCol="0">
            <a:spAutoFit/>
          </a:bodyPr>
          <a:lstStyle/>
          <a:p>
            <a:pPr>
              <a:lnSpc>
                <a:spcPct val="150000"/>
              </a:lnSpc>
            </a:pPr>
            <a:r>
              <a:rPr lang="en-US" altLang="ko-KR" sz="2400" dirty="0" smtClean="0"/>
              <a:t>○ </a:t>
            </a:r>
            <a:r>
              <a:rPr lang="ko-KR" altLang="en-US" sz="2400" b="1" dirty="0" smtClean="0"/>
              <a:t>사용자의 공고의무 </a:t>
            </a:r>
            <a:r>
              <a:rPr lang="en-US" altLang="ko-KR" sz="2400" b="1" dirty="0" smtClean="0"/>
              <a:t>2 </a:t>
            </a:r>
            <a:r>
              <a:rPr lang="en-US" altLang="ko-KR" sz="2400" dirty="0" smtClean="0"/>
              <a:t>: </a:t>
            </a:r>
            <a:r>
              <a:rPr lang="ko-KR" altLang="en-US" sz="2400" dirty="0" smtClean="0"/>
              <a:t>교섭참여노조의 확정공고</a:t>
            </a:r>
            <a:endParaRPr lang="en-US" altLang="ko-KR" sz="2400" dirty="0" smtClean="0"/>
          </a:p>
          <a:p>
            <a:pPr>
              <a:lnSpc>
                <a:spcPct val="150000"/>
              </a:lnSpc>
            </a:pPr>
            <a:r>
              <a:rPr lang="en-US" altLang="ko-KR" sz="2400" dirty="0" smtClean="0"/>
              <a:t>○</a:t>
            </a:r>
            <a:r>
              <a:rPr lang="ko-KR" altLang="en-US" sz="2400" dirty="0" smtClean="0"/>
              <a:t> 교섭요구사실 공고기간</a:t>
            </a:r>
            <a:r>
              <a:rPr lang="en-US" altLang="ko-KR" sz="2400" dirty="0" smtClean="0"/>
              <a:t>(7</a:t>
            </a:r>
            <a:r>
              <a:rPr lang="ko-KR" altLang="en-US" sz="2400" dirty="0" smtClean="0"/>
              <a:t>일간</a:t>
            </a:r>
            <a:r>
              <a:rPr lang="en-US" altLang="ko-KR" sz="2400" dirty="0" smtClean="0"/>
              <a:t>) </a:t>
            </a:r>
            <a:r>
              <a:rPr lang="ko-KR" altLang="en-US" sz="2400" dirty="0" smtClean="0"/>
              <a:t>다음날부터 </a:t>
            </a:r>
            <a:r>
              <a:rPr lang="en-US" altLang="ko-KR" sz="2400" dirty="0" smtClean="0"/>
              <a:t>5</a:t>
            </a:r>
            <a:r>
              <a:rPr lang="ko-KR" altLang="en-US" sz="2400" dirty="0" smtClean="0"/>
              <a:t>일간 확정공고</a:t>
            </a:r>
            <a:endParaRPr lang="en-US" altLang="ko-KR" sz="2400" dirty="0" smtClean="0"/>
          </a:p>
          <a:p>
            <a:pPr>
              <a:lnSpc>
                <a:spcPct val="150000"/>
              </a:lnSpc>
            </a:pPr>
            <a:r>
              <a:rPr lang="en-US" altLang="ko-KR" sz="2400" dirty="0" smtClean="0"/>
              <a:t>○ </a:t>
            </a:r>
            <a:r>
              <a:rPr lang="ko-KR" altLang="en-US" sz="2400" dirty="0" smtClean="0"/>
              <a:t>교섭요구를 한 모든 노동조합의 </a:t>
            </a:r>
            <a:r>
              <a:rPr lang="en-US" sz="2400" dirty="0" smtClean="0"/>
              <a:t>① </a:t>
            </a:r>
            <a:r>
              <a:rPr lang="en-US" sz="2400" dirty="0" err="1" smtClean="0"/>
              <a:t>노동조합명</a:t>
            </a:r>
            <a:r>
              <a:rPr lang="en-US" sz="2400" dirty="0" smtClean="0"/>
              <a:t>, ② </a:t>
            </a:r>
            <a:r>
              <a:rPr lang="en-US" sz="2400" dirty="0" err="1" smtClean="0"/>
              <a:t>대표자</a:t>
            </a:r>
            <a:r>
              <a:rPr lang="en-US" sz="2400" dirty="0" smtClean="0"/>
              <a:t> </a:t>
            </a:r>
            <a:r>
              <a:rPr lang="en-US" sz="2400" dirty="0" err="1" smtClean="0"/>
              <a:t>성명</a:t>
            </a:r>
            <a:r>
              <a:rPr lang="en-US" sz="2400" dirty="0" smtClean="0"/>
              <a:t>, ③ </a:t>
            </a:r>
            <a:r>
              <a:rPr lang="en-US" sz="2400" dirty="0" err="1" smtClean="0"/>
              <a:t>노동조합</a:t>
            </a:r>
            <a:r>
              <a:rPr lang="en-US" sz="2400" dirty="0" smtClean="0"/>
              <a:t> </a:t>
            </a:r>
            <a:r>
              <a:rPr lang="en-US" sz="2400" dirty="0" err="1" smtClean="0"/>
              <a:t>소재지</a:t>
            </a:r>
            <a:r>
              <a:rPr lang="en-US" sz="2400" dirty="0" smtClean="0"/>
              <a:t>, ④ </a:t>
            </a:r>
            <a:r>
              <a:rPr lang="en-US" sz="2400" dirty="0" err="1" smtClean="0"/>
              <a:t>교섭요구한</a:t>
            </a:r>
            <a:r>
              <a:rPr lang="en-US" sz="2400" dirty="0" smtClean="0"/>
              <a:t> 날 </a:t>
            </a:r>
            <a:r>
              <a:rPr lang="en-US" sz="2400" dirty="0" err="1" smtClean="0"/>
              <a:t>현재의</a:t>
            </a:r>
            <a:r>
              <a:rPr lang="en-US" sz="2400" dirty="0" smtClean="0"/>
              <a:t> </a:t>
            </a:r>
            <a:r>
              <a:rPr lang="en-US" sz="2400" dirty="0" err="1" smtClean="0"/>
              <a:t>조합원수</a:t>
            </a:r>
            <a:r>
              <a:rPr lang="ko-KR" altLang="en-US" sz="2400" dirty="0" smtClean="0"/>
              <a:t>를 기재</a:t>
            </a:r>
            <a:endParaRPr lang="en-US" altLang="ko-KR" sz="2400" dirty="0" smtClean="0"/>
          </a:p>
          <a:p>
            <a:pPr>
              <a:lnSpc>
                <a:spcPct val="150000"/>
              </a:lnSpc>
            </a:pPr>
            <a:r>
              <a:rPr lang="en-US" altLang="ko-KR" sz="2400" dirty="0" smtClean="0"/>
              <a:t>○ </a:t>
            </a:r>
            <a:r>
              <a:rPr lang="ko-KR" altLang="en-US" sz="2400" dirty="0" smtClean="0"/>
              <a:t>조합원수 산정시점은 확정공고일 첫날 </a:t>
            </a:r>
            <a:r>
              <a:rPr lang="en-US" altLang="ko-KR" sz="2400" dirty="0" smtClean="0"/>
              <a:t>24</a:t>
            </a:r>
            <a:r>
              <a:rPr lang="ko-KR" altLang="en-US" sz="2400" dirty="0" smtClean="0"/>
              <a:t>시 기준</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13" name="TextBox 12"/>
          <p:cNvSpPr txBox="1"/>
          <p:nvPr/>
        </p:nvSpPr>
        <p:spPr>
          <a:xfrm>
            <a:off x="904352" y="1911146"/>
            <a:ext cx="10678048" cy="4502353"/>
          </a:xfrm>
          <a:prstGeom prst="rect">
            <a:avLst/>
          </a:prstGeom>
          <a:noFill/>
        </p:spPr>
        <p:txBody>
          <a:bodyPr wrap="square" rtlCol="0">
            <a:spAutoFit/>
          </a:bodyPr>
          <a:lstStyle/>
          <a:p>
            <a:pPr algn="just">
              <a:lnSpc>
                <a:spcPct val="150000"/>
              </a:lnSpc>
            </a:pPr>
            <a:r>
              <a:rPr lang="ko-KR" altLang="en-US" sz="2000" dirty="0" smtClean="0"/>
              <a:t>법원은 공고를 지체하였다는 사정만으로 무효라고 단정할 수 없고 공고를 지체한 기간</a:t>
            </a:r>
            <a:r>
              <a:rPr lang="en-US" altLang="ko-KR" sz="2000" dirty="0" smtClean="0"/>
              <a:t>, </a:t>
            </a:r>
            <a:r>
              <a:rPr lang="ko-KR" altLang="en-US" sz="2000" dirty="0" smtClean="0"/>
              <a:t>경위 등을 종합적으로 판단하여 유효성을 인정한 바 있다</a:t>
            </a:r>
            <a:r>
              <a:rPr lang="en-US" altLang="ko-KR" sz="2000" dirty="0" smtClean="0"/>
              <a:t>(</a:t>
            </a:r>
            <a:r>
              <a:rPr lang="ko-KR" altLang="en-US" sz="2000" dirty="0" smtClean="0"/>
              <a:t>대전지법 </a:t>
            </a:r>
            <a:r>
              <a:rPr lang="en-US" altLang="ko-KR" sz="2000" dirty="0" smtClean="0"/>
              <a:t>2012</a:t>
            </a:r>
            <a:r>
              <a:rPr lang="ko-KR" altLang="en-US" sz="2000" dirty="0" err="1" smtClean="0"/>
              <a:t>가합</a:t>
            </a:r>
            <a:r>
              <a:rPr lang="en-US" altLang="ko-KR" sz="2000" dirty="0" smtClean="0"/>
              <a:t>35037 </a:t>
            </a:r>
            <a:r>
              <a:rPr lang="ko-KR" altLang="en-US" sz="2000" dirty="0" smtClean="0"/>
              <a:t>판결</a:t>
            </a:r>
            <a:r>
              <a:rPr lang="en-US" altLang="ko-KR" sz="2000" dirty="0" smtClean="0"/>
              <a:t>, </a:t>
            </a:r>
            <a:r>
              <a:rPr lang="ko-KR" altLang="en-US" sz="2000" dirty="0" err="1" smtClean="0"/>
              <a:t>보쉬전장</a:t>
            </a:r>
            <a:r>
              <a:rPr lang="ko-KR" altLang="en-US" sz="2000" dirty="0" smtClean="0"/>
              <a:t> 사례</a:t>
            </a:r>
            <a:r>
              <a:rPr lang="en-US" altLang="ko-KR" sz="2000" dirty="0" smtClean="0"/>
              <a:t>). </a:t>
            </a:r>
          </a:p>
          <a:p>
            <a:pPr>
              <a:lnSpc>
                <a:spcPct val="150000"/>
              </a:lnSpc>
            </a:pPr>
            <a:endParaRPr lang="en-US" altLang="ko-KR" sz="2000" dirty="0" smtClean="0"/>
          </a:p>
          <a:p>
            <a:pPr algn="just">
              <a:lnSpc>
                <a:spcPct val="150000"/>
              </a:lnSpc>
            </a:pPr>
            <a:r>
              <a:rPr lang="ko-KR" altLang="en-US" sz="2000" dirty="0" smtClean="0"/>
              <a:t>사용자가 교섭요구 사실 공고를 지체한 기간이 하루 정도에 불과한 점</a:t>
            </a:r>
            <a:r>
              <a:rPr lang="en-US" altLang="ko-KR" sz="2000" dirty="0" smtClean="0"/>
              <a:t>, </a:t>
            </a:r>
            <a:r>
              <a:rPr lang="ko-KR" altLang="en-US" sz="2000" dirty="0" smtClean="0"/>
              <a:t>이를 신뢰한 소외 노조의 단체교섭권 보호 필요성 등을 종합해 하루 늦은 교섭요구 사실 공고의 유효성을 인정</a:t>
            </a:r>
            <a:r>
              <a:rPr lang="en-US" altLang="ko-KR" sz="2000" dirty="0" smtClean="0"/>
              <a:t>. </a:t>
            </a:r>
            <a:r>
              <a:rPr lang="ko-KR" altLang="en-US" sz="2000" dirty="0" smtClean="0"/>
              <a:t>또한 확정공고에 대해서도 지체한 기간이 이틀 정도에 불과하고</a:t>
            </a:r>
            <a:r>
              <a:rPr lang="en-US" altLang="ko-KR" sz="2000" dirty="0" smtClean="0"/>
              <a:t>, </a:t>
            </a:r>
            <a:r>
              <a:rPr lang="ko-KR" altLang="en-US" sz="2000" dirty="0" smtClean="0"/>
              <a:t>그 기간은 </a:t>
            </a:r>
            <a:r>
              <a:rPr lang="ko-KR" altLang="en-US" sz="2000" dirty="0" err="1" smtClean="0"/>
              <a:t>근무일이</a:t>
            </a:r>
            <a:r>
              <a:rPr lang="ko-KR" altLang="en-US" sz="2000" dirty="0" smtClean="0"/>
              <a:t> 아닌 토요일</a:t>
            </a:r>
            <a:r>
              <a:rPr lang="en-US" altLang="ko-KR" sz="2000" dirty="0" smtClean="0"/>
              <a:t>, </a:t>
            </a:r>
            <a:r>
              <a:rPr lang="ko-KR" altLang="en-US" sz="2000" dirty="0" smtClean="0"/>
              <a:t>일요일인 점 등을 고려하여 확정공고의 유효성을 인정</a:t>
            </a:r>
          </a:p>
          <a:p>
            <a:pPr>
              <a:lnSpc>
                <a:spcPct val="150000"/>
              </a:lnSpc>
            </a:pPr>
            <a:endParaRPr lang="ko-KR" altLang="en-US" sz="2400" dirty="0"/>
          </a:p>
        </p:txBody>
      </p:sp>
      <p:sp>
        <p:nvSpPr>
          <p:cNvPr id="12" name="TextBox 11">
            <a:extLst>
              <a:ext uri="{FF2B5EF4-FFF2-40B4-BE49-F238E27FC236}">
                <a16:creationId xmlns="" xmlns:a16="http://schemas.microsoft.com/office/drawing/2014/main" id="{1E9C29FE-4821-48FB-A77D-DF3629C0EE51}"/>
              </a:ext>
            </a:extLst>
          </p:cNvPr>
          <p:cNvSpPr txBox="1"/>
          <p:nvPr/>
        </p:nvSpPr>
        <p:spPr>
          <a:xfrm>
            <a:off x="456393" y="153084"/>
            <a:ext cx="7451660" cy="646331"/>
          </a:xfrm>
          <a:prstGeom prst="rect">
            <a:avLst/>
          </a:prstGeom>
          <a:noFill/>
        </p:spPr>
        <p:txBody>
          <a:bodyPr wrap="square" rtlCol="0">
            <a:spAutoFit/>
          </a:bodyPr>
          <a:lstStyle/>
          <a:p>
            <a:r>
              <a:rPr lang="ko-KR" altLang="en-US" sz="3600" b="1" dirty="0" smtClean="0"/>
              <a:t>교섭요구노조 확정공고 및 </a:t>
            </a:r>
            <a:r>
              <a:rPr lang="ko-KR" altLang="en-US" sz="3600" b="1" dirty="0" err="1" smtClean="0"/>
              <a:t>재공고</a:t>
            </a:r>
            <a:endParaRPr lang="ko-KR" altLang="en-US" sz="3600" b="1" dirty="0"/>
          </a:p>
        </p:txBody>
      </p:sp>
      <p:sp>
        <p:nvSpPr>
          <p:cNvPr id="14" name="직사각형 13"/>
          <p:cNvSpPr/>
          <p:nvPr/>
        </p:nvSpPr>
        <p:spPr>
          <a:xfrm>
            <a:off x="542611" y="1114083"/>
            <a:ext cx="11254153" cy="461665"/>
          </a:xfrm>
          <a:prstGeom prst="rect">
            <a:avLst/>
          </a:prstGeom>
        </p:spPr>
        <p:txBody>
          <a:bodyPr wrap="square">
            <a:spAutoFit/>
          </a:bodyPr>
          <a:lstStyle/>
          <a:p>
            <a:r>
              <a:rPr lang="en-US" altLang="ko-KR" sz="2400" b="1" dirty="0" smtClean="0"/>
              <a:t>○ </a:t>
            </a:r>
            <a:r>
              <a:rPr lang="ko-KR" altLang="en-US" sz="2400" b="1" dirty="0" smtClean="0"/>
              <a:t>법정기간을 벗어난 교섭요구 사실 공고와 확정공고의 효력</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pic>
        <p:nvPicPr>
          <p:cNvPr id="11" name="그림 10" descr="화면 캡처">
            <a:extLst>
              <a:ext uri="{FF2B5EF4-FFF2-40B4-BE49-F238E27FC236}">
                <a16:creationId xmlns="" xmlns:lc="http://schemas.openxmlformats.org/drawingml/2006/lockedCanvas" xmlns:a16="http://schemas.microsoft.com/office/drawing/2014/main" id="{385EA518-AEC7-4A03-B432-D35F136AD14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608650" y="1296237"/>
            <a:ext cx="6655930" cy="1640209"/>
          </a:xfrm>
          <a:prstGeom prst="rect">
            <a:avLst/>
          </a:prstGeom>
        </p:spPr>
      </p:pic>
      <p:sp>
        <p:nvSpPr>
          <p:cNvPr id="13" name="TextBox 12"/>
          <p:cNvSpPr txBox="1"/>
          <p:nvPr/>
        </p:nvSpPr>
        <p:spPr>
          <a:xfrm>
            <a:off x="418233" y="3227481"/>
            <a:ext cx="11296185" cy="3970318"/>
          </a:xfrm>
          <a:prstGeom prst="rect">
            <a:avLst/>
          </a:prstGeom>
          <a:noFill/>
        </p:spPr>
        <p:txBody>
          <a:bodyPr wrap="square" rtlCol="0">
            <a:spAutoFit/>
          </a:bodyPr>
          <a:lstStyle/>
          <a:p>
            <a:pPr>
              <a:lnSpc>
                <a:spcPct val="150000"/>
              </a:lnSpc>
            </a:pPr>
            <a:r>
              <a:rPr lang="en-US" altLang="ko-KR" sz="2400" b="1" dirty="0" smtClean="0"/>
              <a:t>○ </a:t>
            </a:r>
            <a:r>
              <a:rPr lang="ko-KR" altLang="en-US" sz="2400" b="1" dirty="0" smtClean="0"/>
              <a:t>사용자의 공고의무 </a:t>
            </a:r>
            <a:r>
              <a:rPr lang="en-US" altLang="ko-KR" sz="2400" b="1" dirty="0" smtClean="0"/>
              <a:t>2 </a:t>
            </a:r>
            <a:r>
              <a:rPr lang="en-US" altLang="ko-KR" sz="2400" dirty="0" smtClean="0"/>
              <a:t>: </a:t>
            </a:r>
            <a:r>
              <a:rPr lang="ko-KR" altLang="en-US" sz="2400" dirty="0" smtClean="0"/>
              <a:t>교섭참여노조의 확정공고 및 </a:t>
            </a:r>
            <a:r>
              <a:rPr lang="ko-KR" altLang="en-US" sz="2400" dirty="0" err="1" smtClean="0"/>
              <a:t>재공고</a:t>
            </a:r>
            <a:endParaRPr lang="en-US" altLang="ko-KR" sz="2400" dirty="0" smtClean="0"/>
          </a:p>
          <a:p>
            <a:pPr>
              <a:lnSpc>
                <a:spcPct val="150000"/>
              </a:lnSpc>
            </a:pPr>
            <a:r>
              <a:rPr lang="en-US" altLang="ko-KR" sz="2400" dirty="0" smtClean="0"/>
              <a:t>○</a:t>
            </a:r>
            <a:r>
              <a:rPr lang="ko-KR" altLang="en-US" sz="2400" dirty="0" smtClean="0"/>
              <a:t> 확정공고가 잘못된 경우 사용자에게 </a:t>
            </a:r>
            <a:r>
              <a:rPr lang="ko-KR" altLang="en-US" sz="2400" dirty="0" err="1" smtClean="0"/>
              <a:t>이의제기하여</a:t>
            </a:r>
            <a:r>
              <a:rPr lang="ko-KR" altLang="en-US" sz="2400" dirty="0" smtClean="0"/>
              <a:t> </a:t>
            </a:r>
            <a:r>
              <a:rPr lang="ko-KR" altLang="en-US" sz="2400" dirty="0" err="1" smtClean="0"/>
              <a:t>재공고하도록</a:t>
            </a:r>
            <a:r>
              <a:rPr lang="ko-KR" altLang="en-US" sz="2400" dirty="0" smtClean="0"/>
              <a:t> 하여야 한다</a:t>
            </a:r>
            <a:r>
              <a:rPr lang="en-US" altLang="ko-KR" sz="2400" dirty="0" smtClean="0"/>
              <a:t>(</a:t>
            </a:r>
            <a:r>
              <a:rPr lang="ko-KR" altLang="en-US" sz="2400" dirty="0" smtClean="0"/>
              <a:t>확정공고 마지막 날 </a:t>
            </a:r>
            <a:r>
              <a:rPr lang="ko-KR" altLang="en-US" sz="2400" dirty="0" err="1" smtClean="0"/>
              <a:t>재공고하여</a:t>
            </a:r>
            <a:r>
              <a:rPr lang="ko-KR" altLang="en-US" sz="2400" dirty="0" smtClean="0"/>
              <a:t> </a:t>
            </a:r>
            <a:r>
              <a:rPr lang="en-US" altLang="ko-KR" sz="2400" dirty="0" smtClean="0"/>
              <a:t>5</a:t>
            </a:r>
            <a:r>
              <a:rPr lang="ko-KR" altLang="en-US" sz="2400" dirty="0" smtClean="0"/>
              <a:t>일간</a:t>
            </a:r>
            <a:r>
              <a:rPr lang="en-US" altLang="ko-KR" sz="2400" dirty="0" smtClean="0"/>
              <a:t>). </a:t>
            </a:r>
          </a:p>
          <a:p>
            <a:pPr>
              <a:lnSpc>
                <a:spcPct val="150000"/>
              </a:lnSpc>
            </a:pPr>
            <a:r>
              <a:rPr lang="en-US" altLang="ko-KR" sz="2400" dirty="0" smtClean="0"/>
              <a:t>○ </a:t>
            </a:r>
            <a:r>
              <a:rPr lang="ko-KR" altLang="en-US" sz="2400" dirty="0" smtClean="0"/>
              <a:t>사용자가 </a:t>
            </a:r>
            <a:r>
              <a:rPr lang="ko-KR" altLang="en-US" sz="2400" dirty="0" err="1" smtClean="0"/>
              <a:t>재공고를</a:t>
            </a:r>
            <a:r>
              <a:rPr lang="ko-KR" altLang="en-US" sz="2400" dirty="0" smtClean="0"/>
              <a:t> 하지 않거나 신청내용과 다르게 </a:t>
            </a:r>
            <a:r>
              <a:rPr lang="ko-KR" altLang="en-US" sz="2400" dirty="0" err="1" smtClean="0"/>
              <a:t>재공고를</a:t>
            </a:r>
            <a:r>
              <a:rPr lang="ko-KR" altLang="en-US" sz="2400" dirty="0" smtClean="0"/>
              <a:t> 한 경우 노동위원회에 「교섭요구노조 확정공고 이의신청 사실의 공고에 대한 시정신청」 가능</a:t>
            </a:r>
            <a:r>
              <a:rPr lang="en-US" altLang="ko-KR" sz="2400" dirty="0" smtClean="0"/>
              <a:t>. </a:t>
            </a:r>
          </a:p>
          <a:p>
            <a:pPr>
              <a:lnSpc>
                <a:spcPct val="150000"/>
              </a:lnSpc>
            </a:pPr>
            <a:r>
              <a:rPr lang="en-US" altLang="ko-KR" sz="2400" dirty="0" smtClean="0"/>
              <a:t>○ </a:t>
            </a:r>
            <a:r>
              <a:rPr lang="ko-KR" altLang="en-US" sz="2400" dirty="0" smtClean="0"/>
              <a:t>노동위원회는 시정신청 주체와 대상을 제한</a:t>
            </a:r>
            <a:r>
              <a:rPr lang="en-US" altLang="ko-KR" sz="2400" dirty="0" smtClean="0"/>
              <a:t>(</a:t>
            </a:r>
            <a:r>
              <a:rPr lang="ko-KR" altLang="en-US" sz="2400" dirty="0" smtClean="0"/>
              <a:t>자신의 교섭요구사실에 대해서만</a:t>
            </a:r>
            <a:r>
              <a:rPr lang="en-US" altLang="ko-KR" sz="2400" dirty="0" smtClean="0"/>
              <a:t>)</a:t>
            </a:r>
          </a:p>
          <a:p>
            <a:pPr>
              <a:lnSpc>
                <a:spcPct val="150000"/>
              </a:lnSpc>
            </a:pPr>
            <a:endParaRPr lang="ko-KR" altLang="en-US" sz="2400" dirty="0"/>
          </a:p>
        </p:txBody>
      </p:sp>
      <p:sp>
        <p:nvSpPr>
          <p:cNvPr id="12" name="TextBox 11">
            <a:extLst>
              <a:ext uri="{FF2B5EF4-FFF2-40B4-BE49-F238E27FC236}">
                <a16:creationId xmlns="" xmlns:a16="http://schemas.microsoft.com/office/drawing/2014/main" id="{1E9C29FE-4821-48FB-A77D-DF3629C0EE51}"/>
              </a:ext>
            </a:extLst>
          </p:cNvPr>
          <p:cNvSpPr txBox="1"/>
          <p:nvPr/>
        </p:nvSpPr>
        <p:spPr>
          <a:xfrm>
            <a:off x="456393" y="153084"/>
            <a:ext cx="7451660" cy="646331"/>
          </a:xfrm>
          <a:prstGeom prst="rect">
            <a:avLst/>
          </a:prstGeom>
          <a:noFill/>
        </p:spPr>
        <p:txBody>
          <a:bodyPr wrap="square" rtlCol="0">
            <a:spAutoFit/>
          </a:bodyPr>
          <a:lstStyle/>
          <a:p>
            <a:r>
              <a:rPr lang="ko-KR" altLang="en-US" sz="3600" b="1" dirty="0" smtClean="0"/>
              <a:t>교섭요구노조 확정공고 및 </a:t>
            </a:r>
            <a:r>
              <a:rPr lang="ko-KR" altLang="en-US" sz="3600" b="1" dirty="0" err="1" smtClean="0"/>
              <a:t>재공고</a:t>
            </a:r>
            <a:endParaRPr lang="ko-KR" altLang="en-US" sz="3600" b="1"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622482" cy="646331"/>
          </a:xfrm>
          <a:prstGeom prst="rect">
            <a:avLst/>
          </a:prstGeom>
          <a:noFill/>
        </p:spPr>
        <p:txBody>
          <a:bodyPr wrap="square" rtlCol="0">
            <a:spAutoFit/>
          </a:bodyPr>
          <a:lstStyle/>
          <a:p>
            <a:r>
              <a:rPr lang="ko-KR" altLang="en-US" sz="3600" b="1" dirty="0" smtClean="0"/>
              <a:t>시정신청 등 처리절차</a:t>
            </a:r>
            <a:endParaRPr lang="ko-KR" altLang="en-US" sz="3600" b="1" dirty="0"/>
          </a:p>
        </p:txBody>
      </p:sp>
      <p:sp>
        <p:nvSpPr>
          <p:cNvPr id="12" name="TextBox 11"/>
          <p:cNvSpPr txBox="1"/>
          <p:nvPr/>
        </p:nvSpPr>
        <p:spPr>
          <a:xfrm>
            <a:off x="357945" y="856068"/>
            <a:ext cx="11296185" cy="1128963"/>
          </a:xfrm>
          <a:prstGeom prst="rect">
            <a:avLst/>
          </a:prstGeom>
          <a:noFill/>
        </p:spPr>
        <p:txBody>
          <a:bodyPr wrap="square" rtlCol="0">
            <a:spAutoFit/>
          </a:bodyPr>
          <a:lstStyle/>
          <a:p>
            <a:pPr>
              <a:lnSpc>
                <a:spcPct val="150000"/>
              </a:lnSpc>
            </a:pPr>
            <a:r>
              <a:rPr lang="en-US" altLang="ko-KR" sz="2400" dirty="0" smtClean="0"/>
              <a:t>○ </a:t>
            </a:r>
            <a:r>
              <a:rPr lang="ko-KR" altLang="en-US" sz="2400" dirty="0" smtClean="0"/>
              <a:t>노동위원회는 교섭요구사실 또는 확정공고 시정신청을 받으면 </a:t>
            </a:r>
            <a:r>
              <a:rPr lang="en-US" altLang="ko-KR" sz="2400" dirty="0" smtClean="0"/>
              <a:t>10</a:t>
            </a:r>
            <a:r>
              <a:rPr lang="ko-KR" altLang="en-US" sz="2400" dirty="0" smtClean="0"/>
              <a:t>일 이내에 신속히 처리해야 한다</a:t>
            </a:r>
            <a:endParaRPr lang="ko-KR" altLang="en-US" sz="2400" dirty="0"/>
          </a:p>
        </p:txBody>
      </p:sp>
      <p:pic>
        <p:nvPicPr>
          <p:cNvPr id="13" name="그림 12" descr="화면 캡처">
            <a:extLst>
              <a:ext uri="{FF2B5EF4-FFF2-40B4-BE49-F238E27FC236}">
                <a16:creationId xmlns="" xmlns:lc="http://schemas.openxmlformats.org/drawingml/2006/lockedCanvas" xmlns:a16="http://schemas.microsoft.com/office/drawing/2014/main" id="{DD0CD492-A2D4-4C44-B156-910E6407AA1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9042" y="2066016"/>
            <a:ext cx="8517956" cy="1386208"/>
          </a:xfrm>
          <a:prstGeom prst="rect">
            <a:avLst/>
          </a:prstGeom>
        </p:spPr>
      </p:pic>
      <p:pic>
        <p:nvPicPr>
          <p:cNvPr id="14" name="그림 13" descr="화면 캡처">
            <a:extLst>
              <a:ext uri="{FF2B5EF4-FFF2-40B4-BE49-F238E27FC236}">
                <a16:creationId xmlns="" xmlns:lc="http://schemas.openxmlformats.org/drawingml/2006/lockedCanvas" xmlns:a16="http://schemas.microsoft.com/office/drawing/2014/main" id="{3972DC2E-818A-4302-89CC-09F7D3A2C9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70927" y="4684122"/>
            <a:ext cx="7730278" cy="1962861"/>
          </a:xfrm>
          <a:prstGeom prst="rect">
            <a:avLst/>
          </a:prstGeom>
        </p:spPr>
      </p:pic>
      <p:sp>
        <p:nvSpPr>
          <p:cNvPr id="15" name="TextBox 14"/>
          <p:cNvSpPr txBox="1"/>
          <p:nvPr/>
        </p:nvSpPr>
        <p:spPr>
          <a:xfrm>
            <a:off x="500297" y="3610991"/>
            <a:ext cx="11296185" cy="1200329"/>
          </a:xfrm>
          <a:prstGeom prst="rect">
            <a:avLst/>
          </a:prstGeom>
          <a:noFill/>
        </p:spPr>
        <p:txBody>
          <a:bodyPr wrap="square" rtlCol="0">
            <a:spAutoFit/>
          </a:bodyPr>
          <a:lstStyle/>
          <a:p>
            <a:pPr>
              <a:lnSpc>
                <a:spcPct val="150000"/>
              </a:lnSpc>
            </a:pPr>
            <a:r>
              <a:rPr lang="en-US" altLang="ko-KR" sz="2400" dirty="0" smtClean="0"/>
              <a:t>○ </a:t>
            </a:r>
            <a:r>
              <a:rPr lang="ko-KR" altLang="en-US" sz="2400" dirty="0" smtClean="0"/>
              <a:t>사용자가 노동위원회 시정명령을 이행하지 않으면 부당노동행위 고소나 구제신청이나</a:t>
            </a:r>
            <a:r>
              <a:rPr lang="en-US" altLang="ko-KR" sz="2400" dirty="0" smtClean="0"/>
              <a:t> </a:t>
            </a:r>
            <a:r>
              <a:rPr lang="ko-KR" altLang="en-US" sz="2400" dirty="0" smtClean="0"/>
              <a:t>교섭요구사실공고 등 이행가처분을 신청해야 한다</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230597" cy="646331"/>
          </a:xfrm>
          <a:prstGeom prst="rect">
            <a:avLst/>
          </a:prstGeom>
          <a:noFill/>
        </p:spPr>
        <p:txBody>
          <a:bodyPr wrap="square" rtlCol="0">
            <a:spAutoFit/>
          </a:bodyPr>
          <a:lstStyle/>
          <a:p>
            <a:r>
              <a:rPr lang="ko-KR" altLang="en-US" sz="3600" b="1" dirty="0" smtClean="0"/>
              <a:t>교섭대표노조 결정 절차</a:t>
            </a:r>
            <a:endParaRPr lang="ko-KR" altLang="en-US" sz="3600" b="1" dirty="0"/>
          </a:p>
        </p:txBody>
      </p:sp>
      <p:sp>
        <p:nvSpPr>
          <p:cNvPr id="11" name="TextBox 10"/>
          <p:cNvSpPr txBox="1"/>
          <p:nvPr/>
        </p:nvSpPr>
        <p:spPr>
          <a:xfrm>
            <a:off x="211015" y="1566774"/>
            <a:ext cx="11696281" cy="5170646"/>
          </a:xfrm>
          <a:prstGeom prst="rect">
            <a:avLst/>
          </a:prstGeom>
          <a:noFill/>
        </p:spPr>
        <p:txBody>
          <a:bodyPr wrap="square" rtlCol="0">
            <a:spAutoFit/>
          </a:bodyPr>
          <a:lstStyle/>
          <a:p>
            <a:pPr algn="just" fontAlgn="base">
              <a:lnSpc>
                <a:spcPct val="150000"/>
              </a:lnSpc>
            </a:pPr>
            <a:r>
              <a:rPr lang="ko-KR" altLang="en-US" sz="2000" b="1" dirty="0" smtClean="0"/>
              <a:t>노조법 제</a:t>
            </a:r>
            <a:r>
              <a:rPr lang="en-US" altLang="ko-KR" sz="2000" b="1" dirty="0" smtClean="0"/>
              <a:t>29</a:t>
            </a:r>
            <a:r>
              <a:rPr lang="ko-KR" altLang="en-US" sz="2000" b="1" dirty="0" smtClean="0"/>
              <a:t>조의</a:t>
            </a:r>
            <a:r>
              <a:rPr lang="en-US" altLang="ko-KR" sz="2000" b="1" dirty="0" smtClean="0"/>
              <a:t>2(</a:t>
            </a:r>
            <a:r>
              <a:rPr lang="ko-KR" altLang="en-US" sz="2000" b="1" dirty="0" smtClean="0"/>
              <a:t>교섭창구 단일화 절차</a:t>
            </a:r>
            <a:r>
              <a:rPr lang="en-US" altLang="ko-KR" sz="2000" b="1" dirty="0" smtClean="0"/>
              <a:t>) </a:t>
            </a:r>
            <a:r>
              <a:rPr lang="ko-KR" altLang="en-US" sz="2000" dirty="0" smtClean="0"/>
              <a:t>① 하나의 사업 또는 사업장에서 조직형태에 관계없이 근로자가 설립하거나 가입한 </a:t>
            </a:r>
            <a:r>
              <a:rPr lang="ko-KR" altLang="en-US" sz="2000" b="1" u="sng" dirty="0" smtClean="0"/>
              <a:t>노동조합이 </a:t>
            </a:r>
            <a:r>
              <a:rPr lang="en-US" altLang="ko-KR" sz="2000" b="1" u="sng" dirty="0" smtClean="0"/>
              <a:t>2</a:t>
            </a:r>
            <a:r>
              <a:rPr lang="ko-KR" altLang="en-US" sz="2000" b="1" u="sng" dirty="0" smtClean="0"/>
              <a:t>개 이상인 경우</a:t>
            </a:r>
            <a:r>
              <a:rPr lang="ko-KR" altLang="en-US" sz="2000" b="1" dirty="0" smtClean="0"/>
              <a:t> </a:t>
            </a:r>
            <a:r>
              <a:rPr lang="ko-KR" altLang="en-US" sz="2000" dirty="0" smtClean="0"/>
              <a:t>노동조합은 교섭대표노동조합</a:t>
            </a:r>
            <a:r>
              <a:rPr lang="en-US" altLang="ko-KR" sz="2000" dirty="0" smtClean="0"/>
              <a:t>(2</a:t>
            </a:r>
            <a:r>
              <a:rPr lang="ko-KR" altLang="en-US" sz="2000" dirty="0" smtClean="0"/>
              <a:t>개 이상의 노동조합 조합원을 구성원으로 하는 교섭대표기구를 포함한다</a:t>
            </a:r>
            <a:r>
              <a:rPr lang="en-US" altLang="ko-KR" sz="2000" dirty="0" smtClean="0"/>
              <a:t>. </a:t>
            </a:r>
            <a:r>
              <a:rPr lang="ko-KR" altLang="en-US" sz="2000" dirty="0" smtClean="0"/>
              <a:t>이하 같다</a:t>
            </a:r>
            <a:r>
              <a:rPr lang="en-US" altLang="ko-KR" sz="2000" dirty="0" smtClean="0"/>
              <a:t>)</a:t>
            </a:r>
            <a:r>
              <a:rPr lang="ko-KR" altLang="en-US" sz="2000" dirty="0" smtClean="0"/>
              <a:t>을 정하여 교섭을 요구하여야 한다</a:t>
            </a:r>
            <a:r>
              <a:rPr lang="en-US" altLang="ko-KR" sz="2000" dirty="0" smtClean="0"/>
              <a:t>. </a:t>
            </a:r>
            <a:r>
              <a:rPr lang="ko-KR" altLang="en-US" sz="2000" b="1" u="sng" dirty="0" smtClean="0"/>
              <a:t>다만</a:t>
            </a:r>
            <a:r>
              <a:rPr lang="ko-KR" altLang="en-US" sz="2000" dirty="0" smtClean="0"/>
              <a:t> 제</a:t>
            </a:r>
            <a:r>
              <a:rPr lang="en-US" altLang="ko-KR" sz="2000" dirty="0" smtClean="0"/>
              <a:t>2</a:t>
            </a:r>
            <a:r>
              <a:rPr lang="ko-KR" altLang="en-US" sz="2000" dirty="0" smtClean="0"/>
              <a:t>항에 따라 교섭대표노동조합을 자율적으로 결정하는 기한 내에 </a:t>
            </a:r>
            <a:r>
              <a:rPr lang="ko-KR" altLang="en-US" sz="2000" b="1" u="sng" dirty="0" smtClean="0"/>
              <a:t>사용자가</a:t>
            </a:r>
            <a:r>
              <a:rPr lang="ko-KR" altLang="en-US" sz="2000" dirty="0" smtClean="0"/>
              <a:t> 이 조에서 정하는 교섭창구 </a:t>
            </a:r>
            <a:r>
              <a:rPr lang="ko-KR" altLang="en-US" sz="2000" dirty="0" err="1" smtClean="0"/>
              <a:t>단일화절차를</a:t>
            </a:r>
            <a:r>
              <a:rPr lang="ko-KR" altLang="en-US" sz="2000" dirty="0" smtClean="0"/>
              <a:t> 거치지 아니하기로 </a:t>
            </a:r>
            <a:r>
              <a:rPr lang="ko-KR" altLang="en-US" sz="2000" b="1" dirty="0" smtClean="0"/>
              <a:t>동의</a:t>
            </a:r>
            <a:r>
              <a:rPr lang="ko-KR" altLang="en-US" sz="2000" dirty="0" smtClean="0"/>
              <a:t>한 경우에는 그러하지 아니하다</a:t>
            </a:r>
            <a:r>
              <a:rPr lang="en-US" altLang="ko-KR" sz="2000" dirty="0" smtClean="0"/>
              <a:t>.</a:t>
            </a:r>
            <a:endParaRPr lang="ko-KR" altLang="en-US" sz="2000" dirty="0" smtClean="0"/>
          </a:p>
          <a:p>
            <a:pPr algn="just" fontAlgn="base">
              <a:lnSpc>
                <a:spcPct val="150000"/>
              </a:lnSpc>
            </a:pPr>
            <a:r>
              <a:rPr lang="ko-KR" altLang="en-US" sz="2000" dirty="0" smtClean="0"/>
              <a:t>② 교섭대표노동조합 결정 절차</a:t>
            </a:r>
            <a:r>
              <a:rPr lang="en-US" altLang="ko-KR" sz="2000" dirty="0" smtClean="0"/>
              <a:t>(</a:t>
            </a:r>
            <a:r>
              <a:rPr lang="ko-KR" altLang="en-US" sz="2000" dirty="0" smtClean="0"/>
              <a:t>이하 “교섭창구 단일화 절차”라 한다</a:t>
            </a:r>
            <a:r>
              <a:rPr lang="en-US" altLang="ko-KR" sz="2000" dirty="0" smtClean="0"/>
              <a:t>)</a:t>
            </a:r>
            <a:r>
              <a:rPr lang="ko-KR" altLang="en-US" sz="2000" dirty="0" smtClean="0"/>
              <a:t>에 참여한 모든 노동조합은 대통령령으로 정하는 기한 내에 자율적으로 교섭대표노동조합을 정한다</a:t>
            </a:r>
            <a:r>
              <a:rPr lang="en-US" altLang="ko-KR" sz="2000" dirty="0" smtClean="0"/>
              <a:t>.</a:t>
            </a:r>
          </a:p>
          <a:p>
            <a:pPr algn="just" fontAlgn="base">
              <a:lnSpc>
                <a:spcPct val="150000"/>
              </a:lnSpc>
            </a:pPr>
            <a:r>
              <a:rPr lang="ko-KR" altLang="en-US" sz="2000" b="1" dirty="0" smtClean="0"/>
              <a:t>시행령 제</a:t>
            </a:r>
            <a:r>
              <a:rPr lang="en-US" altLang="ko-KR" sz="2000" b="1" dirty="0" smtClean="0"/>
              <a:t>14</a:t>
            </a:r>
            <a:r>
              <a:rPr lang="ko-KR" altLang="en-US" sz="2000" b="1" dirty="0" smtClean="0"/>
              <a:t>조의</a:t>
            </a:r>
            <a:r>
              <a:rPr lang="en-US" altLang="ko-KR" sz="2000" b="1" dirty="0" smtClean="0"/>
              <a:t>6(</a:t>
            </a:r>
            <a:r>
              <a:rPr lang="ko-KR" altLang="en-US" sz="2000" b="1" dirty="0" smtClean="0"/>
              <a:t>자율적 교섭대표노동조합의 결정 등</a:t>
            </a:r>
            <a:r>
              <a:rPr lang="en-US" altLang="ko-KR" sz="2000" b="1" dirty="0" smtClean="0"/>
              <a:t>)</a:t>
            </a:r>
            <a:r>
              <a:rPr lang="ko-KR" altLang="en-US" sz="2000" dirty="0" smtClean="0"/>
              <a:t> ① 제</a:t>
            </a:r>
            <a:r>
              <a:rPr lang="en-US" altLang="ko-KR" sz="2000" dirty="0" smtClean="0"/>
              <a:t>14</a:t>
            </a:r>
            <a:r>
              <a:rPr lang="ko-KR" altLang="en-US" sz="2000" dirty="0" smtClean="0"/>
              <a:t>조의</a:t>
            </a:r>
            <a:r>
              <a:rPr lang="en-US" altLang="ko-KR" sz="2000" dirty="0" smtClean="0"/>
              <a:t>5</a:t>
            </a:r>
            <a:r>
              <a:rPr lang="ko-KR" altLang="en-US" sz="2000" dirty="0" smtClean="0"/>
              <a:t>에 따라 교섭을 요구한 노동조합으로 확정 또는 결정된 노동조합은 법제</a:t>
            </a:r>
            <a:r>
              <a:rPr lang="en-US" altLang="ko-KR" sz="2000" dirty="0" smtClean="0"/>
              <a:t>29</a:t>
            </a:r>
            <a:r>
              <a:rPr lang="ko-KR" altLang="en-US" sz="2000" dirty="0" smtClean="0"/>
              <a:t>조의</a:t>
            </a:r>
            <a:r>
              <a:rPr lang="en-US" altLang="ko-KR" sz="2000" dirty="0" smtClean="0"/>
              <a:t>2 </a:t>
            </a:r>
            <a:r>
              <a:rPr lang="ko-KR" altLang="en-US" sz="2000" dirty="0" smtClean="0"/>
              <a:t>제</a:t>
            </a:r>
            <a:r>
              <a:rPr lang="en-US" altLang="ko-KR" sz="2000" dirty="0" smtClean="0"/>
              <a:t>2</a:t>
            </a:r>
            <a:r>
              <a:rPr lang="ko-KR" altLang="en-US" sz="2000" dirty="0" smtClean="0"/>
              <a:t>항에 따라 자율적으로 교섭대표노동조합을 정하려는 경우에는 제</a:t>
            </a:r>
            <a:r>
              <a:rPr lang="en-US" altLang="ko-KR" sz="2000" dirty="0" smtClean="0"/>
              <a:t>14</a:t>
            </a:r>
            <a:r>
              <a:rPr lang="ko-KR" altLang="en-US" sz="2000" dirty="0" smtClean="0"/>
              <a:t>조의</a:t>
            </a:r>
            <a:r>
              <a:rPr lang="en-US" altLang="ko-KR" sz="2000" dirty="0" smtClean="0"/>
              <a:t>5</a:t>
            </a:r>
            <a:r>
              <a:rPr lang="ko-KR" altLang="en-US" sz="2000" dirty="0" smtClean="0"/>
              <a:t>에 따라 </a:t>
            </a:r>
            <a:r>
              <a:rPr lang="ko-KR" altLang="en-US" sz="2000" b="1" u="sng" dirty="0" smtClean="0"/>
              <a:t>확정 또는 결정된 날부터 </a:t>
            </a:r>
            <a:r>
              <a:rPr lang="en-US" altLang="ko-KR" sz="2000" b="1" u="sng" dirty="0" smtClean="0"/>
              <a:t>14</a:t>
            </a:r>
            <a:r>
              <a:rPr lang="ko-KR" altLang="en-US" sz="2000" b="1" u="sng" dirty="0" smtClean="0"/>
              <a:t>일이 되는 날을 기한으로 하여</a:t>
            </a:r>
            <a:r>
              <a:rPr lang="ko-KR" altLang="en-US" sz="2000" b="1" dirty="0" smtClean="0"/>
              <a:t> </a:t>
            </a:r>
            <a:r>
              <a:rPr lang="ko-KR" altLang="en-US" sz="2000" dirty="0" smtClean="0"/>
              <a:t>그 교섭대표노동조합의 대표자</a:t>
            </a:r>
            <a:r>
              <a:rPr lang="en-US" altLang="ko-KR" sz="2000" dirty="0" smtClean="0"/>
              <a:t>, </a:t>
            </a:r>
            <a:r>
              <a:rPr lang="ko-KR" altLang="en-US" sz="2000" dirty="0" smtClean="0"/>
              <a:t>교섭위원 등을 연명으로 서명 또는 날인하여 사용자에게 통지하여야 한다</a:t>
            </a:r>
            <a:r>
              <a:rPr lang="en-US" altLang="ko-KR" sz="2000" dirty="0" smtClean="0"/>
              <a:t>. </a:t>
            </a:r>
            <a:endParaRPr lang="ko-KR" altLang="en-US" sz="2000" dirty="0"/>
          </a:p>
        </p:txBody>
      </p:sp>
      <p:sp>
        <p:nvSpPr>
          <p:cNvPr id="12" name="모서리가 둥근 직사각형 11"/>
          <p:cNvSpPr/>
          <p:nvPr/>
        </p:nvSpPr>
        <p:spPr>
          <a:xfrm>
            <a:off x="190918" y="994788"/>
            <a:ext cx="11769970" cy="444036"/>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b="1" dirty="0" smtClean="0">
                <a:solidFill>
                  <a:prstClr val="white"/>
                </a:solidFill>
              </a:rPr>
              <a:t>교섭참여노조 확정된 날부터 </a:t>
            </a:r>
            <a:r>
              <a:rPr lang="en-US" altLang="ko-KR" sz="2000" b="1" dirty="0" smtClean="0">
                <a:solidFill>
                  <a:prstClr val="white"/>
                </a:solidFill>
              </a:rPr>
              <a:t>14</a:t>
            </a:r>
            <a:r>
              <a:rPr lang="ko-KR" altLang="en-US" sz="2000" b="1" dirty="0" smtClean="0">
                <a:solidFill>
                  <a:prstClr val="white"/>
                </a:solidFill>
              </a:rPr>
              <a:t>일 이내 ⇒ 자율적으로 교섭대표노조 결정 </a:t>
            </a:r>
            <a:r>
              <a:rPr lang="en-US" altLang="ko-KR" sz="2000" b="1" dirty="0" smtClean="0">
                <a:solidFill>
                  <a:prstClr val="white"/>
                </a:solidFill>
              </a:rPr>
              <a:t>/ </a:t>
            </a:r>
            <a:r>
              <a:rPr lang="ko-KR" altLang="en-US" sz="2000" b="1" dirty="0" smtClean="0">
                <a:solidFill>
                  <a:prstClr val="white"/>
                </a:solidFill>
              </a:rPr>
              <a:t>개별교섭 동의 </a:t>
            </a:r>
            <a:endParaRPr lang="ko-KR" altLang="en-US" sz="2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230597" cy="646331"/>
          </a:xfrm>
          <a:prstGeom prst="rect">
            <a:avLst/>
          </a:prstGeom>
          <a:noFill/>
        </p:spPr>
        <p:txBody>
          <a:bodyPr wrap="square" rtlCol="0">
            <a:spAutoFit/>
          </a:bodyPr>
          <a:lstStyle/>
          <a:p>
            <a:r>
              <a:rPr lang="ko-KR" altLang="en-US" sz="3600" b="1" dirty="0" smtClean="0"/>
              <a:t>교섭대표노조 결정 절차</a:t>
            </a:r>
            <a:endParaRPr lang="ko-KR" altLang="en-US" sz="3600" b="1" dirty="0"/>
          </a:p>
        </p:txBody>
      </p:sp>
      <p:sp>
        <p:nvSpPr>
          <p:cNvPr id="11" name="TextBox 10"/>
          <p:cNvSpPr txBox="1"/>
          <p:nvPr/>
        </p:nvSpPr>
        <p:spPr>
          <a:xfrm>
            <a:off x="488574" y="1566774"/>
            <a:ext cx="11296185" cy="5170646"/>
          </a:xfrm>
          <a:prstGeom prst="rect">
            <a:avLst/>
          </a:prstGeom>
          <a:noFill/>
        </p:spPr>
        <p:txBody>
          <a:bodyPr wrap="square" rtlCol="0">
            <a:spAutoFit/>
          </a:bodyPr>
          <a:lstStyle/>
          <a:p>
            <a:pPr fontAlgn="base">
              <a:lnSpc>
                <a:spcPct val="150000"/>
              </a:lnSpc>
            </a:pPr>
            <a:r>
              <a:rPr lang="ko-KR" altLang="en-US" sz="2000" b="1" dirty="0" smtClean="0"/>
              <a:t>노조법 제</a:t>
            </a:r>
            <a:r>
              <a:rPr lang="en-US" altLang="ko-KR" sz="2000" b="1" dirty="0" smtClean="0"/>
              <a:t>29</a:t>
            </a:r>
            <a:r>
              <a:rPr lang="ko-KR" altLang="en-US" sz="2000" b="1" dirty="0" smtClean="0"/>
              <a:t>조의</a:t>
            </a:r>
            <a:r>
              <a:rPr lang="en-US" altLang="ko-KR" sz="2000" b="1" dirty="0" smtClean="0"/>
              <a:t>2(</a:t>
            </a:r>
            <a:r>
              <a:rPr lang="ko-KR" altLang="en-US" sz="2000" b="1" dirty="0" smtClean="0"/>
              <a:t>교섭창구 단일화 절차</a:t>
            </a:r>
            <a:r>
              <a:rPr lang="en-US" altLang="ko-KR" sz="2000" b="1" dirty="0" smtClean="0"/>
              <a:t>) </a:t>
            </a:r>
            <a:r>
              <a:rPr lang="ko-KR" altLang="en-US" sz="2000" dirty="0" smtClean="0"/>
              <a:t>③ 제</a:t>
            </a:r>
            <a:r>
              <a:rPr lang="en-US" altLang="ko-KR" sz="2000" dirty="0" smtClean="0"/>
              <a:t>2</a:t>
            </a:r>
            <a:r>
              <a:rPr lang="ko-KR" altLang="en-US" sz="2000" dirty="0" smtClean="0"/>
              <a:t>항에 따른 기한 내에 교섭대표노동조합을 정하지 못하고 제</a:t>
            </a:r>
            <a:r>
              <a:rPr lang="en-US" altLang="ko-KR" sz="2000" dirty="0" smtClean="0"/>
              <a:t>1</a:t>
            </a:r>
            <a:r>
              <a:rPr lang="ko-KR" altLang="en-US" sz="2000" dirty="0" smtClean="0"/>
              <a:t>항 단서에 따른 사용자의 동의를 얻지 못한 경우에는 </a:t>
            </a:r>
            <a:r>
              <a:rPr lang="ko-KR" altLang="en-US" sz="2000" b="1" u="sng" dirty="0" smtClean="0"/>
              <a:t>교섭창구 단일화 절차에 참여한 노동조합의 전체 조합원 과반수로 조직된 노동조합</a:t>
            </a:r>
            <a:r>
              <a:rPr lang="en-US" altLang="ko-KR" sz="2000" dirty="0" smtClean="0"/>
              <a:t>(2</a:t>
            </a:r>
            <a:r>
              <a:rPr lang="ko-KR" altLang="en-US" sz="2000" dirty="0" smtClean="0"/>
              <a:t>개 이상의 노동조합이 위임 또는 연합 등의 방법으로 교섭창구 단일화 절차에 참여한 노동조합 전체 조합원의 과반수가 되는 경우를 포함한다</a:t>
            </a:r>
            <a:r>
              <a:rPr lang="en-US" altLang="ko-KR" sz="2000" dirty="0" smtClean="0"/>
              <a:t>)</a:t>
            </a:r>
            <a:r>
              <a:rPr lang="ko-KR" altLang="en-US" sz="2000" dirty="0" smtClean="0"/>
              <a:t>이 교섭대표노동조합이 된다</a:t>
            </a:r>
            <a:endParaRPr lang="en-US" altLang="ko-KR" sz="2000" b="1" dirty="0" smtClean="0"/>
          </a:p>
          <a:p>
            <a:pPr fontAlgn="base">
              <a:lnSpc>
                <a:spcPct val="150000"/>
              </a:lnSpc>
            </a:pPr>
            <a:r>
              <a:rPr lang="ko-KR" altLang="en-US" sz="2000" dirty="0" smtClean="0"/>
              <a:t>④ 제</a:t>
            </a:r>
            <a:r>
              <a:rPr lang="en-US" altLang="ko-KR" sz="2000" dirty="0" smtClean="0"/>
              <a:t>2</a:t>
            </a:r>
            <a:r>
              <a:rPr lang="ko-KR" altLang="en-US" sz="2000" dirty="0" smtClean="0"/>
              <a:t>항과 제</a:t>
            </a:r>
            <a:r>
              <a:rPr lang="en-US" altLang="ko-KR" sz="2000" dirty="0" smtClean="0"/>
              <a:t>3</a:t>
            </a:r>
            <a:r>
              <a:rPr lang="ko-KR" altLang="en-US" sz="2000" dirty="0" smtClean="0"/>
              <a:t>항에 따라 교섭대표노동조합을 결정하지 못한 경우에는 교섭창구단일화 절차에 참여한 모든 노동조합은 공동으로 교섭대표단</a:t>
            </a:r>
            <a:r>
              <a:rPr lang="en-US" altLang="ko-KR" sz="2000" dirty="0" smtClean="0"/>
              <a:t>(</a:t>
            </a:r>
            <a:r>
              <a:rPr lang="ko-KR" altLang="en-US" sz="2000" dirty="0" smtClean="0"/>
              <a:t>이하 이 조에서 “</a:t>
            </a:r>
            <a:r>
              <a:rPr lang="ko-KR" altLang="en-US" sz="2000" b="1" dirty="0" smtClean="0"/>
              <a:t>공동교섭대표단</a:t>
            </a:r>
            <a:r>
              <a:rPr lang="ko-KR" altLang="en-US" sz="2000" dirty="0" smtClean="0"/>
              <a:t>”이라 한다</a:t>
            </a:r>
            <a:r>
              <a:rPr lang="en-US" altLang="ko-KR" sz="2000" dirty="0" smtClean="0"/>
              <a:t>)</a:t>
            </a:r>
            <a:r>
              <a:rPr lang="ko-KR" altLang="en-US" sz="2000" dirty="0" smtClean="0"/>
              <a:t>을 구성하여 사용자와 교섭하여야 한다</a:t>
            </a:r>
            <a:r>
              <a:rPr lang="en-US" altLang="ko-KR" sz="2000" dirty="0" smtClean="0"/>
              <a:t>. </a:t>
            </a:r>
            <a:r>
              <a:rPr lang="ko-KR" altLang="en-US" sz="2000" dirty="0" smtClean="0"/>
              <a:t>이때 공동교섭대표단에 참여할 수 있는 노동조합은 그 조합원수가 교섭창구단일화 절차에 참여한 노동조합의 전체 조합원 </a:t>
            </a:r>
            <a:r>
              <a:rPr lang="en-US" altLang="ko-KR" sz="2000" dirty="0" smtClean="0"/>
              <a:t>100</a:t>
            </a:r>
            <a:r>
              <a:rPr lang="ko-KR" altLang="en-US" sz="2000" dirty="0" smtClean="0"/>
              <a:t>분의 </a:t>
            </a:r>
            <a:r>
              <a:rPr lang="en-US" altLang="ko-KR" sz="2000" dirty="0" smtClean="0"/>
              <a:t>10 </a:t>
            </a:r>
            <a:r>
              <a:rPr lang="ko-KR" altLang="en-US" sz="2000" dirty="0" smtClean="0"/>
              <a:t>이상인 노동조합으로 한다</a:t>
            </a:r>
            <a:r>
              <a:rPr lang="en-US" altLang="ko-KR" sz="2000" dirty="0" smtClean="0"/>
              <a:t>.</a:t>
            </a:r>
            <a:endParaRPr lang="ko-KR" altLang="en-US" sz="2000" dirty="0" smtClean="0"/>
          </a:p>
          <a:p>
            <a:pPr fontAlgn="base">
              <a:lnSpc>
                <a:spcPct val="150000"/>
              </a:lnSpc>
            </a:pPr>
            <a:r>
              <a:rPr lang="ko-KR" altLang="en-US" sz="2000" dirty="0" smtClean="0"/>
              <a:t>⑤ 제</a:t>
            </a:r>
            <a:r>
              <a:rPr lang="en-US" altLang="ko-KR" sz="2000" dirty="0" smtClean="0"/>
              <a:t>4</a:t>
            </a:r>
            <a:r>
              <a:rPr lang="ko-KR" altLang="en-US" sz="2000" dirty="0" smtClean="0"/>
              <a:t>항에 따른 공동교섭대표단의 구성에 합의하지 못할 경우에 노동위원회는 해당 노동조합의 신청에 따라 조합원 비율을 고려하여 이를 결정할 수 있다</a:t>
            </a:r>
            <a:r>
              <a:rPr lang="en-US" altLang="ko-KR" sz="2000" dirty="0" smtClean="0"/>
              <a:t>. </a:t>
            </a:r>
            <a:endParaRPr lang="ko-KR" altLang="en-US" sz="2000" dirty="0"/>
          </a:p>
        </p:txBody>
      </p:sp>
      <p:sp>
        <p:nvSpPr>
          <p:cNvPr id="12" name="모서리가 둥근 직사각형 11"/>
          <p:cNvSpPr/>
          <p:nvPr/>
        </p:nvSpPr>
        <p:spPr>
          <a:xfrm>
            <a:off x="190918" y="994788"/>
            <a:ext cx="11769970" cy="444036"/>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b="1" dirty="0" smtClean="0">
                <a:solidFill>
                  <a:prstClr val="white"/>
                </a:solidFill>
              </a:rPr>
              <a:t>자율결정 </a:t>
            </a:r>
            <a:r>
              <a:rPr lang="en-US" altLang="ko-KR" sz="2000" b="1" dirty="0" smtClean="0">
                <a:solidFill>
                  <a:prstClr val="white"/>
                </a:solidFill>
              </a:rPr>
              <a:t>X, </a:t>
            </a:r>
            <a:r>
              <a:rPr lang="ko-KR" altLang="en-US" sz="2000" b="1" dirty="0" smtClean="0">
                <a:solidFill>
                  <a:prstClr val="white"/>
                </a:solidFill>
              </a:rPr>
              <a:t>개별교섭 동의 </a:t>
            </a:r>
            <a:r>
              <a:rPr lang="en-US" altLang="ko-KR" sz="2000" b="1" dirty="0" smtClean="0">
                <a:solidFill>
                  <a:prstClr val="white"/>
                </a:solidFill>
              </a:rPr>
              <a:t>X ⇒ </a:t>
            </a:r>
            <a:r>
              <a:rPr lang="ko-KR" altLang="en-US" sz="2000" b="1" dirty="0" smtClean="0">
                <a:solidFill>
                  <a:prstClr val="white"/>
                </a:solidFill>
              </a:rPr>
              <a:t>과반수노조가 교섭대표노조 ⇒ 과반수 없으면 공동교섭대표단 구성 </a:t>
            </a:r>
            <a:endParaRPr lang="ko-KR" altLang="en-US" sz="2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개별교섭동의기간</a:t>
            </a:r>
            <a:endParaRPr lang="ko-KR" altLang="en-US" sz="3600" b="1" dirty="0"/>
          </a:p>
        </p:txBody>
      </p:sp>
      <p:sp>
        <p:nvSpPr>
          <p:cNvPr id="15" name="TextBox 14"/>
          <p:cNvSpPr txBox="1"/>
          <p:nvPr/>
        </p:nvSpPr>
        <p:spPr>
          <a:xfrm>
            <a:off x="357945" y="936454"/>
            <a:ext cx="11296185" cy="7294305"/>
          </a:xfrm>
          <a:prstGeom prst="rect">
            <a:avLst/>
          </a:prstGeom>
          <a:noFill/>
        </p:spPr>
        <p:txBody>
          <a:bodyPr wrap="square" rtlCol="0">
            <a:spAutoFit/>
          </a:bodyPr>
          <a:lstStyle/>
          <a:p>
            <a:pPr algn="just">
              <a:lnSpc>
                <a:spcPct val="150000"/>
              </a:lnSpc>
            </a:pPr>
            <a:endParaRPr lang="en-US" altLang="ko-KR" sz="2400" dirty="0" smtClean="0"/>
          </a:p>
          <a:p>
            <a:pPr algn="just">
              <a:lnSpc>
                <a:spcPct val="150000"/>
              </a:lnSpc>
            </a:pPr>
            <a:r>
              <a:rPr lang="en-US" altLang="ko-KR" sz="2400" dirty="0"/>
              <a:t>○ </a:t>
            </a:r>
            <a:r>
              <a:rPr lang="ko-KR" altLang="en-US" sz="2400" u="sng" dirty="0"/>
              <a:t>노조법 제</a:t>
            </a:r>
            <a:r>
              <a:rPr lang="en-US" altLang="ko-KR" sz="2400" u="sng" dirty="0"/>
              <a:t>29</a:t>
            </a:r>
            <a:r>
              <a:rPr lang="ko-KR" altLang="en-US" sz="2400" u="sng" dirty="0"/>
              <a:t>조의</a:t>
            </a:r>
            <a:r>
              <a:rPr lang="en-US" altLang="ko-KR" sz="2400" u="sng" dirty="0"/>
              <a:t>2 </a:t>
            </a:r>
            <a:r>
              <a:rPr lang="ko-KR" altLang="en-US" sz="2400" u="sng" dirty="0"/>
              <a:t>제</a:t>
            </a:r>
            <a:r>
              <a:rPr lang="en-US" altLang="ko-KR" sz="2400" u="sng" dirty="0"/>
              <a:t>1</a:t>
            </a:r>
            <a:r>
              <a:rPr lang="ko-KR" altLang="en-US" sz="2400" u="sng" dirty="0"/>
              <a:t>항 단서</a:t>
            </a:r>
            <a:r>
              <a:rPr lang="en-US" altLang="ko-KR" sz="2400" u="sng" dirty="0"/>
              <a:t>, </a:t>
            </a:r>
            <a:r>
              <a:rPr lang="ko-KR" altLang="en-US" sz="2400" u="sng" dirty="0"/>
              <a:t>시행령 제</a:t>
            </a:r>
            <a:r>
              <a:rPr lang="en-US" altLang="ko-KR" sz="2400" u="sng" dirty="0"/>
              <a:t>14</a:t>
            </a:r>
            <a:r>
              <a:rPr lang="ko-KR" altLang="en-US" sz="2400" u="sng" dirty="0"/>
              <a:t>조의</a:t>
            </a:r>
            <a:r>
              <a:rPr lang="en-US" altLang="ko-KR" sz="2400" u="sng" dirty="0"/>
              <a:t>6 </a:t>
            </a:r>
            <a:r>
              <a:rPr lang="ko-KR" altLang="en-US" sz="2400" u="sng" dirty="0"/>
              <a:t>제</a:t>
            </a:r>
            <a:r>
              <a:rPr lang="en-US" altLang="ko-KR" sz="2400" u="sng" dirty="0"/>
              <a:t>1</a:t>
            </a:r>
            <a:r>
              <a:rPr lang="ko-KR" altLang="en-US" sz="2400" u="sng" dirty="0"/>
              <a:t>항</a:t>
            </a:r>
            <a:r>
              <a:rPr lang="ko-KR" altLang="en-US" sz="2400" dirty="0"/>
              <a:t>에 따르면 교섭대표 자율결정기간</a:t>
            </a:r>
            <a:r>
              <a:rPr lang="en-US" altLang="ko-KR" sz="2400" dirty="0"/>
              <a:t>(</a:t>
            </a:r>
            <a:r>
              <a:rPr lang="ko-KR" altLang="en-US" sz="2400" dirty="0"/>
              <a:t>교섭요구노조가 확정 또는 결정된 날로부터 </a:t>
            </a:r>
            <a:r>
              <a:rPr lang="en-US" altLang="ko-KR" sz="2400" dirty="0"/>
              <a:t>14</a:t>
            </a:r>
            <a:r>
              <a:rPr lang="ko-KR" altLang="en-US" sz="2400" dirty="0"/>
              <a:t>일</a:t>
            </a:r>
            <a:r>
              <a:rPr lang="en-US" altLang="ko-KR" sz="2400" dirty="0"/>
              <a:t>)</a:t>
            </a:r>
            <a:r>
              <a:rPr lang="ko-KR" altLang="en-US" sz="2400" dirty="0"/>
              <a:t>에 사용자가 개별교섭에 동의할 수 있다고 규정하고 있다</a:t>
            </a:r>
            <a:r>
              <a:rPr lang="en-US" altLang="ko-KR" sz="2400" dirty="0"/>
              <a:t>. </a:t>
            </a:r>
          </a:p>
          <a:p>
            <a:pPr algn="just">
              <a:lnSpc>
                <a:spcPct val="150000"/>
              </a:lnSpc>
            </a:pPr>
            <a:endParaRPr lang="en-US" altLang="ko-KR" sz="2400" dirty="0" smtClean="0"/>
          </a:p>
          <a:p>
            <a:pPr algn="just">
              <a:lnSpc>
                <a:spcPct val="150000"/>
              </a:lnSpc>
            </a:pPr>
            <a:r>
              <a:rPr lang="en-US" altLang="ko-KR" sz="2400" dirty="0" smtClean="0"/>
              <a:t>○ </a:t>
            </a:r>
            <a:r>
              <a:rPr lang="ko-KR" altLang="en-US" sz="2400" dirty="0" smtClean="0"/>
              <a:t>따라서 교섭요구노조 확정 후 </a:t>
            </a:r>
            <a:r>
              <a:rPr lang="en-US" altLang="ko-KR" sz="2400" dirty="0" smtClean="0"/>
              <a:t>14</a:t>
            </a:r>
            <a:r>
              <a:rPr lang="ko-KR" altLang="en-US" sz="2400" dirty="0" smtClean="0"/>
              <a:t>일 기간 중에는 </a:t>
            </a:r>
            <a:endParaRPr lang="en-US" altLang="ko-KR" sz="2400" dirty="0" smtClean="0"/>
          </a:p>
          <a:p>
            <a:pPr marL="457200" indent="-457200" algn="just">
              <a:lnSpc>
                <a:spcPct val="150000"/>
              </a:lnSpc>
              <a:buAutoNum type="arabicParenBoth"/>
            </a:pPr>
            <a:r>
              <a:rPr lang="ko-KR" altLang="en-US" sz="2400" dirty="0" smtClean="0"/>
              <a:t>사용자의 동의에 따른 개별교섭 방식과 </a:t>
            </a:r>
            <a:endParaRPr lang="en-US" altLang="ko-KR" sz="2400" dirty="0" smtClean="0"/>
          </a:p>
          <a:p>
            <a:pPr algn="just">
              <a:lnSpc>
                <a:spcPct val="150000"/>
              </a:lnSpc>
            </a:pPr>
            <a:r>
              <a:rPr lang="en-US" altLang="ko-KR" sz="2400" dirty="0" smtClean="0"/>
              <a:t>(2) </a:t>
            </a:r>
            <a:r>
              <a:rPr lang="ko-KR" altLang="en-US" sz="2400" dirty="0" err="1" smtClean="0"/>
              <a:t>창구단일화절차</a:t>
            </a:r>
            <a:r>
              <a:rPr lang="ko-KR" altLang="en-US" sz="2400" dirty="0" smtClean="0"/>
              <a:t> 참여노조들 간의 자율합의에 따른 교섭대표노조 결정 방식이 동시에 진행될 수 있다</a:t>
            </a:r>
            <a:r>
              <a:rPr lang="en-US" altLang="ko-KR" sz="2400" dirty="0" smtClean="0"/>
              <a:t>. </a:t>
            </a:r>
          </a:p>
          <a:p>
            <a:pPr algn="just">
              <a:lnSpc>
                <a:spcPct val="150000"/>
              </a:lnSpc>
            </a:pPr>
            <a:endParaRPr lang="en-US" altLang="ko-KR" sz="2400" dirty="0" smtClean="0"/>
          </a:p>
          <a:p>
            <a:pPr algn="just">
              <a:lnSpc>
                <a:spcPct val="150000"/>
              </a:lnSpc>
            </a:pPr>
            <a:endParaRPr lang="en-US" altLang="ko-KR" sz="2400" b="1" dirty="0" smtClean="0"/>
          </a:p>
          <a:p>
            <a:pPr>
              <a:lnSpc>
                <a:spcPct val="150000"/>
              </a:lnSpc>
            </a:pPr>
            <a:endParaRPr lang="ko-KR" altLang="en-US" sz="2400" dirty="0" smtClean="0"/>
          </a:p>
          <a:p>
            <a:pPr>
              <a:lnSpc>
                <a:spcPct val="150000"/>
              </a:lnSpc>
            </a:pP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개별교섭동의기간</a:t>
            </a:r>
            <a:endParaRPr lang="ko-KR" altLang="en-US" sz="3600" b="1" dirty="0"/>
          </a:p>
        </p:txBody>
      </p:sp>
      <p:sp>
        <p:nvSpPr>
          <p:cNvPr id="15" name="TextBox 14"/>
          <p:cNvSpPr txBox="1"/>
          <p:nvPr/>
        </p:nvSpPr>
        <p:spPr>
          <a:xfrm>
            <a:off x="436772" y="1299061"/>
            <a:ext cx="11296185" cy="2862322"/>
          </a:xfrm>
          <a:prstGeom prst="rect">
            <a:avLst/>
          </a:prstGeom>
          <a:noFill/>
        </p:spPr>
        <p:txBody>
          <a:bodyPr wrap="square" rtlCol="0">
            <a:spAutoFit/>
          </a:bodyPr>
          <a:lstStyle/>
          <a:p>
            <a:pPr algn="just">
              <a:lnSpc>
                <a:spcPct val="150000"/>
              </a:lnSpc>
            </a:pPr>
            <a:endParaRPr lang="en-US" altLang="ko-KR" sz="2400" b="1" dirty="0" smtClean="0"/>
          </a:p>
          <a:p>
            <a:pPr algn="just">
              <a:lnSpc>
                <a:spcPct val="150000"/>
              </a:lnSpc>
            </a:pPr>
            <a:r>
              <a:rPr lang="ko-KR" altLang="en-US" sz="2400" b="1" dirty="0" smtClean="0"/>
              <a:t>   사용자의 개별교섭 동의가 자율적 교섭대표노조 결정기간</a:t>
            </a:r>
            <a:r>
              <a:rPr lang="en-US" altLang="ko-KR" sz="2400" b="1" dirty="0" smtClean="0"/>
              <a:t>(14</a:t>
            </a:r>
            <a:r>
              <a:rPr lang="ko-KR" altLang="en-US" sz="2400" b="1" dirty="0" smtClean="0"/>
              <a:t>일</a:t>
            </a:r>
            <a:r>
              <a:rPr lang="en-US" altLang="ko-KR" sz="2400" b="1" dirty="0" smtClean="0"/>
              <a:t>)</a:t>
            </a:r>
            <a:r>
              <a:rPr lang="ko-KR" altLang="en-US" sz="2400" b="1" dirty="0" smtClean="0"/>
              <a:t> 이외에 이루어진 경우 유효한가</a:t>
            </a:r>
            <a:r>
              <a:rPr lang="en-US" altLang="ko-KR" sz="2400" b="1" dirty="0" smtClean="0"/>
              <a:t>?</a:t>
            </a:r>
            <a:endParaRPr lang="ko-KR" altLang="en-US" sz="2400" b="1" dirty="0" smtClean="0"/>
          </a:p>
          <a:p>
            <a:pPr>
              <a:lnSpc>
                <a:spcPct val="150000"/>
              </a:lnSpc>
            </a:pPr>
            <a:endParaRPr lang="ko-KR" altLang="en-US" sz="2400" dirty="0" smtClean="0"/>
          </a:p>
          <a:p>
            <a:pPr>
              <a:lnSpc>
                <a:spcPct val="150000"/>
              </a:lnSpc>
            </a:pPr>
            <a:endParaRPr lang="ko-KR" altLang="en-US" sz="2400" dirty="0"/>
          </a:p>
        </p:txBody>
      </p:sp>
      <p:grpSp>
        <p:nvGrpSpPr>
          <p:cNvPr id="11" name="그룹 10"/>
          <p:cNvGrpSpPr/>
          <p:nvPr/>
        </p:nvGrpSpPr>
        <p:grpSpPr>
          <a:xfrm>
            <a:off x="268360" y="1861365"/>
            <a:ext cx="542729" cy="472518"/>
            <a:chOff x="7521771" y="1167753"/>
            <a:chExt cx="868333" cy="756000"/>
          </a:xfrm>
        </p:grpSpPr>
        <p:sp>
          <p:nvSpPr>
            <p:cNvPr id="12" name="타원 11"/>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3" name="직사각형 12"/>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34948561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개별교섭동의기간</a:t>
            </a:r>
            <a:endParaRPr lang="ko-KR" altLang="en-US" sz="3600" b="1" dirty="0"/>
          </a:p>
        </p:txBody>
      </p:sp>
      <p:sp>
        <p:nvSpPr>
          <p:cNvPr id="15" name="TextBox 14"/>
          <p:cNvSpPr txBox="1"/>
          <p:nvPr/>
        </p:nvSpPr>
        <p:spPr>
          <a:xfrm>
            <a:off x="357945" y="926407"/>
            <a:ext cx="11296185" cy="6924973"/>
          </a:xfrm>
          <a:prstGeom prst="rect">
            <a:avLst/>
          </a:prstGeom>
          <a:noFill/>
        </p:spPr>
        <p:txBody>
          <a:bodyPr wrap="square" rtlCol="0">
            <a:spAutoFit/>
          </a:bodyPr>
          <a:lstStyle/>
          <a:p>
            <a:pPr algn="just" fontAlgn="base">
              <a:lnSpc>
                <a:spcPct val="200000"/>
              </a:lnSpc>
            </a:pPr>
            <a:r>
              <a:rPr lang="en-US" altLang="ko-KR" sz="2400" dirty="0" smtClean="0"/>
              <a:t>     </a:t>
            </a:r>
            <a:r>
              <a:rPr lang="ko-KR" altLang="en-US" sz="2400" dirty="0" smtClean="0"/>
              <a:t>서울고등</a:t>
            </a:r>
            <a:r>
              <a:rPr lang="en-US" altLang="ko-KR" sz="2400" dirty="0" smtClean="0"/>
              <a:t> 2013</a:t>
            </a:r>
            <a:r>
              <a:rPr lang="ko-KR" altLang="en-US" sz="2400" dirty="0" smtClean="0"/>
              <a:t>나</a:t>
            </a:r>
            <a:r>
              <a:rPr lang="en-US" altLang="ko-KR" sz="2400" dirty="0" smtClean="0"/>
              <a:t>15267,2013</a:t>
            </a:r>
            <a:r>
              <a:rPr lang="ko-KR" altLang="en-US" sz="2400" dirty="0" smtClean="0"/>
              <a:t>나</a:t>
            </a:r>
            <a:r>
              <a:rPr lang="en-US" altLang="ko-KR" sz="2400" dirty="0" smtClean="0"/>
              <a:t>15274 </a:t>
            </a:r>
            <a:r>
              <a:rPr lang="ko-KR" altLang="en-US" sz="2400" dirty="0" smtClean="0"/>
              <a:t>판결은 위 조항의 취지는 교섭요구 노동조합들이 교섭대표노동조합을 자율적으로 정하거나 사용자가 개별교섭에 동의할 것인지 여부를 결정함에 필요한 충분한 기간을 보장하는 한편 단체교섭이 이루어지는 시기가 부당하게 늦춰지는 것을 막고자 하는 데 있다고 보이므로</a:t>
            </a:r>
            <a:r>
              <a:rPr lang="en-US" altLang="ko-KR" sz="2400" dirty="0" smtClean="0"/>
              <a:t>, </a:t>
            </a:r>
            <a:r>
              <a:rPr lang="ko-KR" altLang="en-US" sz="2400" b="1" u="sng" dirty="0" smtClean="0">
                <a:solidFill>
                  <a:srgbClr val="C00000"/>
                </a:solidFill>
              </a:rPr>
              <a:t>위 조항은 강행규정</a:t>
            </a:r>
            <a:r>
              <a:rPr lang="ko-KR" altLang="en-US" sz="2400" dirty="0" smtClean="0"/>
              <a:t>이다</a:t>
            </a:r>
            <a:r>
              <a:rPr lang="en-US" altLang="ko-KR" sz="2400" dirty="0" smtClean="0"/>
              <a:t>. </a:t>
            </a:r>
            <a:r>
              <a:rPr lang="ko-KR" altLang="en-US" sz="2400" dirty="0" smtClean="0"/>
              <a:t>따라서 </a:t>
            </a:r>
            <a:r>
              <a:rPr lang="ko-KR" altLang="en-US" sz="2400" u="sng" dirty="0" smtClean="0"/>
              <a:t>사용자의 개별교섭 동의가 </a:t>
            </a:r>
            <a:r>
              <a:rPr lang="ko-KR" altLang="en-US" sz="2400" b="1" u="sng" dirty="0" smtClean="0">
                <a:solidFill>
                  <a:srgbClr val="C00000"/>
                </a:solidFill>
              </a:rPr>
              <a:t>교섭대표 자율결정기간 내에 이루어지지 않는 경우 그 개별교섭 동의는 효력이 없다</a:t>
            </a:r>
            <a:r>
              <a:rPr lang="ko-KR" altLang="en-US" sz="2400" dirty="0" smtClean="0"/>
              <a:t>고 보았다</a:t>
            </a:r>
            <a:r>
              <a:rPr lang="en-US" altLang="ko-KR" sz="2400" dirty="0" smtClean="0"/>
              <a:t>(</a:t>
            </a:r>
            <a:r>
              <a:rPr lang="ko-KR" altLang="en-US" sz="2400" dirty="0" smtClean="0"/>
              <a:t>대법원 </a:t>
            </a:r>
            <a:r>
              <a:rPr lang="en-US" altLang="ko-KR" sz="2400" dirty="0" smtClean="0"/>
              <a:t>2013</a:t>
            </a:r>
            <a:r>
              <a:rPr lang="ko-KR" altLang="en-US" sz="2400" dirty="0" smtClean="0"/>
              <a:t>다</a:t>
            </a:r>
            <a:r>
              <a:rPr lang="en-US" altLang="ko-KR" sz="2400" dirty="0" smtClean="0"/>
              <a:t>84643, 2013</a:t>
            </a:r>
            <a:r>
              <a:rPr lang="ko-KR" altLang="en-US" sz="2400" dirty="0" smtClean="0"/>
              <a:t>다</a:t>
            </a:r>
            <a:r>
              <a:rPr lang="en-US" altLang="ko-KR" sz="2400" dirty="0" smtClean="0"/>
              <a:t>84650 </a:t>
            </a:r>
            <a:r>
              <a:rPr lang="ko-KR" altLang="en-US" sz="2400" dirty="0" smtClean="0"/>
              <a:t>판결로 확정</a:t>
            </a:r>
            <a:r>
              <a:rPr lang="en-US" altLang="ko-KR" sz="2400" dirty="0" smtClean="0"/>
              <a:t>).</a:t>
            </a:r>
          </a:p>
          <a:p>
            <a:pPr algn="just" fontAlgn="base">
              <a:lnSpc>
                <a:spcPct val="150000"/>
              </a:lnSpc>
            </a:pPr>
            <a:endParaRPr lang="en-US" altLang="ko-KR" sz="2400" dirty="0" smtClean="0"/>
          </a:p>
          <a:p>
            <a:pPr>
              <a:lnSpc>
                <a:spcPct val="150000"/>
              </a:lnSpc>
            </a:pPr>
            <a:endParaRPr lang="ko-KR" altLang="en-US" sz="2400" dirty="0" smtClean="0"/>
          </a:p>
          <a:p>
            <a:pPr>
              <a:lnSpc>
                <a:spcPct val="150000"/>
              </a:lnSpc>
            </a:pPr>
            <a:endParaRPr lang="ko-KR" altLang="en-US" sz="2400" dirty="0"/>
          </a:p>
        </p:txBody>
      </p:sp>
      <p:sp>
        <p:nvSpPr>
          <p:cNvPr id="11" name="타원 10"/>
          <p:cNvSpPr/>
          <p:nvPr/>
        </p:nvSpPr>
        <p:spPr>
          <a:xfrm>
            <a:off x="261257" y="914400"/>
            <a:ext cx="643095" cy="633046"/>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판례</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개별교섭동의기간 </a:t>
            </a:r>
            <a:endParaRPr lang="ko-KR" altLang="en-US" sz="3600" b="1" dirty="0"/>
          </a:p>
        </p:txBody>
      </p:sp>
      <p:sp>
        <p:nvSpPr>
          <p:cNvPr id="15" name="TextBox 14"/>
          <p:cNvSpPr txBox="1"/>
          <p:nvPr/>
        </p:nvSpPr>
        <p:spPr>
          <a:xfrm>
            <a:off x="447906" y="1425424"/>
            <a:ext cx="11296185" cy="3693319"/>
          </a:xfrm>
          <a:prstGeom prst="rect">
            <a:avLst/>
          </a:prstGeom>
          <a:noFill/>
        </p:spPr>
        <p:txBody>
          <a:bodyPr wrap="square" rtlCol="0">
            <a:spAutoFit/>
          </a:bodyPr>
          <a:lstStyle/>
          <a:p>
            <a:pPr algn="just">
              <a:lnSpc>
                <a:spcPct val="150000"/>
              </a:lnSpc>
            </a:pPr>
            <a:r>
              <a:rPr lang="en-US" altLang="ko-KR" sz="2400" dirty="0" smtClean="0"/>
              <a:t>    </a:t>
            </a:r>
            <a:r>
              <a:rPr lang="ko-KR" altLang="en-US" sz="2400" b="1" dirty="0" smtClean="0"/>
              <a:t>아래와 같은 경우 개별교섭 동의는 유효할까</a:t>
            </a:r>
            <a:r>
              <a:rPr lang="en-US" altLang="ko-KR" sz="2400" b="1" dirty="0" smtClean="0"/>
              <a:t>?(14</a:t>
            </a:r>
            <a:r>
              <a:rPr lang="ko-KR" altLang="en-US" sz="2400" b="1" dirty="0" smtClean="0"/>
              <a:t>일의 기산점은 언제일까</a:t>
            </a:r>
            <a:r>
              <a:rPr lang="en-US" altLang="ko-KR" sz="2400" b="1" dirty="0" smtClean="0"/>
              <a:t>)</a:t>
            </a:r>
          </a:p>
          <a:p>
            <a:pPr algn="just">
              <a:lnSpc>
                <a:spcPct val="150000"/>
              </a:lnSpc>
            </a:pPr>
            <a:r>
              <a:rPr lang="ko-KR" altLang="en-US" sz="2400" dirty="0" smtClean="0"/>
              <a:t>①사용자는 </a:t>
            </a:r>
            <a:r>
              <a:rPr lang="en-US" altLang="ko-KR" sz="2400" dirty="0" smtClean="0"/>
              <a:t>2018. 3. 5. ~ 2018. 3. 12. A</a:t>
            </a:r>
            <a:r>
              <a:rPr lang="ko-KR" altLang="en-US" sz="2400" dirty="0" smtClean="0"/>
              <a:t>와</a:t>
            </a:r>
            <a:r>
              <a:rPr lang="en-US" altLang="ko-KR" sz="2400" dirty="0" smtClean="0"/>
              <a:t> B</a:t>
            </a:r>
            <a:r>
              <a:rPr lang="ko-KR" altLang="en-US" sz="2400" dirty="0" smtClean="0"/>
              <a:t>노조를 교섭요구노조로 공고 </a:t>
            </a:r>
            <a:endParaRPr lang="en-US" altLang="ko-KR" sz="2400" dirty="0" smtClean="0"/>
          </a:p>
          <a:p>
            <a:pPr algn="just">
              <a:lnSpc>
                <a:spcPct val="150000"/>
              </a:lnSpc>
            </a:pPr>
            <a:r>
              <a:rPr lang="ko-KR" altLang="en-US" sz="2400" dirty="0" smtClean="0"/>
              <a:t>② 이의신청 없었음 </a:t>
            </a:r>
            <a:endParaRPr lang="en-US" altLang="ko-KR" sz="2400" dirty="0" smtClean="0"/>
          </a:p>
          <a:p>
            <a:pPr algn="just">
              <a:lnSpc>
                <a:spcPct val="150000"/>
              </a:lnSpc>
            </a:pPr>
            <a:r>
              <a:rPr lang="ko-KR" altLang="en-US" sz="2400" dirty="0" smtClean="0"/>
              <a:t>③ </a:t>
            </a:r>
            <a:r>
              <a:rPr lang="en-US" altLang="ko-KR" sz="2400" dirty="0" smtClean="0"/>
              <a:t>B</a:t>
            </a:r>
            <a:r>
              <a:rPr lang="ko-KR" altLang="en-US" sz="2400" dirty="0" smtClean="0"/>
              <a:t>노조는 </a:t>
            </a:r>
            <a:r>
              <a:rPr lang="en-US" altLang="ko-KR" sz="2400" dirty="0" smtClean="0"/>
              <a:t>2018. 3. 21. </a:t>
            </a:r>
            <a:r>
              <a:rPr lang="ko-KR" altLang="en-US" sz="2400" dirty="0" smtClean="0"/>
              <a:t>사용자에게 개별교섭 요구 </a:t>
            </a:r>
            <a:endParaRPr lang="en-US" altLang="ko-KR" sz="2400" dirty="0" smtClean="0"/>
          </a:p>
          <a:p>
            <a:pPr algn="just">
              <a:lnSpc>
                <a:spcPct val="150000"/>
              </a:lnSpc>
            </a:pPr>
            <a:r>
              <a:rPr lang="ko-KR" altLang="en-US" sz="2400" dirty="0" smtClean="0"/>
              <a:t>④ 사용자는 </a:t>
            </a:r>
            <a:r>
              <a:rPr lang="en-US" altLang="ko-KR" sz="2400" dirty="0" smtClean="0"/>
              <a:t>2018. 3. 23. </a:t>
            </a:r>
            <a:r>
              <a:rPr lang="ko-KR" altLang="en-US" sz="2400" dirty="0" smtClean="0"/>
              <a:t>개별교섭에 동의함</a:t>
            </a:r>
            <a:r>
              <a:rPr lang="en-US" altLang="ko-KR" sz="2400" dirty="0" smtClean="0"/>
              <a:t>. </a:t>
            </a:r>
          </a:p>
          <a:p>
            <a:pPr algn="just">
              <a:lnSpc>
                <a:spcPct val="150000"/>
              </a:lnSpc>
            </a:pPr>
            <a:r>
              <a:rPr lang="ko-KR" altLang="en-US" dirty="0" smtClean="0"/>
              <a:t>*법령은 </a:t>
            </a:r>
            <a:r>
              <a:rPr lang="ko-KR" altLang="en-US" b="1" dirty="0" smtClean="0">
                <a:solidFill>
                  <a:srgbClr val="C00000"/>
                </a:solidFill>
              </a:rPr>
              <a:t>교섭요구노동조합이 </a:t>
            </a:r>
            <a:r>
              <a:rPr lang="en-US" altLang="ko-KR" b="1" dirty="0" smtClean="0">
                <a:solidFill>
                  <a:srgbClr val="C00000"/>
                </a:solidFill>
              </a:rPr>
              <a:t>“</a:t>
            </a:r>
            <a:r>
              <a:rPr lang="ko-KR" altLang="en-US" b="1" u="sng" dirty="0" smtClean="0">
                <a:solidFill>
                  <a:srgbClr val="C00000"/>
                </a:solidFill>
              </a:rPr>
              <a:t>확정 또는 결정된 날부터 </a:t>
            </a:r>
            <a:r>
              <a:rPr lang="en-US" altLang="ko-KR" b="1" u="sng" dirty="0" smtClean="0">
                <a:solidFill>
                  <a:srgbClr val="C00000"/>
                </a:solidFill>
              </a:rPr>
              <a:t>14</a:t>
            </a:r>
            <a:r>
              <a:rPr lang="ko-KR" altLang="en-US" b="1" u="sng" dirty="0" smtClean="0">
                <a:solidFill>
                  <a:srgbClr val="C00000"/>
                </a:solidFill>
              </a:rPr>
              <a:t>일이 되는 날을 기한으로 하여</a:t>
            </a:r>
            <a:r>
              <a:rPr lang="en-US" altLang="ko-KR" b="1" u="sng" dirty="0" smtClean="0"/>
              <a:t>”</a:t>
            </a:r>
            <a:r>
              <a:rPr lang="ko-KR" altLang="en-US" dirty="0" smtClean="0"/>
              <a:t>로 되어 있음</a:t>
            </a:r>
            <a:r>
              <a:rPr lang="en-US" altLang="ko-KR" dirty="0" smtClean="0"/>
              <a:t>. </a:t>
            </a:r>
            <a:r>
              <a:rPr lang="en-US" altLang="ko-KR" b="1" u="sng" dirty="0" smtClean="0"/>
              <a:t> </a:t>
            </a:r>
          </a:p>
          <a:p>
            <a:pPr algn="just">
              <a:lnSpc>
                <a:spcPct val="150000"/>
              </a:lnSpc>
            </a:pPr>
            <a:r>
              <a:rPr lang="ko-KR" altLang="en-US" b="1" dirty="0" smtClean="0"/>
              <a:t> </a:t>
            </a:r>
            <a:endParaRPr lang="en-US" altLang="ko-KR" dirty="0" smtClean="0"/>
          </a:p>
        </p:txBody>
      </p:sp>
      <p:grpSp>
        <p:nvGrpSpPr>
          <p:cNvPr id="11" name="그룹 10"/>
          <p:cNvGrpSpPr/>
          <p:nvPr/>
        </p:nvGrpSpPr>
        <p:grpSpPr>
          <a:xfrm>
            <a:off x="350762" y="1456162"/>
            <a:ext cx="542729" cy="472518"/>
            <a:chOff x="7521771" y="1167753"/>
            <a:chExt cx="868333" cy="756000"/>
          </a:xfrm>
        </p:grpSpPr>
        <p:sp>
          <p:nvSpPr>
            <p:cNvPr id="12" name="타원 11"/>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3" name="직사각형 12"/>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개별교섭동의기간 </a:t>
            </a:r>
            <a:endParaRPr lang="ko-KR" altLang="en-US" sz="3600" b="1" dirty="0"/>
          </a:p>
        </p:txBody>
      </p:sp>
      <p:sp>
        <p:nvSpPr>
          <p:cNvPr id="15" name="TextBox 14"/>
          <p:cNvSpPr txBox="1"/>
          <p:nvPr/>
        </p:nvSpPr>
        <p:spPr>
          <a:xfrm>
            <a:off x="357945" y="936454"/>
            <a:ext cx="11296185" cy="4939814"/>
          </a:xfrm>
          <a:prstGeom prst="rect">
            <a:avLst/>
          </a:prstGeom>
          <a:noFill/>
        </p:spPr>
        <p:txBody>
          <a:bodyPr wrap="square" rtlCol="0">
            <a:spAutoFit/>
          </a:bodyPr>
          <a:lstStyle/>
          <a:p>
            <a:pPr algn="just">
              <a:lnSpc>
                <a:spcPct val="150000"/>
              </a:lnSpc>
            </a:pPr>
            <a:r>
              <a:rPr lang="ko-KR" altLang="en-US" b="1" dirty="0" smtClean="0"/>
              <a:t> </a:t>
            </a:r>
            <a:endParaRPr lang="en-US" altLang="ko-KR" dirty="0" smtClean="0"/>
          </a:p>
          <a:p>
            <a:pPr algn="just">
              <a:lnSpc>
                <a:spcPct val="150000"/>
              </a:lnSpc>
            </a:pPr>
            <a:r>
              <a:rPr lang="en-US" altLang="ko-KR" sz="2400" dirty="0" smtClean="0"/>
              <a:t>○ </a:t>
            </a:r>
            <a:r>
              <a:rPr lang="en-US" altLang="ko-KR" sz="2400" b="1" dirty="0" smtClean="0"/>
              <a:t>A</a:t>
            </a:r>
            <a:r>
              <a:rPr lang="ko-KR" altLang="en-US" sz="2400" b="1" dirty="0" smtClean="0"/>
              <a:t>노조 주장 </a:t>
            </a:r>
            <a:r>
              <a:rPr lang="en-US" altLang="ko-KR" sz="2400" dirty="0" smtClean="0"/>
              <a:t>: </a:t>
            </a:r>
            <a:r>
              <a:rPr lang="ko-KR" altLang="en-US" sz="2400" dirty="0" smtClean="0"/>
              <a:t>회사가 교섭요구노조 확정공고를 한 </a:t>
            </a:r>
            <a:r>
              <a:rPr lang="en-US" altLang="ko-KR" sz="2400" dirty="0" smtClean="0"/>
              <a:t>2018. 3. 5. </a:t>
            </a:r>
            <a:r>
              <a:rPr lang="ko-KR" altLang="en-US" sz="2400" dirty="0" smtClean="0"/>
              <a:t>을 교섭요구노조가 확정된 날로 보아 </a:t>
            </a:r>
            <a:r>
              <a:rPr lang="en-US" altLang="ko-KR" sz="2400" dirty="0" smtClean="0"/>
              <a:t>2018. 3. 6. ~ 2018. 3. 19. </a:t>
            </a:r>
            <a:r>
              <a:rPr lang="ko-KR" altLang="en-US" sz="2400" dirty="0" smtClean="0"/>
              <a:t>까지 개별교섭동의가 있어야 하나</a:t>
            </a:r>
            <a:r>
              <a:rPr lang="en-US" altLang="ko-KR" sz="2400" dirty="0" smtClean="0"/>
              <a:t>, </a:t>
            </a:r>
            <a:r>
              <a:rPr lang="ko-KR" altLang="en-US" sz="2400" dirty="0" smtClean="0"/>
              <a:t>그렇지 않아 무효다</a:t>
            </a:r>
            <a:r>
              <a:rPr lang="en-US" altLang="ko-KR" sz="2400" dirty="0" smtClean="0"/>
              <a:t>.</a:t>
            </a:r>
          </a:p>
          <a:p>
            <a:pPr algn="just">
              <a:lnSpc>
                <a:spcPct val="150000"/>
              </a:lnSpc>
            </a:pPr>
            <a:endParaRPr lang="en-US" altLang="ko-KR" sz="2400" dirty="0" smtClean="0"/>
          </a:p>
          <a:p>
            <a:pPr algn="just">
              <a:lnSpc>
                <a:spcPct val="150000"/>
              </a:lnSpc>
            </a:pPr>
            <a:r>
              <a:rPr lang="en-US" altLang="ko-KR" sz="2400" dirty="0" smtClean="0"/>
              <a:t> </a:t>
            </a:r>
            <a:r>
              <a:rPr lang="ko-KR" altLang="en-US" sz="2400" b="1" dirty="0" smtClean="0"/>
              <a:t>○ 사용자 주장 </a:t>
            </a:r>
            <a:r>
              <a:rPr lang="en-US" altLang="ko-KR" sz="2400" dirty="0" smtClean="0"/>
              <a:t>: </a:t>
            </a:r>
            <a:r>
              <a:rPr lang="ko-KR" altLang="en-US" sz="2400" dirty="0" smtClean="0"/>
              <a:t>개별교섭을 요구하거나 그에 대한 동의를 할 수 있는 기간인 ‘교섭요구 노동조합으로 확정된 날부터 </a:t>
            </a:r>
            <a:r>
              <a:rPr lang="en-US" altLang="ko-KR" sz="2400" dirty="0" smtClean="0"/>
              <a:t>14</a:t>
            </a:r>
            <a:r>
              <a:rPr lang="ko-KR" altLang="en-US" sz="2400" dirty="0" smtClean="0"/>
              <a:t>일’은 ‘교섭요구 노동조합 확정공고 기간만료일이 경과된 날부터 </a:t>
            </a:r>
            <a:r>
              <a:rPr lang="en-US" altLang="ko-KR" sz="2400" dirty="0" smtClean="0"/>
              <a:t>14</a:t>
            </a:r>
            <a:r>
              <a:rPr lang="ko-KR" altLang="en-US" sz="2400" dirty="0" smtClean="0"/>
              <a:t>일’이므로</a:t>
            </a:r>
            <a:r>
              <a:rPr lang="en-US" altLang="ko-KR" sz="2400" dirty="0" smtClean="0"/>
              <a:t>, </a:t>
            </a:r>
            <a:r>
              <a:rPr lang="ko-KR" altLang="en-US" sz="2400" dirty="0" smtClean="0"/>
              <a:t>이 사건에서는 </a:t>
            </a:r>
            <a:r>
              <a:rPr lang="en-US" altLang="ko-KR" sz="2400" dirty="0" smtClean="0"/>
              <a:t>2018. 3. 13.</a:t>
            </a:r>
            <a:r>
              <a:rPr lang="ko-KR" altLang="en-US" sz="2400" dirty="0"/>
              <a:t> </a:t>
            </a:r>
            <a:r>
              <a:rPr lang="en-US" altLang="ko-KR" sz="2400" dirty="0" smtClean="0"/>
              <a:t>~</a:t>
            </a:r>
            <a:r>
              <a:rPr lang="ko-KR" altLang="en-US" sz="2400" dirty="0" smtClean="0"/>
              <a:t> </a:t>
            </a:r>
            <a:r>
              <a:rPr lang="en-US" altLang="ko-KR" sz="2400" dirty="0" smtClean="0"/>
              <a:t>2018. 3. 26.</a:t>
            </a:r>
            <a:r>
              <a:rPr lang="ko-KR" altLang="en-US" sz="2400" dirty="0" smtClean="0"/>
              <a:t>까지다</a:t>
            </a:r>
            <a:r>
              <a:rPr lang="en-US" altLang="ko-KR" sz="2400" dirty="0" smtClean="0"/>
              <a:t>. </a:t>
            </a:r>
            <a:r>
              <a:rPr lang="ko-KR" altLang="en-US" sz="2400" dirty="0" smtClean="0"/>
              <a:t>따라서 유효하다</a:t>
            </a:r>
            <a:r>
              <a:rPr lang="en-US" altLang="ko-KR" sz="2400" dirty="0" smtClean="0"/>
              <a:t>.</a:t>
            </a:r>
            <a:endParaRPr lang="ko-KR" altLang="en-US" sz="2400" dirty="0"/>
          </a:p>
        </p:txBody>
      </p:sp>
    </p:spTree>
    <p:extLst>
      <p:ext uri="{BB962C8B-B14F-4D97-AF65-F5344CB8AC3E}">
        <p14:creationId xmlns:p14="http://schemas.microsoft.com/office/powerpoint/2010/main" val="12229857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개별교섭동의 기간</a:t>
            </a:r>
            <a:endParaRPr lang="ko-KR" altLang="en-US" sz="3600" b="1" dirty="0"/>
          </a:p>
        </p:txBody>
      </p:sp>
      <p:sp>
        <p:nvSpPr>
          <p:cNvPr id="15" name="TextBox 14"/>
          <p:cNvSpPr txBox="1"/>
          <p:nvPr/>
        </p:nvSpPr>
        <p:spPr>
          <a:xfrm>
            <a:off x="337848" y="1046986"/>
            <a:ext cx="11296185" cy="4524315"/>
          </a:xfrm>
          <a:prstGeom prst="rect">
            <a:avLst/>
          </a:prstGeom>
          <a:noFill/>
        </p:spPr>
        <p:txBody>
          <a:bodyPr wrap="square" rtlCol="0">
            <a:spAutoFit/>
          </a:bodyPr>
          <a:lstStyle/>
          <a:p>
            <a:pPr algn="just">
              <a:lnSpc>
                <a:spcPct val="150000"/>
              </a:lnSpc>
            </a:pPr>
            <a:r>
              <a:rPr lang="en-US" altLang="ko-KR" sz="2400" dirty="0" smtClean="0"/>
              <a:t>○ </a:t>
            </a:r>
            <a:r>
              <a:rPr lang="ko-KR" altLang="en-US" sz="2400" b="1" u="sng" dirty="0" smtClean="0">
                <a:solidFill>
                  <a:srgbClr val="C00000"/>
                </a:solidFill>
              </a:rPr>
              <a:t>개별교섭 동의를 위한 교섭대표 자율결정기간</a:t>
            </a:r>
            <a:r>
              <a:rPr lang="en-US" altLang="ko-KR" sz="2400" b="1" u="sng" dirty="0" smtClean="0">
                <a:solidFill>
                  <a:srgbClr val="C00000"/>
                </a:solidFill>
              </a:rPr>
              <a:t>(14</a:t>
            </a:r>
            <a:r>
              <a:rPr lang="ko-KR" altLang="en-US" sz="2400" b="1" u="sng" dirty="0" smtClean="0">
                <a:solidFill>
                  <a:srgbClr val="C00000"/>
                </a:solidFill>
              </a:rPr>
              <a:t>일</a:t>
            </a:r>
            <a:r>
              <a:rPr lang="en-US" altLang="ko-KR" sz="2400" b="1" u="sng" dirty="0" smtClean="0">
                <a:solidFill>
                  <a:srgbClr val="C00000"/>
                </a:solidFill>
              </a:rPr>
              <a:t>)</a:t>
            </a:r>
            <a:r>
              <a:rPr lang="ko-KR" altLang="en-US" sz="2400" b="1" u="sng" dirty="0" smtClean="0">
                <a:solidFill>
                  <a:srgbClr val="C00000"/>
                </a:solidFill>
              </a:rPr>
              <a:t>의 기산일</a:t>
            </a:r>
            <a:r>
              <a:rPr lang="ko-KR" altLang="en-US" sz="2400" dirty="0" smtClean="0">
                <a:solidFill>
                  <a:srgbClr val="C00000"/>
                </a:solidFill>
              </a:rPr>
              <a:t>이 </a:t>
            </a:r>
            <a:r>
              <a:rPr lang="ko-KR" altLang="en-US" sz="2400" dirty="0" smtClean="0"/>
              <a:t>되는 노동조합 및 노동관계조정법 시행령 제</a:t>
            </a:r>
            <a:r>
              <a:rPr lang="en-US" altLang="ko-KR" sz="2400" dirty="0" smtClean="0"/>
              <a:t>14</a:t>
            </a:r>
            <a:r>
              <a:rPr lang="ko-KR" altLang="en-US" sz="2400" dirty="0" smtClean="0"/>
              <a:t>조의</a:t>
            </a:r>
            <a:r>
              <a:rPr lang="en-US" altLang="ko-KR" sz="2400" dirty="0" smtClean="0"/>
              <a:t>6 </a:t>
            </a:r>
            <a:r>
              <a:rPr lang="ko-KR" altLang="en-US" sz="2400" dirty="0" smtClean="0"/>
              <a:t>제</a:t>
            </a:r>
            <a:r>
              <a:rPr lang="en-US" altLang="ko-KR" sz="2400" dirty="0" smtClean="0"/>
              <a:t>1</a:t>
            </a:r>
            <a:r>
              <a:rPr lang="ko-KR" altLang="en-US" sz="2400" dirty="0" smtClean="0"/>
              <a:t>항의 ‘확정된 날</a:t>
            </a:r>
            <a:r>
              <a:rPr lang="en-US" altLang="ko-KR" sz="2400" dirty="0" smtClean="0"/>
              <a:t>(</a:t>
            </a:r>
            <a:r>
              <a:rPr lang="ko-KR" altLang="en-US" sz="2400" dirty="0" smtClean="0"/>
              <a:t>교섭요구노조 확정공고기간 만료일</a:t>
            </a:r>
            <a:r>
              <a:rPr lang="en-US" altLang="ko-KR" sz="2400" dirty="0" smtClean="0"/>
              <a:t>)’</a:t>
            </a:r>
            <a:r>
              <a:rPr lang="ko-KR" altLang="en-US" sz="2400" dirty="0" smtClean="0"/>
              <a:t>의 의미  ☞ 교섭요구노조 </a:t>
            </a:r>
            <a:r>
              <a:rPr lang="ko-KR" altLang="en-US" sz="2400" b="1" u="sng" dirty="0" smtClean="0">
                <a:solidFill>
                  <a:srgbClr val="C00000"/>
                </a:solidFill>
              </a:rPr>
              <a:t>확정공고기간이 만료된 날</a:t>
            </a:r>
            <a:r>
              <a:rPr lang="ko-KR" altLang="en-US" sz="2400" dirty="0" smtClean="0"/>
              <a:t>을</a:t>
            </a:r>
            <a:r>
              <a:rPr lang="en-US" altLang="ko-KR" sz="2400" dirty="0" smtClean="0"/>
              <a:t>, </a:t>
            </a:r>
            <a:r>
              <a:rPr lang="ko-KR" altLang="en-US" sz="2400" dirty="0" smtClean="0"/>
              <a:t>노동조합이 이의를 신청하여 사용자가 수정공고를 한 경우에는 그 </a:t>
            </a:r>
            <a:r>
              <a:rPr lang="ko-KR" altLang="en-US" sz="2400" b="1" u="sng" dirty="0" smtClean="0">
                <a:solidFill>
                  <a:srgbClr val="C00000"/>
                </a:solidFill>
              </a:rPr>
              <a:t>수정공고기간이 만료된 날</a:t>
            </a:r>
            <a:r>
              <a:rPr lang="ko-KR" altLang="en-US" sz="2400" dirty="0" smtClean="0"/>
              <a:t>을 의미한다</a:t>
            </a:r>
            <a:r>
              <a:rPr lang="en-US" altLang="ko-KR" sz="2400" dirty="0" smtClean="0"/>
              <a:t>(</a:t>
            </a:r>
            <a:r>
              <a:rPr lang="ko-KR" altLang="en-US" sz="2400" dirty="0" smtClean="0"/>
              <a:t>대법원 </a:t>
            </a:r>
            <a:r>
              <a:rPr lang="en-US" altLang="ko-KR" sz="2400" dirty="0" smtClean="0"/>
              <a:t>2014</a:t>
            </a:r>
            <a:r>
              <a:rPr lang="ko-KR" altLang="en-US" sz="2400" dirty="0" smtClean="0"/>
              <a:t>다</a:t>
            </a:r>
            <a:r>
              <a:rPr lang="en-US" altLang="ko-KR" sz="2400" dirty="0" smtClean="0"/>
              <a:t>11550 </a:t>
            </a:r>
            <a:r>
              <a:rPr lang="ko-KR" altLang="en-US" sz="2400" dirty="0" smtClean="0"/>
              <a:t>판결</a:t>
            </a:r>
            <a:r>
              <a:rPr lang="en-US" altLang="ko-KR" sz="2400" dirty="0" smtClean="0"/>
              <a:t>)</a:t>
            </a:r>
          </a:p>
          <a:p>
            <a:pPr algn="just">
              <a:lnSpc>
                <a:spcPct val="150000"/>
              </a:lnSpc>
            </a:pPr>
            <a:endParaRPr lang="en-US" altLang="ko-KR" sz="2400" dirty="0" smtClean="0"/>
          </a:p>
          <a:p>
            <a:pPr algn="just">
              <a:lnSpc>
                <a:spcPct val="150000"/>
              </a:lnSpc>
            </a:pPr>
            <a:r>
              <a:rPr lang="ko-KR" altLang="en-US" sz="2400" dirty="0" smtClean="0"/>
              <a:t>☞ 따라서 앞 사례에서 사용자의 주장대로 개별교섭 동의는 유효함</a:t>
            </a:r>
            <a:r>
              <a:rPr lang="en-US" altLang="ko-KR" sz="2400" dirty="0" smtClean="0"/>
              <a:t>. </a:t>
            </a:r>
            <a:r>
              <a:rPr lang="ko-KR" altLang="en-US" sz="2400" dirty="0" smtClean="0"/>
              <a:t>확정공고일이 만료된 </a:t>
            </a:r>
            <a:r>
              <a:rPr lang="en-US" altLang="ko-KR" sz="2400" dirty="0" smtClean="0"/>
              <a:t>2018. 3. 12. </a:t>
            </a:r>
            <a:r>
              <a:rPr lang="ko-KR" altLang="en-US" sz="2400" dirty="0" smtClean="0"/>
              <a:t>이므로 </a:t>
            </a:r>
            <a:r>
              <a:rPr lang="en-US" altLang="ko-KR" sz="2400" dirty="0" smtClean="0"/>
              <a:t>3. 13. ~ 3. 26. </a:t>
            </a:r>
            <a:r>
              <a:rPr lang="ko-KR" altLang="en-US" sz="2400" dirty="0" smtClean="0"/>
              <a:t>까지 개별교섭 하면 유효</a:t>
            </a:r>
            <a:endParaRPr lang="en-US" altLang="ko-KR" sz="2400"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492370" y="3357224"/>
            <a:ext cx="11033586"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Ⅲ. </a:t>
            </a:r>
            <a:r>
              <a:rPr lang="ko-KR" altLang="en-US" sz="6000" b="1" dirty="0" smtClean="0">
                <a:solidFill>
                  <a:prstClr val="black">
                    <a:lumMod val="75000"/>
                    <a:lumOff val="25000"/>
                  </a:prstClr>
                </a:solidFill>
                <a:latin typeface="+mj-ea"/>
              </a:rPr>
              <a:t>교섭대표노조의 지위</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권한</a:t>
            </a:r>
            <a:endParaRPr lang="ko-KR" altLang="en-US" sz="3600" b="1" dirty="0"/>
          </a:p>
        </p:txBody>
      </p:sp>
      <p:sp>
        <p:nvSpPr>
          <p:cNvPr id="15" name="TextBox 14"/>
          <p:cNvSpPr txBox="1"/>
          <p:nvPr/>
        </p:nvSpPr>
        <p:spPr>
          <a:xfrm>
            <a:off x="357945" y="856068"/>
            <a:ext cx="11296185" cy="6001643"/>
          </a:xfrm>
          <a:prstGeom prst="rect">
            <a:avLst/>
          </a:prstGeom>
          <a:noFill/>
        </p:spPr>
        <p:txBody>
          <a:bodyPr wrap="square" rtlCol="0">
            <a:spAutoFit/>
          </a:bodyPr>
          <a:lstStyle/>
          <a:p>
            <a:pPr>
              <a:lnSpc>
                <a:spcPct val="150000"/>
              </a:lnSpc>
            </a:pPr>
            <a:r>
              <a:rPr lang="en-US" altLang="ko-KR" sz="2400" dirty="0" smtClean="0"/>
              <a:t>○ </a:t>
            </a:r>
            <a:r>
              <a:rPr lang="ko-KR" altLang="en-US" sz="2400" b="1" dirty="0" smtClean="0"/>
              <a:t>배타적 단체교섭권 및 단체협약 </a:t>
            </a:r>
            <a:r>
              <a:rPr lang="ko-KR" altLang="en-US" sz="2400" b="1" dirty="0" err="1" smtClean="0"/>
              <a:t>체결권</a:t>
            </a:r>
            <a:endParaRPr lang="en-US" altLang="ko-KR" sz="2400" b="1" dirty="0" smtClean="0"/>
          </a:p>
          <a:p>
            <a:pPr>
              <a:lnSpc>
                <a:spcPct val="150000"/>
              </a:lnSpc>
            </a:pPr>
            <a:r>
              <a:rPr lang="ko-KR" altLang="en-US" sz="2400" dirty="0" smtClean="0"/>
              <a:t>교섭창구 단일화 절차를 거쳐 교섭대표노조가 된 노동조합은 사용자와 단체교섭 및 단체협약을 체결할 권한을 가진다</a:t>
            </a:r>
            <a:r>
              <a:rPr lang="en-US" altLang="ko-KR" sz="2400" dirty="0" smtClean="0"/>
              <a:t>. </a:t>
            </a:r>
            <a:r>
              <a:rPr lang="ko-KR" altLang="en-US" sz="2400" dirty="0" smtClean="0"/>
              <a:t>반면</a:t>
            </a:r>
            <a:r>
              <a:rPr lang="en-US" altLang="ko-KR" sz="2400" dirty="0" smtClean="0"/>
              <a:t>, </a:t>
            </a:r>
            <a:r>
              <a:rPr lang="ko-KR" altLang="en-US" sz="2400" dirty="0" err="1" smtClean="0"/>
              <a:t>창구단일화절차에</a:t>
            </a:r>
            <a:r>
              <a:rPr lang="ko-KR" altLang="en-US" sz="2400" dirty="0" smtClean="0"/>
              <a:t> 참여하였으나 교섭대표노조가 되지 못한 소수노조는 교섭대표노조의 지위유지 기간 중에는 사용자와 단체교섭 및 단체협약을 체결할 수 없다</a:t>
            </a:r>
            <a:r>
              <a:rPr lang="en-US" altLang="ko-KR" sz="2400" dirty="0" smtClean="0"/>
              <a:t>.</a:t>
            </a:r>
            <a:r>
              <a:rPr lang="ko-KR" altLang="en-US" sz="2400" dirty="0" smtClean="0"/>
              <a:t> </a:t>
            </a:r>
            <a:endParaRPr lang="en-US" altLang="ko-KR" sz="2400" dirty="0" smtClean="0"/>
          </a:p>
          <a:p>
            <a:pPr>
              <a:lnSpc>
                <a:spcPct val="150000"/>
              </a:lnSpc>
            </a:pPr>
            <a:endParaRPr lang="en-US" altLang="ko-KR" sz="2400" dirty="0" smtClean="0"/>
          </a:p>
          <a:p>
            <a:pPr fontAlgn="base" latinLnBrk="0"/>
            <a:endParaRPr lang="ko-KR" altLang="en-US" sz="2400" dirty="0" smtClean="0"/>
          </a:p>
          <a:p>
            <a:pPr>
              <a:lnSpc>
                <a:spcPct val="150000"/>
              </a:lnSpc>
            </a:pPr>
            <a:endParaRPr lang="en-US" altLang="ko-KR" sz="2400" dirty="0" smtClean="0"/>
          </a:p>
          <a:p>
            <a:pPr>
              <a:lnSpc>
                <a:spcPct val="150000"/>
              </a:lnSpc>
            </a:pPr>
            <a:endParaRPr lang="en-US" altLang="ko-KR" sz="2400" dirty="0" smtClean="0"/>
          </a:p>
          <a:p>
            <a:pPr>
              <a:lnSpc>
                <a:spcPct val="150000"/>
              </a:lnSpc>
            </a:pPr>
            <a:endParaRPr lang="ko-KR" altLang="en-US" sz="2400" dirty="0" smtClean="0"/>
          </a:p>
          <a:p>
            <a:pPr>
              <a:lnSpc>
                <a:spcPct val="150000"/>
              </a:lnSpc>
            </a:pPr>
            <a:endParaRPr lang="ko-KR" altLang="en-US" sz="2400" dirty="0"/>
          </a:p>
        </p:txBody>
      </p:sp>
      <p:pic>
        <p:nvPicPr>
          <p:cNvPr id="11" name="그림 10" descr="화면 캡처">
            <a:extLst>
              <a:ext uri="{FF2B5EF4-FFF2-40B4-BE49-F238E27FC236}">
                <a16:creationId xmlns="" xmlns:lc="http://schemas.openxmlformats.org/drawingml/2006/lockedCanvas" xmlns:a16="http://schemas.microsoft.com/office/drawing/2014/main" id="{066E8371-0856-4C78-8E5E-EA324C39BA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20800" y="3504071"/>
            <a:ext cx="9626600" cy="2926875"/>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권한</a:t>
            </a:r>
            <a:endParaRPr lang="ko-KR" altLang="en-US" sz="3600" b="1" dirty="0"/>
          </a:p>
        </p:txBody>
      </p:sp>
      <p:sp>
        <p:nvSpPr>
          <p:cNvPr id="15" name="TextBox 14"/>
          <p:cNvSpPr txBox="1"/>
          <p:nvPr/>
        </p:nvSpPr>
        <p:spPr>
          <a:xfrm>
            <a:off x="211014" y="1187663"/>
            <a:ext cx="4883499" cy="9233297"/>
          </a:xfrm>
          <a:prstGeom prst="rect">
            <a:avLst/>
          </a:prstGeom>
          <a:noFill/>
        </p:spPr>
        <p:txBody>
          <a:bodyPr wrap="square" rtlCol="0">
            <a:spAutoFit/>
          </a:bodyPr>
          <a:lstStyle/>
          <a:p>
            <a:pPr algn="just">
              <a:lnSpc>
                <a:spcPct val="150000"/>
              </a:lnSpc>
            </a:pPr>
            <a:r>
              <a:rPr lang="en-US" altLang="ko-KR" sz="2400" dirty="0" smtClean="0"/>
              <a:t>○ </a:t>
            </a:r>
            <a:r>
              <a:rPr lang="ko-KR" altLang="en-US" sz="2400" dirty="0" smtClean="0"/>
              <a:t>노조법 제</a:t>
            </a:r>
            <a:r>
              <a:rPr lang="en-US" altLang="ko-KR" sz="2400" dirty="0" smtClean="0"/>
              <a:t>29</a:t>
            </a:r>
            <a:r>
              <a:rPr lang="ko-KR" altLang="en-US" sz="2400" dirty="0" smtClean="0"/>
              <a:t>조의</a:t>
            </a:r>
            <a:r>
              <a:rPr lang="en-US" altLang="ko-KR" sz="2400" dirty="0" smtClean="0"/>
              <a:t>5</a:t>
            </a:r>
            <a:r>
              <a:rPr lang="ko-KR" altLang="en-US" sz="2400" dirty="0" smtClean="0"/>
              <a:t>는 교섭대표노조에게 교섭창구단일화와 관련하여 일정한 권한과 의무를 부여</a:t>
            </a:r>
            <a:endParaRPr lang="en-US" altLang="ko-KR" sz="2400" dirty="0" smtClean="0"/>
          </a:p>
          <a:p>
            <a:pPr algn="just">
              <a:lnSpc>
                <a:spcPct val="150000"/>
              </a:lnSpc>
            </a:pPr>
            <a:endParaRPr lang="en-US" altLang="ko-KR" sz="2400" dirty="0" smtClean="0"/>
          </a:p>
          <a:p>
            <a:pPr algn="just" fontAlgn="base">
              <a:lnSpc>
                <a:spcPct val="150000"/>
              </a:lnSpc>
            </a:pPr>
            <a:r>
              <a:rPr lang="en-US" altLang="ko-KR" sz="2400" dirty="0" smtClean="0"/>
              <a:t>○ </a:t>
            </a:r>
            <a:r>
              <a:rPr lang="ko-KR" altLang="en-US" sz="2400" dirty="0" smtClean="0"/>
              <a:t>법원은 위 권한은 단체협약 체결과정 전후 과정에서 필요한 부가적인 권한을 한정적 </a:t>
            </a:r>
            <a:r>
              <a:rPr lang="en-US" altLang="ko-KR" sz="2400" dirty="0" smtClean="0"/>
              <a:t>·</a:t>
            </a:r>
            <a:r>
              <a:rPr lang="ko-KR" altLang="en-US" sz="2400" dirty="0" smtClean="0"/>
              <a:t>열거적으로 부여한 것이므로 포괄적으로 확장될 수 없다고 봄</a:t>
            </a:r>
            <a:r>
              <a:rPr lang="en-US" altLang="ko-KR" sz="2000" dirty="0" smtClean="0"/>
              <a:t>(</a:t>
            </a:r>
            <a:r>
              <a:rPr lang="ko-KR" altLang="en-US" sz="2000" dirty="0" smtClean="0"/>
              <a:t>서울고등법원 </a:t>
            </a:r>
            <a:r>
              <a:rPr lang="en-US" altLang="ko-KR" sz="2000" dirty="0" smtClean="0"/>
              <a:t>2017. 1. 18. </a:t>
            </a:r>
            <a:r>
              <a:rPr lang="ko-KR" altLang="en-US" sz="2000" dirty="0" smtClean="0"/>
              <a:t>선고 </a:t>
            </a:r>
            <a:r>
              <a:rPr lang="en-US" altLang="ko-KR" sz="2000" dirty="0" smtClean="0"/>
              <a:t>2016</a:t>
            </a:r>
            <a:r>
              <a:rPr lang="ko-KR" altLang="en-US" sz="2000" dirty="0" smtClean="0"/>
              <a:t>누</a:t>
            </a:r>
            <a:r>
              <a:rPr lang="en-US" altLang="ko-KR" sz="2000" dirty="0" smtClean="0"/>
              <a:t>52882 </a:t>
            </a:r>
            <a:r>
              <a:rPr lang="ko-KR" altLang="en-US" sz="2000" dirty="0" smtClean="0"/>
              <a:t>판결</a:t>
            </a:r>
            <a:r>
              <a:rPr lang="en-US" altLang="ko-KR" sz="2000" dirty="0" smtClean="0"/>
              <a:t>).</a:t>
            </a:r>
            <a:endParaRPr lang="ko-KR" altLang="en-US" sz="2000" dirty="0" smtClean="0"/>
          </a:p>
          <a:p>
            <a:pPr algn="just">
              <a:lnSpc>
                <a:spcPct val="150000"/>
              </a:lnSpc>
            </a:pPr>
            <a:endParaRPr lang="en-US" altLang="ko-KR" sz="2400" b="1" dirty="0" smtClean="0"/>
          </a:p>
          <a:p>
            <a:pPr>
              <a:lnSpc>
                <a:spcPct val="150000"/>
              </a:lnSpc>
            </a:pPr>
            <a:endParaRPr lang="en-US" altLang="ko-KR" sz="2400" dirty="0" smtClean="0"/>
          </a:p>
          <a:p>
            <a:pPr fontAlgn="base" latinLnBrk="0"/>
            <a:endParaRPr lang="ko-KR" altLang="en-US" sz="2400" dirty="0" smtClean="0"/>
          </a:p>
          <a:p>
            <a:pPr>
              <a:lnSpc>
                <a:spcPct val="150000"/>
              </a:lnSpc>
            </a:pPr>
            <a:endParaRPr lang="en-US" altLang="ko-KR" sz="2400" dirty="0" smtClean="0"/>
          </a:p>
          <a:p>
            <a:pPr>
              <a:lnSpc>
                <a:spcPct val="150000"/>
              </a:lnSpc>
            </a:pPr>
            <a:endParaRPr lang="en-US" altLang="ko-KR" sz="2400" dirty="0" smtClean="0"/>
          </a:p>
          <a:p>
            <a:pPr>
              <a:lnSpc>
                <a:spcPct val="150000"/>
              </a:lnSpc>
            </a:pPr>
            <a:endParaRPr lang="ko-KR" altLang="en-US" sz="2400" dirty="0" smtClean="0"/>
          </a:p>
          <a:p>
            <a:pPr>
              <a:lnSpc>
                <a:spcPct val="150000"/>
              </a:lnSpc>
            </a:pPr>
            <a:endParaRPr lang="ko-KR" altLang="en-US" sz="2400" dirty="0"/>
          </a:p>
        </p:txBody>
      </p:sp>
      <p:pic>
        <p:nvPicPr>
          <p:cNvPr id="12" name="그림 11" descr="화면 캡처">
            <a:extLst>
              <a:ext uri="{FF2B5EF4-FFF2-40B4-BE49-F238E27FC236}">
                <a16:creationId xmlns="" xmlns:lc="http://schemas.openxmlformats.org/drawingml/2006/lockedCanvas" xmlns:a16="http://schemas.microsoft.com/office/drawing/2014/main" id="{1896078E-C130-4439-903B-12E922E4E2D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3389" y="1068479"/>
            <a:ext cx="6978611" cy="5091161"/>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 기간</a:t>
            </a:r>
            <a:endParaRPr lang="ko-KR" altLang="en-US" sz="3600" b="1" dirty="0"/>
          </a:p>
        </p:txBody>
      </p:sp>
      <p:sp>
        <p:nvSpPr>
          <p:cNvPr id="15" name="TextBox 14"/>
          <p:cNvSpPr txBox="1"/>
          <p:nvPr/>
        </p:nvSpPr>
        <p:spPr>
          <a:xfrm>
            <a:off x="221065" y="856068"/>
            <a:ext cx="11615894" cy="2862322"/>
          </a:xfrm>
          <a:prstGeom prst="rect">
            <a:avLst/>
          </a:prstGeom>
          <a:noFill/>
        </p:spPr>
        <p:txBody>
          <a:bodyPr wrap="square" rtlCol="0">
            <a:spAutoFit/>
          </a:bodyPr>
          <a:lstStyle/>
          <a:p>
            <a:pPr fontAlgn="base">
              <a:lnSpc>
                <a:spcPct val="150000"/>
              </a:lnSpc>
            </a:pPr>
            <a:r>
              <a:rPr lang="ko-KR" altLang="en-US" sz="2400" b="1" dirty="0" smtClean="0"/>
              <a:t>○  교섭대표노조의 지위 유지기간은 </a:t>
            </a:r>
            <a:r>
              <a:rPr lang="en-US" altLang="ko-KR" sz="2400" b="1" dirty="0" smtClean="0"/>
              <a:t>2</a:t>
            </a:r>
            <a:r>
              <a:rPr lang="ko-KR" altLang="en-US" sz="2400" b="1" dirty="0" smtClean="0"/>
              <a:t>년</a:t>
            </a:r>
            <a:r>
              <a:rPr lang="en-US" altLang="ko-KR" sz="2400" b="1" dirty="0" smtClean="0"/>
              <a:t>±α </a:t>
            </a:r>
            <a:r>
              <a:rPr lang="en-US" altLang="ko-KR" sz="2400" dirty="0" smtClean="0"/>
              <a:t>☞ </a:t>
            </a:r>
            <a:r>
              <a:rPr lang="ko-KR" altLang="en-US" sz="2400" dirty="0" smtClean="0"/>
              <a:t>교섭대표노조 지위의 안정적 보장과 소수노조 노동권 간의 적절한 조화를 고려하여 하여 합리적인 기간 내로 제한됨</a:t>
            </a:r>
            <a:r>
              <a:rPr lang="en-US" altLang="ko-KR" sz="2400" dirty="0" smtClean="0"/>
              <a:t>. </a:t>
            </a:r>
            <a:endParaRPr lang="ko-KR" altLang="en-US" sz="2400" dirty="0" smtClean="0"/>
          </a:p>
          <a:p>
            <a:pPr fontAlgn="base">
              <a:lnSpc>
                <a:spcPct val="150000"/>
              </a:lnSpc>
            </a:pPr>
            <a:endParaRPr lang="en-US" altLang="ko-KR" sz="2400" dirty="0" smtClean="0"/>
          </a:p>
          <a:p>
            <a:pPr>
              <a:lnSpc>
                <a:spcPct val="150000"/>
              </a:lnSpc>
            </a:pPr>
            <a:endParaRPr lang="ko-KR" altLang="en-US" sz="2400" dirty="0" smtClean="0"/>
          </a:p>
          <a:p>
            <a:pPr>
              <a:lnSpc>
                <a:spcPct val="150000"/>
              </a:lnSpc>
            </a:pPr>
            <a:endParaRPr lang="ko-KR" altLang="en-US" sz="2400" dirty="0"/>
          </a:p>
        </p:txBody>
      </p:sp>
      <p:sp>
        <p:nvSpPr>
          <p:cNvPr id="11" name="직사각형 10"/>
          <p:cNvSpPr/>
          <p:nvPr/>
        </p:nvSpPr>
        <p:spPr>
          <a:xfrm>
            <a:off x="143776" y="2036789"/>
            <a:ext cx="11904447" cy="4708981"/>
          </a:xfrm>
          <a:prstGeom prst="rect">
            <a:avLst/>
          </a:prstGeom>
          <a:solidFill>
            <a:schemeClr val="bg1">
              <a:lumMod val="95000"/>
            </a:schemeClr>
          </a:solidFill>
        </p:spPr>
        <p:txBody>
          <a:bodyPr wrap="square">
            <a:spAutoFit/>
          </a:bodyPr>
          <a:lstStyle/>
          <a:p>
            <a:pPr fontAlgn="base">
              <a:lnSpc>
                <a:spcPct val="150000"/>
              </a:lnSpc>
            </a:pPr>
            <a:r>
              <a:rPr lang="ko-KR" altLang="en-US" sz="2000" b="1" dirty="0" smtClean="0"/>
              <a:t>노조법 시행령 제</a:t>
            </a:r>
            <a:r>
              <a:rPr lang="en-US" altLang="ko-KR" sz="2000" b="1" dirty="0" smtClean="0"/>
              <a:t>14</a:t>
            </a:r>
            <a:r>
              <a:rPr lang="ko-KR" altLang="en-US" sz="2000" b="1" dirty="0" smtClean="0"/>
              <a:t>조의</a:t>
            </a:r>
            <a:r>
              <a:rPr lang="en-US" altLang="ko-KR" sz="2000" b="1" dirty="0" smtClean="0"/>
              <a:t>10</a:t>
            </a:r>
          </a:p>
          <a:p>
            <a:pPr fontAlgn="base">
              <a:lnSpc>
                <a:spcPct val="150000"/>
              </a:lnSpc>
            </a:pPr>
            <a:r>
              <a:rPr lang="en-US" altLang="ko-KR" sz="2000" dirty="0" smtClean="0"/>
              <a:t>① </a:t>
            </a:r>
            <a:r>
              <a:rPr lang="ko-KR" altLang="en-US" sz="2000" b="1" u="sng" dirty="0" smtClean="0">
                <a:solidFill>
                  <a:srgbClr val="C00000"/>
                </a:solidFill>
              </a:rPr>
              <a:t>법 제</a:t>
            </a:r>
            <a:r>
              <a:rPr lang="en-US" altLang="ko-KR" sz="2000" b="1" u="sng" dirty="0" smtClean="0">
                <a:solidFill>
                  <a:srgbClr val="C00000"/>
                </a:solidFill>
              </a:rPr>
              <a:t>29</a:t>
            </a:r>
            <a:r>
              <a:rPr lang="ko-KR" altLang="en-US" sz="2000" b="1" u="sng" dirty="0" smtClean="0">
                <a:solidFill>
                  <a:srgbClr val="C00000"/>
                </a:solidFill>
              </a:rPr>
              <a:t>조의</a:t>
            </a:r>
            <a:r>
              <a:rPr lang="en-US" altLang="ko-KR" sz="2000" b="1" u="sng" dirty="0" smtClean="0">
                <a:solidFill>
                  <a:srgbClr val="C00000"/>
                </a:solidFill>
              </a:rPr>
              <a:t>2 </a:t>
            </a:r>
            <a:r>
              <a:rPr lang="ko-KR" altLang="en-US" sz="2000" b="1" u="sng" dirty="0" smtClean="0">
                <a:solidFill>
                  <a:srgbClr val="C00000"/>
                </a:solidFill>
              </a:rPr>
              <a:t>제</a:t>
            </a:r>
            <a:r>
              <a:rPr lang="en-US" altLang="ko-KR" sz="2000" b="1" u="sng" dirty="0" smtClean="0">
                <a:solidFill>
                  <a:srgbClr val="C00000"/>
                </a:solidFill>
              </a:rPr>
              <a:t>2</a:t>
            </a:r>
            <a:r>
              <a:rPr lang="ko-KR" altLang="en-US" sz="2000" b="1" u="sng" dirty="0" smtClean="0">
                <a:solidFill>
                  <a:srgbClr val="C00000"/>
                </a:solidFill>
              </a:rPr>
              <a:t>항부터 제</a:t>
            </a:r>
            <a:r>
              <a:rPr lang="en-US" altLang="ko-KR" sz="2000" b="1" u="sng" dirty="0" smtClean="0">
                <a:solidFill>
                  <a:srgbClr val="C00000"/>
                </a:solidFill>
              </a:rPr>
              <a:t>5</a:t>
            </a:r>
            <a:r>
              <a:rPr lang="ko-KR" altLang="en-US" sz="2000" b="1" u="sng" dirty="0" smtClean="0">
                <a:solidFill>
                  <a:srgbClr val="C00000"/>
                </a:solidFill>
              </a:rPr>
              <a:t>항까지의 규정에 따라 결정된 교섭대표노동조합</a:t>
            </a:r>
            <a:r>
              <a:rPr lang="ko-KR" altLang="en-US" sz="2000" u="sng" dirty="0" smtClean="0"/>
              <a:t>은 그 결정된 때부터 다음 각 호의 구분에 따른 날까지 그 교섭대표노동조합의 지위를 유지</a:t>
            </a:r>
            <a:r>
              <a:rPr lang="ko-KR" altLang="en-US" sz="2000" dirty="0" smtClean="0"/>
              <a:t>하되</a:t>
            </a:r>
            <a:r>
              <a:rPr lang="en-US" altLang="ko-KR" sz="2000" dirty="0" smtClean="0"/>
              <a:t>, </a:t>
            </a:r>
            <a:r>
              <a:rPr lang="ko-KR" altLang="en-US" sz="2000" dirty="0" smtClean="0"/>
              <a:t>새로운 교섭대표노동조합이 결정된 때에는 그 결정된 때까지 교섭대표노동조합의 지위를 유지한다</a:t>
            </a:r>
            <a:r>
              <a:rPr lang="en-US" altLang="ko-KR" sz="2000" dirty="0" smtClean="0"/>
              <a:t>. </a:t>
            </a:r>
          </a:p>
          <a:p>
            <a:pPr marL="457200" indent="-457200" fontAlgn="base">
              <a:lnSpc>
                <a:spcPct val="150000"/>
              </a:lnSpc>
              <a:buAutoNum type="arabicPeriod"/>
            </a:pPr>
            <a:r>
              <a:rPr lang="ko-KR" altLang="en-US" sz="2000" u="sng" dirty="0" smtClean="0"/>
              <a:t>교섭대표노동조합으로 결정된 후 사용자와 체결한 첫 번째 단체협약</a:t>
            </a:r>
            <a:r>
              <a:rPr lang="ko-KR" altLang="en-US" sz="2000" dirty="0" smtClean="0"/>
              <a:t>의 </a:t>
            </a:r>
            <a:r>
              <a:rPr lang="ko-KR" altLang="en-US" sz="2000" u="sng" dirty="0" smtClean="0"/>
              <a:t>유효기간이 </a:t>
            </a:r>
            <a:r>
              <a:rPr lang="en-US" altLang="ko-KR" sz="2000" u="sng" dirty="0" smtClean="0"/>
              <a:t>2</a:t>
            </a:r>
            <a:r>
              <a:rPr lang="ko-KR" altLang="en-US" sz="2000" u="sng" dirty="0" smtClean="0"/>
              <a:t>년인 경우 </a:t>
            </a:r>
            <a:r>
              <a:rPr lang="en-US" altLang="ko-KR" sz="2000" dirty="0" smtClean="0"/>
              <a:t>: </a:t>
            </a:r>
          </a:p>
          <a:p>
            <a:pPr fontAlgn="base">
              <a:lnSpc>
                <a:spcPct val="150000"/>
              </a:lnSpc>
            </a:pPr>
            <a:r>
              <a:rPr lang="en-US" altLang="ko-KR" sz="2000" dirty="0"/>
              <a:t> </a:t>
            </a:r>
            <a:r>
              <a:rPr lang="en-US" altLang="ko-KR" sz="2000" dirty="0" smtClean="0"/>
              <a:t>  </a:t>
            </a:r>
            <a:r>
              <a:rPr lang="ko-KR" altLang="en-US" sz="2000" dirty="0" smtClean="0"/>
              <a:t>그 단체협약의 유효기간이 만료되는 날</a:t>
            </a:r>
          </a:p>
          <a:p>
            <a:pPr fontAlgn="base">
              <a:lnSpc>
                <a:spcPct val="150000"/>
              </a:lnSpc>
            </a:pPr>
            <a:r>
              <a:rPr lang="en-US" altLang="ko-KR" sz="2000" dirty="0" smtClean="0"/>
              <a:t>2. </a:t>
            </a:r>
            <a:r>
              <a:rPr lang="ko-KR" altLang="en-US" sz="2000" u="sng" dirty="0" smtClean="0"/>
              <a:t>교섭대표노동조합으로 결정된 후 사용자와 체결한 첫 번째 </a:t>
            </a:r>
            <a:r>
              <a:rPr lang="ko-KR" altLang="en-US" sz="2000" dirty="0" smtClean="0"/>
              <a:t>단체협약의 유효기간이 </a:t>
            </a:r>
            <a:r>
              <a:rPr lang="en-US" altLang="ko-KR" sz="2000" dirty="0" smtClean="0"/>
              <a:t>2</a:t>
            </a:r>
            <a:r>
              <a:rPr lang="ko-KR" altLang="en-US" sz="2000" dirty="0" smtClean="0"/>
              <a:t>년 미만인 경우 </a:t>
            </a:r>
            <a:r>
              <a:rPr lang="en-US" altLang="ko-KR" sz="2000" dirty="0" smtClean="0"/>
              <a:t>:             </a:t>
            </a:r>
            <a:endParaRPr lang="en-US" altLang="ko-KR" sz="2000" dirty="0"/>
          </a:p>
          <a:p>
            <a:pPr fontAlgn="base">
              <a:lnSpc>
                <a:spcPct val="150000"/>
              </a:lnSpc>
            </a:pPr>
            <a:r>
              <a:rPr lang="en-US" altLang="ko-KR" sz="2000" dirty="0" smtClean="0"/>
              <a:t>   </a:t>
            </a:r>
            <a:r>
              <a:rPr lang="ko-KR" altLang="en-US" sz="2000" dirty="0" smtClean="0"/>
              <a:t>그 단체협약의 효력이 발생한 날을 기준으로 </a:t>
            </a:r>
            <a:r>
              <a:rPr lang="en-US" altLang="ko-KR" sz="2000" dirty="0" smtClean="0"/>
              <a:t>2</a:t>
            </a:r>
            <a:r>
              <a:rPr lang="ko-KR" altLang="en-US" sz="2000" dirty="0" smtClean="0"/>
              <a:t>년이 되는 날</a:t>
            </a:r>
            <a:endParaRPr lang="en-US" altLang="ko-KR" sz="2000" dirty="0" smtClean="0"/>
          </a:p>
          <a:p>
            <a:pPr fontAlgn="base">
              <a:lnSpc>
                <a:spcPct val="150000"/>
              </a:lnSpc>
            </a:pPr>
            <a:r>
              <a:rPr lang="ko-KR" altLang="ko-KR" sz="2000" dirty="0" smtClean="0"/>
              <a:t>②</a:t>
            </a:r>
            <a:endParaRPr lang="en-US" altLang="ko-KR" sz="2000" dirty="0" smtClean="0"/>
          </a:p>
          <a:p>
            <a:pPr fontAlgn="base">
              <a:lnSpc>
                <a:spcPct val="150000"/>
              </a:lnSpc>
            </a:pPr>
            <a:r>
              <a:rPr lang="ko-KR" altLang="en-US" sz="2000" dirty="0" smtClean="0"/>
              <a:t>③</a:t>
            </a: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 기간</a:t>
            </a:r>
            <a:endParaRPr lang="ko-KR" altLang="en-US" sz="3600" b="1" dirty="0"/>
          </a:p>
        </p:txBody>
      </p:sp>
      <p:sp>
        <p:nvSpPr>
          <p:cNvPr id="15" name="TextBox 14"/>
          <p:cNvSpPr txBox="1"/>
          <p:nvPr/>
        </p:nvSpPr>
        <p:spPr>
          <a:xfrm>
            <a:off x="221065" y="856068"/>
            <a:ext cx="11615894" cy="6740307"/>
          </a:xfrm>
          <a:prstGeom prst="rect">
            <a:avLst/>
          </a:prstGeom>
          <a:noFill/>
        </p:spPr>
        <p:txBody>
          <a:bodyPr wrap="square" rtlCol="0">
            <a:spAutoFit/>
          </a:bodyPr>
          <a:lstStyle/>
          <a:p>
            <a:pPr fontAlgn="base">
              <a:lnSpc>
                <a:spcPct val="150000"/>
              </a:lnSpc>
            </a:pPr>
            <a:r>
              <a:rPr lang="ko-KR" altLang="en-US" sz="2400" b="1" dirty="0" smtClean="0"/>
              <a:t>노조법 시행령 제</a:t>
            </a:r>
            <a:r>
              <a:rPr lang="en-US" altLang="ko-KR" sz="2400" b="1" dirty="0" smtClean="0"/>
              <a:t>14</a:t>
            </a:r>
            <a:r>
              <a:rPr lang="ko-KR" altLang="en-US" sz="2400" b="1" dirty="0" smtClean="0"/>
              <a:t>조의</a:t>
            </a:r>
            <a:r>
              <a:rPr lang="en-US" altLang="ko-KR" sz="2400" b="1" dirty="0" smtClean="0"/>
              <a:t>10(</a:t>
            </a:r>
            <a:r>
              <a:rPr lang="ko-KR" altLang="en-US" sz="2400" b="1" dirty="0" smtClean="0"/>
              <a:t>교섭대표노동조합의 지위 유지 기간 등</a:t>
            </a:r>
            <a:r>
              <a:rPr lang="en-US" altLang="ko-KR" sz="2400" b="1" dirty="0" smtClean="0"/>
              <a:t>)</a:t>
            </a:r>
          </a:p>
          <a:p>
            <a:pPr fontAlgn="base">
              <a:lnSpc>
                <a:spcPct val="150000"/>
              </a:lnSpc>
            </a:pPr>
            <a:r>
              <a:rPr lang="ko-KR" altLang="en-US" sz="2400" dirty="0" smtClean="0"/>
              <a:t>○ 시작일 </a:t>
            </a:r>
            <a:r>
              <a:rPr lang="en-US" altLang="ko-KR" sz="2400" dirty="0" smtClean="0"/>
              <a:t>: </a:t>
            </a:r>
            <a:r>
              <a:rPr lang="ko-KR" altLang="en-US" sz="2400" dirty="0" smtClean="0"/>
              <a:t>교섭대표노조 결정일</a:t>
            </a:r>
          </a:p>
          <a:p>
            <a:pPr fontAlgn="base">
              <a:lnSpc>
                <a:spcPct val="150000"/>
              </a:lnSpc>
            </a:pPr>
            <a:r>
              <a:rPr lang="ko-KR" altLang="en-US" sz="2400" dirty="0" smtClean="0"/>
              <a:t>○ 만료일은 교섭대표노조로 결정된 후 사용자와 체결한 첫 번째 단체협약의  </a:t>
            </a:r>
            <a:endParaRPr lang="en-US" altLang="ko-KR" sz="2400" dirty="0" smtClean="0"/>
          </a:p>
          <a:p>
            <a:pPr fontAlgn="base">
              <a:lnSpc>
                <a:spcPct val="150000"/>
              </a:lnSpc>
            </a:pPr>
            <a:r>
              <a:rPr lang="en-US" altLang="ko-KR" sz="2400" dirty="0" smtClean="0"/>
              <a:t>  </a:t>
            </a:r>
            <a:r>
              <a:rPr lang="ko-KR" altLang="en-US" sz="2400" dirty="0" smtClean="0"/>
              <a:t>①유효기간이 </a:t>
            </a:r>
            <a:r>
              <a:rPr lang="en-US" altLang="ko-KR" sz="2400" dirty="0" smtClean="0"/>
              <a:t>2</a:t>
            </a:r>
            <a:r>
              <a:rPr lang="ko-KR" altLang="en-US" sz="2400" dirty="0" smtClean="0"/>
              <a:t>년인 단체협약의 경우 그 협약의 만료일</a:t>
            </a:r>
            <a:r>
              <a:rPr lang="en-US" altLang="ko-KR" sz="2400" dirty="0" smtClean="0"/>
              <a:t> </a:t>
            </a:r>
          </a:p>
          <a:p>
            <a:pPr fontAlgn="base">
              <a:lnSpc>
                <a:spcPct val="150000"/>
              </a:lnSpc>
            </a:pPr>
            <a:r>
              <a:rPr lang="ko-KR" altLang="en-US" sz="2400" dirty="0" smtClean="0"/>
              <a:t>  ②유효기간이 </a:t>
            </a:r>
            <a:r>
              <a:rPr lang="en-US" altLang="ko-KR" sz="2400" dirty="0" smtClean="0"/>
              <a:t>2</a:t>
            </a:r>
            <a:r>
              <a:rPr lang="ko-KR" altLang="en-US" sz="2400" dirty="0" smtClean="0"/>
              <a:t>년 미만인 협약의 경우 그 협약의 효력발생일로부터 </a:t>
            </a:r>
            <a:r>
              <a:rPr lang="en-US" altLang="ko-KR" sz="2400" dirty="0" smtClean="0"/>
              <a:t>2</a:t>
            </a:r>
            <a:r>
              <a:rPr lang="ko-KR" altLang="en-US" sz="2400" dirty="0" smtClean="0"/>
              <a:t>년이 되는 날</a:t>
            </a:r>
          </a:p>
          <a:p>
            <a:pPr fontAlgn="base">
              <a:lnSpc>
                <a:spcPct val="150000"/>
              </a:lnSpc>
            </a:pPr>
            <a:endParaRPr lang="en-US" altLang="ko-KR" sz="2400" dirty="0" smtClean="0"/>
          </a:p>
          <a:p>
            <a:pPr fontAlgn="base">
              <a:lnSpc>
                <a:spcPct val="150000"/>
              </a:lnSpc>
            </a:pPr>
            <a:r>
              <a:rPr lang="ko-KR" altLang="en-US" sz="2400" dirty="0" smtClean="0"/>
              <a:t>○ 지위유지 기간 만료 후 새로운 교섭대표노조가 결정될까지는 기존 </a:t>
            </a:r>
            <a:r>
              <a:rPr lang="ko-KR" altLang="en-US" sz="2400" dirty="0" err="1" smtClean="0"/>
              <a:t>단협의</a:t>
            </a:r>
            <a:r>
              <a:rPr lang="ko-KR" altLang="en-US" sz="2400" dirty="0" smtClean="0"/>
              <a:t> </a:t>
            </a:r>
            <a:r>
              <a:rPr lang="en-US" altLang="ko-KR" sz="2400" dirty="0" smtClean="0"/>
              <a:t>‘</a:t>
            </a:r>
            <a:r>
              <a:rPr lang="ko-KR" altLang="en-US" sz="2400" dirty="0" smtClean="0"/>
              <a:t>이행</a:t>
            </a:r>
            <a:r>
              <a:rPr lang="en-US" altLang="ko-KR" sz="2400" dirty="0" smtClean="0"/>
              <a:t>’</a:t>
            </a:r>
            <a:r>
              <a:rPr lang="ko-KR" altLang="en-US" sz="2400" dirty="0" smtClean="0"/>
              <a:t>과 관련해서는 교섭대표노조의 지위 유지</a:t>
            </a:r>
            <a:r>
              <a:rPr lang="en-US" altLang="ko-KR" sz="2400" dirty="0" smtClean="0"/>
              <a:t>.</a:t>
            </a:r>
            <a:endParaRPr lang="ko-KR" altLang="en-US" sz="2400" dirty="0" smtClean="0"/>
          </a:p>
          <a:p>
            <a:pPr fontAlgn="base">
              <a:lnSpc>
                <a:spcPct val="150000"/>
              </a:lnSpc>
            </a:pPr>
            <a:r>
              <a:rPr lang="ko-KR" altLang="en-US" sz="2400" dirty="0" smtClean="0"/>
              <a:t>○ 교섭대표노조가 된 노동조합이 </a:t>
            </a:r>
            <a:r>
              <a:rPr lang="en-US" altLang="ko-KR" sz="2400" u="sng" dirty="0" smtClean="0"/>
              <a:t>1</a:t>
            </a:r>
            <a:r>
              <a:rPr lang="ko-KR" altLang="en-US" sz="2400" u="sng" dirty="0" smtClean="0"/>
              <a:t>년 이내에 단체협약을 체결하지 못한 경우</a:t>
            </a:r>
            <a:r>
              <a:rPr lang="ko-KR" altLang="en-US" sz="2400" dirty="0" smtClean="0"/>
              <a:t> 어느 노조든 새로운 교섭요구 가능</a:t>
            </a:r>
            <a:r>
              <a:rPr lang="en-US" altLang="ko-KR" sz="2400" dirty="0" smtClean="0"/>
              <a:t>.</a:t>
            </a:r>
            <a:endParaRPr lang="ko-KR" altLang="en-US" sz="2400" dirty="0" smtClean="0"/>
          </a:p>
          <a:p>
            <a:pPr>
              <a:lnSpc>
                <a:spcPct val="150000"/>
              </a:lnSpc>
            </a:pPr>
            <a:endParaRPr lang="ko-KR" altLang="en-US" sz="2400" dirty="0" smtClean="0"/>
          </a:p>
          <a:p>
            <a:pPr>
              <a:lnSpc>
                <a:spcPct val="150000"/>
              </a:lnSpc>
            </a:pP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 기간</a:t>
            </a:r>
            <a:endParaRPr lang="ko-KR" altLang="en-US" sz="3600" b="1" dirty="0"/>
          </a:p>
        </p:txBody>
      </p:sp>
      <p:sp>
        <p:nvSpPr>
          <p:cNvPr id="15" name="TextBox 14"/>
          <p:cNvSpPr txBox="1"/>
          <p:nvPr/>
        </p:nvSpPr>
        <p:spPr>
          <a:xfrm>
            <a:off x="297655" y="2531352"/>
            <a:ext cx="11509158" cy="1200329"/>
          </a:xfrm>
          <a:prstGeom prst="rect">
            <a:avLst/>
          </a:prstGeom>
          <a:noFill/>
        </p:spPr>
        <p:txBody>
          <a:bodyPr wrap="square" rtlCol="0">
            <a:spAutoFit/>
          </a:bodyPr>
          <a:lstStyle/>
          <a:p>
            <a:pPr fontAlgn="base">
              <a:lnSpc>
                <a:spcPct val="150000"/>
              </a:lnSpc>
            </a:pPr>
            <a:r>
              <a:rPr lang="en-US" altLang="ko-KR" sz="2400" dirty="0"/>
              <a:t> </a:t>
            </a:r>
            <a:r>
              <a:rPr lang="en-US" altLang="ko-KR" sz="2400" dirty="0" smtClean="0"/>
              <a:t> </a:t>
            </a:r>
            <a:r>
              <a:rPr lang="ko-KR" altLang="en-US" sz="2400" dirty="0" smtClean="0"/>
              <a:t>교섭대표노조와 사용자가 </a:t>
            </a:r>
            <a:r>
              <a:rPr lang="ko-KR" altLang="en-US" sz="2400" u="sng" dirty="0" smtClean="0"/>
              <a:t>같은 날 효력발생일이 서로 다른 </a:t>
            </a:r>
            <a:r>
              <a:rPr lang="en-US" altLang="ko-KR" sz="2400" u="sng" dirty="0" smtClean="0"/>
              <a:t>2</a:t>
            </a:r>
            <a:r>
              <a:rPr lang="ko-KR" altLang="en-US" sz="2400" u="sng" dirty="0" smtClean="0"/>
              <a:t>개 이상의 단체협약을 체결한 경우</a:t>
            </a:r>
            <a:r>
              <a:rPr lang="ko-KR" altLang="en-US" sz="2400" dirty="0" smtClean="0"/>
              <a:t> 교섭대표노조의 지위 유지기간을 정하는 기준은</a:t>
            </a:r>
            <a:r>
              <a:rPr lang="en-US" altLang="ko-KR" sz="2400" dirty="0" smtClean="0"/>
              <a:t>?</a:t>
            </a:r>
            <a:endParaRPr lang="ko-KR" altLang="en-US" sz="2400" dirty="0"/>
          </a:p>
        </p:txBody>
      </p:sp>
      <p:grpSp>
        <p:nvGrpSpPr>
          <p:cNvPr id="11" name="그룹 10"/>
          <p:cNvGrpSpPr/>
          <p:nvPr/>
        </p:nvGrpSpPr>
        <p:grpSpPr>
          <a:xfrm>
            <a:off x="44292" y="2493478"/>
            <a:ext cx="542729" cy="472518"/>
            <a:chOff x="7521771" y="1167753"/>
            <a:chExt cx="868333" cy="756000"/>
          </a:xfrm>
        </p:grpSpPr>
        <p:sp>
          <p:nvSpPr>
            <p:cNvPr id="13" name="타원 12"/>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4" name="직사각형 13"/>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0" y="6769100"/>
            <a:ext cx="12192000" cy="88900"/>
          </a:xfrm>
          <a:prstGeom prst="rect">
            <a:avLst/>
          </a:prstGeom>
          <a:gradFill flip="none" rotWithShape="1">
            <a:gsLst>
              <a:gs pos="0">
                <a:srgbClr val="835C8E"/>
              </a:gs>
              <a:gs pos="100000">
                <a:srgbClr val="4C3B65"/>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black">
                  <a:lumMod val="65000"/>
                  <a:lumOff val="35000"/>
                </a:prstClr>
              </a:solidFill>
            </a:endParaRPr>
          </a:p>
        </p:txBody>
      </p:sp>
      <p:grpSp>
        <p:nvGrpSpPr>
          <p:cNvPr id="2" name="그룹 12"/>
          <p:cNvGrpSpPr/>
          <p:nvPr/>
        </p:nvGrpSpPr>
        <p:grpSpPr>
          <a:xfrm>
            <a:off x="9003798" y="461445"/>
            <a:ext cx="326343" cy="326343"/>
            <a:chOff x="8153321" y="487529"/>
            <a:chExt cx="326343" cy="326343"/>
          </a:xfrm>
        </p:grpSpPr>
        <p:sp>
          <p:nvSpPr>
            <p:cNvPr id="3" name="타원 2"/>
            <p:cNvSpPr/>
            <p:nvPr/>
          </p:nvSpPr>
          <p:spPr>
            <a:xfrm>
              <a:off x="8153321" y="487529"/>
              <a:ext cx="326343" cy="32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14"/>
            <p:cNvGrpSpPr>
              <a:grpSpLocks noChangeAspect="1"/>
            </p:cNvGrpSpPr>
            <p:nvPr/>
          </p:nvGrpSpPr>
          <p:grpSpPr bwMode="auto">
            <a:xfrm>
              <a:off x="8227603" y="560850"/>
              <a:ext cx="201262" cy="170720"/>
              <a:chOff x="3669" y="3943"/>
              <a:chExt cx="626" cy="531"/>
            </a:xfrm>
            <a:solidFill>
              <a:srgbClr val="7D5889"/>
            </a:solidFill>
          </p:grpSpPr>
          <p:sp>
            <p:nvSpPr>
              <p:cNvPr id="11" name="Freeform 16"/>
              <p:cNvSpPr>
                <a:spLocks noEditPoints="1"/>
              </p:cNvSpPr>
              <p:nvPr/>
            </p:nvSpPr>
            <p:spPr bwMode="auto">
              <a:xfrm>
                <a:off x="3669" y="3943"/>
                <a:ext cx="626" cy="531"/>
              </a:xfrm>
              <a:custGeom>
                <a:avLst/>
                <a:gdLst>
                  <a:gd name="T0" fmla="*/ 1532 w 3756"/>
                  <a:gd name="T1" fmla="*/ 2536 h 3186"/>
                  <a:gd name="T2" fmla="*/ 1516 w 3756"/>
                  <a:gd name="T3" fmla="*/ 2550 h 3186"/>
                  <a:gd name="T4" fmla="*/ 1450 w 3756"/>
                  <a:gd name="T5" fmla="*/ 2904 h 3186"/>
                  <a:gd name="T6" fmla="*/ 1457 w 3756"/>
                  <a:gd name="T7" fmla="*/ 2929 h 3186"/>
                  <a:gd name="T8" fmla="*/ 1481 w 3756"/>
                  <a:gd name="T9" fmla="*/ 2941 h 3186"/>
                  <a:gd name="T10" fmla="*/ 2288 w 3756"/>
                  <a:gd name="T11" fmla="*/ 2937 h 3186"/>
                  <a:gd name="T12" fmla="*/ 2304 w 3756"/>
                  <a:gd name="T13" fmla="*/ 2921 h 3186"/>
                  <a:gd name="T14" fmla="*/ 2306 w 3756"/>
                  <a:gd name="T15" fmla="*/ 2905 h 3186"/>
                  <a:gd name="T16" fmla="*/ 2243 w 3756"/>
                  <a:gd name="T17" fmla="*/ 2560 h 3186"/>
                  <a:gd name="T18" fmla="*/ 2233 w 3756"/>
                  <a:gd name="T19" fmla="*/ 2542 h 3186"/>
                  <a:gd name="T20" fmla="*/ 2214 w 3756"/>
                  <a:gd name="T21" fmla="*/ 2534 h 3186"/>
                  <a:gd name="T22" fmla="*/ 585 w 3756"/>
                  <a:gd name="T23" fmla="*/ 305 h 3186"/>
                  <a:gd name="T24" fmla="*/ 560 w 3756"/>
                  <a:gd name="T25" fmla="*/ 314 h 3186"/>
                  <a:gd name="T26" fmla="*/ 544 w 3756"/>
                  <a:gd name="T27" fmla="*/ 336 h 3186"/>
                  <a:gd name="T28" fmla="*/ 542 w 3756"/>
                  <a:gd name="T29" fmla="*/ 1890 h 3186"/>
                  <a:gd name="T30" fmla="*/ 553 w 3756"/>
                  <a:gd name="T31" fmla="*/ 1921 h 3186"/>
                  <a:gd name="T32" fmla="*/ 3188 w 3756"/>
                  <a:gd name="T33" fmla="*/ 1930 h 3186"/>
                  <a:gd name="T34" fmla="*/ 3211 w 3756"/>
                  <a:gd name="T35" fmla="*/ 1906 h 3186"/>
                  <a:gd name="T36" fmla="*/ 3214 w 3756"/>
                  <a:gd name="T37" fmla="*/ 350 h 3186"/>
                  <a:gd name="T38" fmla="*/ 3206 w 3756"/>
                  <a:gd name="T39" fmla="*/ 324 h 3186"/>
                  <a:gd name="T40" fmla="*/ 3185 w 3756"/>
                  <a:gd name="T41" fmla="*/ 308 h 3186"/>
                  <a:gd name="T42" fmla="*/ 585 w 3756"/>
                  <a:gd name="T43" fmla="*/ 305 h 3186"/>
                  <a:gd name="T44" fmla="*/ 3170 w 3756"/>
                  <a:gd name="T45" fmla="*/ 0 h 3186"/>
                  <a:gd name="T46" fmla="*/ 3263 w 3756"/>
                  <a:gd name="T47" fmla="*/ 13 h 3186"/>
                  <a:gd name="T48" fmla="*/ 3346 w 3756"/>
                  <a:gd name="T49" fmla="*/ 48 h 3186"/>
                  <a:gd name="T50" fmla="*/ 3418 w 3756"/>
                  <a:gd name="T51" fmla="*/ 103 h 3186"/>
                  <a:gd name="T52" fmla="*/ 3473 w 3756"/>
                  <a:gd name="T53" fmla="*/ 173 h 3186"/>
                  <a:gd name="T54" fmla="*/ 3508 w 3756"/>
                  <a:gd name="T55" fmla="*/ 256 h 3186"/>
                  <a:gd name="T56" fmla="*/ 3520 w 3756"/>
                  <a:gd name="T57" fmla="*/ 350 h 3186"/>
                  <a:gd name="T58" fmla="*/ 3518 w 3756"/>
                  <a:gd name="T59" fmla="*/ 1931 h 3186"/>
                  <a:gd name="T60" fmla="*/ 3500 w 3756"/>
                  <a:gd name="T61" fmla="*/ 2009 h 3186"/>
                  <a:gd name="T62" fmla="*/ 3516 w 3756"/>
                  <a:gd name="T63" fmla="*/ 2049 h 3186"/>
                  <a:gd name="T64" fmla="*/ 3754 w 3756"/>
                  <a:gd name="T65" fmla="*/ 3006 h 3186"/>
                  <a:gd name="T66" fmla="*/ 3753 w 3756"/>
                  <a:gd name="T67" fmla="*/ 3060 h 3186"/>
                  <a:gd name="T68" fmla="*/ 3729 w 3756"/>
                  <a:gd name="T69" fmla="*/ 3116 h 3186"/>
                  <a:gd name="T70" fmla="*/ 3687 w 3756"/>
                  <a:gd name="T71" fmla="*/ 3158 h 3186"/>
                  <a:gd name="T72" fmla="*/ 3631 w 3756"/>
                  <a:gd name="T73" fmla="*/ 3182 h 3186"/>
                  <a:gd name="T74" fmla="*/ 157 w 3756"/>
                  <a:gd name="T75" fmla="*/ 3186 h 3186"/>
                  <a:gd name="T76" fmla="*/ 101 w 3756"/>
                  <a:gd name="T77" fmla="*/ 3175 h 3186"/>
                  <a:gd name="T78" fmla="*/ 52 w 3756"/>
                  <a:gd name="T79" fmla="*/ 3146 h 3186"/>
                  <a:gd name="T80" fmla="*/ 18 w 3756"/>
                  <a:gd name="T81" fmla="*/ 3101 h 3186"/>
                  <a:gd name="T82" fmla="*/ 1 w 3756"/>
                  <a:gd name="T83" fmla="*/ 3047 h 3186"/>
                  <a:gd name="T84" fmla="*/ 5 w 3756"/>
                  <a:gd name="T85" fmla="*/ 2991 h 3186"/>
                  <a:gd name="T86" fmla="*/ 247 w 3756"/>
                  <a:gd name="T87" fmla="*/ 2028 h 3186"/>
                  <a:gd name="T88" fmla="*/ 245 w 3756"/>
                  <a:gd name="T89" fmla="*/ 1970 h 3186"/>
                  <a:gd name="T90" fmla="*/ 236 w 3756"/>
                  <a:gd name="T91" fmla="*/ 1890 h 3186"/>
                  <a:gd name="T92" fmla="*/ 239 w 3756"/>
                  <a:gd name="T93" fmla="*/ 302 h 3186"/>
                  <a:gd name="T94" fmla="*/ 263 w 3756"/>
                  <a:gd name="T95" fmla="*/ 214 h 3186"/>
                  <a:gd name="T96" fmla="*/ 308 w 3756"/>
                  <a:gd name="T97" fmla="*/ 136 h 3186"/>
                  <a:gd name="T98" fmla="*/ 372 w 3756"/>
                  <a:gd name="T99" fmla="*/ 73 h 3186"/>
                  <a:gd name="T100" fmla="*/ 450 w 3756"/>
                  <a:gd name="T101" fmla="*/ 27 h 3186"/>
                  <a:gd name="T102" fmla="*/ 538 w 3756"/>
                  <a:gd name="T103" fmla="*/ 3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56" h="3186">
                    <a:moveTo>
                      <a:pt x="1542" y="2534"/>
                    </a:moveTo>
                    <a:lnTo>
                      <a:pt x="1532" y="2536"/>
                    </a:lnTo>
                    <a:lnTo>
                      <a:pt x="1523" y="2542"/>
                    </a:lnTo>
                    <a:lnTo>
                      <a:pt x="1516" y="2550"/>
                    </a:lnTo>
                    <a:lnTo>
                      <a:pt x="1513" y="2560"/>
                    </a:lnTo>
                    <a:lnTo>
                      <a:pt x="1450" y="2904"/>
                    </a:lnTo>
                    <a:lnTo>
                      <a:pt x="1451" y="2917"/>
                    </a:lnTo>
                    <a:lnTo>
                      <a:pt x="1457" y="2929"/>
                    </a:lnTo>
                    <a:lnTo>
                      <a:pt x="1467" y="2937"/>
                    </a:lnTo>
                    <a:lnTo>
                      <a:pt x="1481" y="2941"/>
                    </a:lnTo>
                    <a:lnTo>
                      <a:pt x="2275" y="2941"/>
                    </a:lnTo>
                    <a:lnTo>
                      <a:pt x="2288" y="2937"/>
                    </a:lnTo>
                    <a:lnTo>
                      <a:pt x="2297" y="2932"/>
                    </a:lnTo>
                    <a:lnTo>
                      <a:pt x="2304" y="2921"/>
                    </a:lnTo>
                    <a:lnTo>
                      <a:pt x="2306" y="2909"/>
                    </a:lnTo>
                    <a:lnTo>
                      <a:pt x="2306" y="2905"/>
                    </a:lnTo>
                    <a:lnTo>
                      <a:pt x="2305" y="2901"/>
                    </a:lnTo>
                    <a:lnTo>
                      <a:pt x="2243" y="2560"/>
                    </a:lnTo>
                    <a:lnTo>
                      <a:pt x="2240" y="2550"/>
                    </a:lnTo>
                    <a:lnTo>
                      <a:pt x="2233" y="2542"/>
                    </a:lnTo>
                    <a:lnTo>
                      <a:pt x="2224" y="2536"/>
                    </a:lnTo>
                    <a:lnTo>
                      <a:pt x="2214" y="2534"/>
                    </a:lnTo>
                    <a:lnTo>
                      <a:pt x="1542" y="2534"/>
                    </a:lnTo>
                    <a:close/>
                    <a:moveTo>
                      <a:pt x="585" y="305"/>
                    </a:moveTo>
                    <a:lnTo>
                      <a:pt x="571" y="308"/>
                    </a:lnTo>
                    <a:lnTo>
                      <a:pt x="560" y="314"/>
                    </a:lnTo>
                    <a:lnTo>
                      <a:pt x="550" y="324"/>
                    </a:lnTo>
                    <a:lnTo>
                      <a:pt x="544" y="336"/>
                    </a:lnTo>
                    <a:lnTo>
                      <a:pt x="542" y="350"/>
                    </a:lnTo>
                    <a:lnTo>
                      <a:pt x="542" y="1890"/>
                    </a:lnTo>
                    <a:lnTo>
                      <a:pt x="544" y="1906"/>
                    </a:lnTo>
                    <a:lnTo>
                      <a:pt x="553" y="1921"/>
                    </a:lnTo>
                    <a:lnTo>
                      <a:pt x="567" y="1930"/>
                    </a:lnTo>
                    <a:lnTo>
                      <a:pt x="3188" y="1930"/>
                    </a:lnTo>
                    <a:lnTo>
                      <a:pt x="3202" y="1921"/>
                    </a:lnTo>
                    <a:lnTo>
                      <a:pt x="3211" y="1906"/>
                    </a:lnTo>
                    <a:lnTo>
                      <a:pt x="3214" y="1890"/>
                    </a:lnTo>
                    <a:lnTo>
                      <a:pt x="3214" y="350"/>
                    </a:lnTo>
                    <a:lnTo>
                      <a:pt x="3212" y="336"/>
                    </a:lnTo>
                    <a:lnTo>
                      <a:pt x="3206" y="324"/>
                    </a:lnTo>
                    <a:lnTo>
                      <a:pt x="3196" y="314"/>
                    </a:lnTo>
                    <a:lnTo>
                      <a:pt x="3185" y="308"/>
                    </a:lnTo>
                    <a:lnTo>
                      <a:pt x="3170" y="305"/>
                    </a:lnTo>
                    <a:lnTo>
                      <a:pt x="585" y="305"/>
                    </a:lnTo>
                    <a:close/>
                    <a:moveTo>
                      <a:pt x="585" y="0"/>
                    </a:moveTo>
                    <a:lnTo>
                      <a:pt x="3170" y="0"/>
                    </a:lnTo>
                    <a:lnTo>
                      <a:pt x="3218" y="3"/>
                    </a:lnTo>
                    <a:lnTo>
                      <a:pt x="3263" y="13"/>
                    </a:lnTo>
                    <a:lnTo>
                      <a:pt x="3306" y="27"/>
                    </a:lnTo>
                    <a:lnTo>
                      <a:pt x="3346" y="48"/>
                    </a:lnTo>
                    <a:lnTo>
                      <a:pt x="3384" y="73"/>
                    </a:lnTo>
                    <a:lnTo>
                      <a:pt x="3418" y="103"/>
                    </a:lnTo>
                    <a:lnTo>
                      <a:pt x="3448" y="136"/>
                    </a:lnTo>
                    <a:lnTo>
                      <a:pt x="3473" y="173"/>
                    </a:lnTo>
                    <a:lnTo>
                      <a:pt x="3493" y="214"/>
                    </a:lnTo>
                    <a:lnTo>
                      <a:pt x="3508" y="256"/>
                    </a:lnTo>
                    <a:lnTo>
                      <a:pt x="3517" y="302"/>
                    </a:lnTo>
                    <a:lnTo>
                      <a:pt x="3520" y="350"/>
                    </a:lnTo>
                    <a:lnTo>
                      <a:pt x="3520" y="1890"/>
                    </a:lnTo>
                    <a:lnTo>
                      <a:pt x="3518" y="1931"/>
                    </a:lnTo>
                    <a:lnTo>
                      <a:pt x="3510" y="1970"/>
                    </a:lnTo>
                    <a:lnTo>
                      <a:pt x="3500" y="2009"/>
                    </a:lnTo>
                    <a:lnTo>
                      <a:pt x="3509" y="2028"/>
                    </a:lnTo>
                    <a:lnTo>
                      <a:pt x="3516" y="2049"/>
                    </a:lnTo>
                    <a:lnTo>
                      <a:pt x="3749" y="2983"/>
                    </a:lnTo>
                    <a:lnTo>
                      <a:pt x="3754" y="3006"/>
                    </a:lnTo>
                    <a:lnTo>
                      <a:pt x="3756" y="3029"/>
                    </a:lnTo>
                    <a:lnTo>
                      <a:pt x="3753" y="3060"/>
                    </a:lnTo>
                    <a:lnTo>
                      <a:pt x="3743" y="3090"/>
                    </a:lnTo>
                    <a:lnTo>
                      <a:pt x="3729" y="3116"/>
                    </a:lnTo>
                    <a:lnTo>
                      <a:pt x="3710" y="3140"/>
                    </a:lnTo>
                    <a:lnTo>
                      <a:pt x="3687" y="3158"/>
                    </a:lnTo>
                    <a:lnTo>
                      <a:pt x="3660" y="3173"/>
                    </a:lnTo>
                    <a:lnTo>
                      <a:pt x="3631" y="3182"/>
                    </a:lnTo>
                    <a:lnTo>
                      <a:pt x="3599" y="3186"/>
                    </a:lnTo>
                    <a:lnTo>
                      <a:pt x="157" y="3186"/>
                    </a:lnTo>
                    <a:lnTo>
                      <a:pt x="129" y="3183"/>
                    </a:lnTo>
                    <a:lnTo>
                      <a:pt x="101" y="3175"/>
                    </a:lnTo>
                    <a:lnTo>
                      <a:pt x="75" y="3163"/>
                    </a:lnTo>
                    <a:lnTo>
                      <a:pt x="52" y="3146"/>
                    </a:lnTo>
                    <a:lnTo>
                      <a:pt x="33" y="3125"/>
                    </a:lnTo>
                    <a:lnTo>
                      <a:pt x="18" y="3101"/>
                    </a:lnTo>
                    <a:lnTo>
                      <a:pt x="7" y="3075"/>
                    </a:lnTo>
                    <a:lnTo>
                      <a:pt x="1" y="3047"/>
                    </a:lnTo>
                    <a:lnTo>
                      <a:pt x="0" y="3019"/>
                    </a:lnTo>
                    <a:lnTo>
                      <a:pt x="5" y="2991"/>
                    </a:lnTo>
                    <a:lnTo>
                      <a:pt x="240" y="2049"/>
                    </a:lnTo>
                    <a:lnTo>
                      <a:pt x="247" y="2028"/>
                    </a:lnTo>
                    <a:lnTo>
                      <a:pt x="256" y="2009"/>
                    </a:lnTo>
                    <a:lnTo>
                      <a:pt x="245" y="1970"/>
                    </a:lnTo>
                    <a:lnTo>
                      <a:pt x="238" y="1931"/>
                    </a:lnTo>
                    <a:lnTo>
                      <a:pt x="236" y="1890"/>
                    </a:lnTo>
                    <a:lnTo>
                      <a:pt x="236" y="350"/>
                    </a:lnTo>
                    <a:lnTo>
                      <a:pt x="239" y="302"/>
                    </a:lnTo>
                    <a:lnTo>
                      <a:pt x="248" y="256"/>
                    </a:lnTo>
                    <a:lnTo>
                      <a:pt x="263" y="214"/>
                    </a:lnTo>
                    <a:lnTo>
                      <a:pt x="283" y="173"/>
                    </a:lnTo>
                    <a:lnTo>
                      <a:pt x="308" y="136"/>
                    </a:lnTo>
                    <a:lnTo>
                      <a:pt x="338" y="103"/>
                    </a:lnTo>
                    <a:lnTo>
                      <a:pt x="372" y="73"/>
                    </a:lnTo>
                    <a:lnTo>
                      <a:pt x="409" y="48"/>
                    </a:lnTo>
                    <a:lnTo>
                      <a:pt x="450" y="27"/>
                    </a:lnTo>
                    <a:lnTo>
                      <a:pt x="493" y="13"/>
                    </a:lnTo>
                    <a:lnTo>
                      <a:pt x="538" y="3"/>
                    </a:lnTo>
                    <a:lnTo>
                      <a:pt x="5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sp>
            <p:nvSpPr>
              <p:cNvPr id="12" name="Freeform 17"/>
              <p:cNvSpPr>
                <a:spLocks/>
              </p:cNvSpPr>
              <p:nvPr/>
            </p:nvSpPr>
            <p:spPr bwMode="auto">
              <a:xfrm>
                <a:off x="3928" y="4071"/>
                <a:ext cx="108" cy="109"/>
              </a:xfrm>
              <a:custGeom>
                <a:avLst/>
                <a:gdLst>
                  <a:gd name="T0" fmla="*/ 49 w 654"/>
                  <a:gd name="T1" fmla="*/ 0 h 654"/>
                  <a:gd name="T2" fmla="*/ 63 w 654"/>
                  <a:gd name="T3" fmla="*/ 2 h 654"/>
                  <a:gd name="T4" fmla="*/ 515 w 654"/>
                  <a:gd name="T5" fmla="*/ 174 h 654"/>
                  <a:gd name="T6" fmla="*/ 527 w 654"/>
                  <a:gd name="T7" fmla="*/ 181 h 654"/>
                  <a:gd name="T8" fmla="*/ 536 w 654"/>
                  <a:gd name="T9" fmla="*/ 192 h 654"/>
                  <a:gd name="T10" fmla="*/ 542 w 654"/>
                  <a:gd name="T11" fmla="*/ 205 h 654"/>
                  <a:gd name="T12" fmla="*/ 544 w 654"/>
                  <a:gd name="T13" fmla="*/ 220 h 654"/>
                  <a:gd name="T14" fmla="*/ 541 w 654"/>
                  <a:gd name="T15" fmla="*/ 234 h 654"/>
                  <a:gd name="T16" fmla="*/ 534 w 654"/>
                  <a:gd name="T17" fmla="*/ 247 h 654"/>
                  <a:gd name="T18" fmla="*/ 524 w 654"/>
                  <a:gd name="T19" fmla="*/ 256 h 654"/>
                  <a:gd name="T20" fmla="*/ 510 w 654"/>
                  <a:gd name="T21" fmla="*/ 262 h 654"/>
                  <a:gd name="T22" fmla="*/ 412 w 654"/>
                  <a:gd name="T23" fmla="*/ 289 h 654"/>
                  <a:gd name="T24" fmla="*/ 641 w 654"/>
                  <a:gd name="T25" fmla="*/ 518 h 654"/>
                  <a:gd name="T26" fmla="*/ 649 w 654"/>
                  <a:gd name="T27" fmla="*/ 529 h 654"/>
                  <a:gd name="T28" fmla="*/ 654 w 654"/>
                  <a:gd name="T29" fmla="*/ 543 h 654"/>
                  <a:gd name="T30" fmla="*/ 654 w 654"/>
                  <a:gd name="T31" fmla="*/ 558 h 654"/>
                  <a:gd name="T32" fmla="*/ 649 w 654"/>
                  <a:gd name="T33" fmla="*/ 572 h 654"/>
                  <a:gd name="T34" fmla="*/ 641 w 654"/>
                  <a:gd name="T35" fmla="*/ 583 h 654"/>
                  <a:gd name="T36" fmla="*/ 583 w 654"/>
                  <a:gd name="T37" fmla="*/ 641 h 654"/>
                  <a:gd name="T38" fmla="*/ 571 w 654"/>
                  <a:gd name="T39" fmla="*/ 649 h 654"/>
                  <a:gd name="T40" fmla="*/ 557 w 654"/>
                  <a:gd name="T41" fmla="*/ 654 h 654"/>
                  <a:gd name="T42" fmla="*/ 543 w 654"/>
                  <a:gd name="T43" fmla="*/ 654 h 654"/>
                  <a:gd name="T44" fmla="*/ 530 w 654"/>
                  <a:gd name="T45" fmla="*/ 649 h 654"/>
                  <a:gd name="T46" fmla="*/ 517 w 654"/>
                  <a:gd name="T47" fmla="*/ 641 h 654"/>
                  <a:gd name="T48" fmla="*/ 289 w 654"/>
                  <a:gd name="T49" fmla="*/ 412 h 654"/>
                  <a:gd name="T50" fmla="*/ 262 w 654"/>
                  <a:gd name="T51" fmla="*/ 510 h 654"/>
                  <a:gd name="T52" fmla="*/ 256 w 654"/>
                  <a:gd name="T53" fmla="*/ 524 h 654"/>
                  <a:gd name="T54" fmla="*/ 246 w 654"/>
                  <a:gd name="T55" fmla="*/ 534 h 654"/>
                  <a:gd name="T56" fmla="*/ 234 w 654"/>
                  <a:gd name="T57" fmla="*/ 541 h 654"/>
                  <a:gd name="T58" fmla="*/ 220 w 654"/>
                  <a:gd name="T59" fmla="*/ 544 h 654"/>
                  <a:gd name="T60" fmla="*/ 205 w 654"/>
                  <a:gd name="T61" fmla="*/ 543 h 654"/>
                  <a:gd name="T62" fmla="*/ 192 w 654"/>
                  <a:gd name="T63" fmla="*/ 536 h 654"/>
                  <a:gd name="T64" fmla="*/ 181 w 654"/>
                  <a:gd name="T65" fmla="*/ 527 h 654"/>
                  <a:gd name="T66" fmla="*/ 174 w 654"/>
                  <a:gd name="T67" fmla="*/ 515 h 654"/>
                  <a:gd name="T68" fmla="*/ 3 w 654"/>
                  <a:gd name="T69" fmla="*/ 62 h 654"/>
                  <a:gd name="T70" fmla="*/ 0 w 654"/>
                  <a:gd name="T71" fmla="*/ 50 h 654"/>
                  <a:gd name="T72" fmla="*/ 0 w 654"/>
                  <a:gd name="T73" fmla="*/ 36 h 654"/>
                  <a:gd name="T74" fmla="*/ 5 w 654"/>
                  <a:gd name="T75" fmla="*/ 24 h 654"/>
                  <a:gd name="T76" fmla="*/ 14 w 654"/>
                  <a:gd name="T77" fmla="*/ 13 h 654"/>
                  <a:gd name="T78" fmla="*/ 24 w 654"/>
                  <a:gd name="T79" fmla="*/ 5 h 654"/>
                  <a:gd name="T80" fmla="*/ 37 w 654"/>
                  <a:gd name="T81" fmla="*/ 1 h 654"/>
                  <a:gd name="T82" fmla="*/ 49 w 654"/>
                  <a:gd name="T83" fmla="*/ 0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4" h="654">
                    <a:moveTo>
                      <a:pt x="49" y="0"/>
                    </a:moveTo>
                    <a:lnTo>
                      <a:pt x="63" y="2"/>
                    </a:lnTo>
                    <a:lnTo>
                      <a:pt x="515" y="174"/>
                    </a:lnTo>
                    <a:lnTo>
                      <a:pt x="527" y="181"/>
                    </a:lnTo>
                    <a:lnTo>
                      <a:pt x="536" y="192"/>
                    </a:lnTo>
                    <a:lnTo>
                      <a:pt x="542" y="205"/>
                    </a:lnTo>
                    <a:lnTo>
                      <a:pt x="544" y="220"/>
                    </a:lnTo>
                    <a:lnTo>
                      <a:pt x="541" y="234"/>
                    </a:lnTo>
                    <a:lnTo>
                      <a:pt x="534" y="247"/>
                    </a:lnTo>
                    <a:lnTo>
                      <a:pt x="524" y="256"/>
                    </a:lnTo>
                    <a:lnTo>
                      <a:pt x="510" y="262"/>
                    </a:lnTo>
                    <a:lnTo>
                      <a:pt x="412" y="289"/>
                    </a:lnTo>
                    <a:lnTo>
                      <a:pt x="641" y="518"/>
                    </a:lnTo>
                    <a:lnTo>
                      <a:pt x="649" y="529"/>
                    </a:lnTo>
                    <a:lnTo>
                      <a:pt x="654" y="543"/>
                    </a:lnTo>
                    <a:lnTo>
                      <a:pt x="654" y="558"/>
                    </a:lnTo>
                    <a:lnTo>
                      <a:pt x="649" y="572"/>
                    </a:lnTo>
                    <a:lnTo>
                      <a:pt x="641" y="583"/>
                    </a:lnTo>
                    <a:lnTo>
                      <a:pt x="583" y="641"/>
                    </a:lnTo>
                    <a:lnTo>
                      <a:pt x="571" y="649"/>
                    </a:lnTo>
                    <a:lnTo>
                      <a:pt x="557" y="654"/>
                    </a:lnTo>
                    <a:lnTo>
                      <a:pt x="543" y="654"/>
                    </a:lnTo>
                    <a:lnTo>
                      <a:pt x="530" y="649"/>
                    </a:lnTo>
                    <a:lnTo>
                      <a:pt x="517" y="641"/>
                    </a:lnTo>
                    <a:lnTo>
                      <a:pt x="289" y="412"/>
                    </a:lnTo>
                    <a:lnTo>
                      <a:pt x="262" y="510"/>
                    </a:lnTo>
                    <a:lnTo>
                      <a:pt x="256" y="524"/>
                    </a:lnTo>
                    <a:lnTo>
                      <a:pt x="246" y="534"/>
                    </a:lnTo>
                    <a:lnTo>
                      <a:pt x="234" y="541"/>
                    </a:lnTo>
                    <a:lnTo>
                      <a:pt x="220" y="544"/>
                    </a:lnTo>
                    <a:lnTo>
                      <a:pt x="205" y="543"/>
                    </a:lnTo>
                    <a:lnTo>
                      <a:pt x="192" y="536"/>
                    </a:lnTo>
                    <a:lnTo>
                      <a:pt x="181" y="527"/>
                    </a:lnTo>
                    <a:lnTo>
                      <a:pt x="174" y="515"/>
                    </a:lnTo>
                    <a:lnTo>
                      <a:pt x="3" y="62"/>
                    </a:lnTo>
                    <a:lnTo>
                      <a:pt x="0" y="50"/>
                    </a:lnTo>
                    <a:lnTo>
                      <a:pt x="0" y="36"/>
                    </a:lnTo>
                    <a:lnTo>
                      <a:pt x="5" y="24"/>
                    </a:lnTo>
                    <a:lnTo>
                      <a:pt x="14" y="13"/>
                    </a:lnTo>
                    <a:lnTo>
                      <a:pt x="24" y="5"/>
                    </a:lnTo>
                    <a:lnTo>
                      <a:pt x="37" y="1"/>
                    </a:lnTo>
                    <a:lnTo>
                      <a:pt x="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grpSp>
      </p:grpSp>
      <p:sp>
        <p:nvSpPr>
          <p:cNvPr id="46"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pic>
        <p:nvPicPr>
          <p:cNvPr id="48" name="그림 47">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TextBox 49">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 기간</a:t>
            </a:r>
            <a:endParaRPr lang="ko-KR" altLang="en-US" sz="3600" b="1" dirty="0"/>
          </a:p>
        </p:txBody>
      </p:sp>
      <p:sp>
        <p:nvSpPr>
          <p:cNvPr id="52" name="직사각형 51"/>
          <p:cNvSpPr/>
          <p:nvPr/>
        </p:nvSpPr>
        <p:spPr>
          <a:xfrm>
            <a:off x="2110706" y="3187334"/>
            <a:ext cx="1382042" cy="830997"/>
          </a:xfrm>
          <a:prstGeom prst="rect">
            <a:avLst/>
          </a:prstGeom>
        </p:spPr>
        <p:txBody>
          <a:bodyPr wrap="square">
            <a:spAutoFit/>
          </a:bodyPr>
          <a:lstStyle/>
          <a:p>
            <a:pPr algn="ctr">
              <a:lnSpc>
                <a:spcPct val="150000"/>
              </a:lnSpc>
            </a:pPr>
            <a:r>
              <a:rPr lang="ko-KR" altLang="en-US" sz="1600" b="1" dirty="0" err="1" smtClean="0">
                <a:solidFill>
                  <a:prstClr val="white"/>
                </a:solidFill>
              </a:rPr>
              <a:t>갑노조</a:t>
            </a:r>
            <a:r>
              <a:rPr lang="ko-KR" altLang="en-US" sz="1600" b="1" dirty="0" smtClean="0">
                <a:solidFill>
                  <a:prstClr val="white"/>
                </a:solidFill>
              </a:rPr>
              <a:t> 설립 </a:t>
            </a:r>
            <a:endParaRPr lang="en-US" altLang="ko-KR" sz="1600" b="1" dirty="0" smtClean="0">
              <a:solidFill>
                <a:prstClr val="white"/>
              </a:solidFill>
            </a:endParaRPr>
          </a:p>
          <a:p>
            <a:pPr algn="ctr">
              <a:lnSpc>
                <a:spcPct val="150000"/>
              </a:lnSpc>
            </a:pPr>
            <a:r>
              <a:rPr lang="ko-KR" altLang="en-US" sz="1600" dirty="0" smtClean="0">
                <a:solidFill>
                  <a:prstClr val="white"/>
                </a:solidFill>
              </a:rPr>
              <a:t>교섭요구</a:t>
            </a:r>
            <a:endParaRPr lang="ko-KR" altLang="en-US" sz="1600" dirty="0">
              <a:solidFill>
                <a:prstClr val="white"/>
              </a:solidFill>
            </a:endParaRPr>
          </a:p>
        </p:txBody>
      </p:sp>
      <p:sp>
        <p:nvSpPr>
          <p:cNvPr id="51" name="육각형 50"/>
          <p:cNvSpPr/>
          <p:nvPr/>
        </p:nvSpPr>
        <p:spPr>
          <a:xfrm rot="5400000">
            <a:off x="2016042" y="3020094"/>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53" name="육각형 52"/>
          <p:cNvSpPr/>
          <p:nvPr/>
        </p:nvSpPr>
        <p:spPr>
          <a:xfrm rot="5400000">
            <a:off x="4008476" y="2967129"/>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64" name="육각형 63"/>
          <p:cNvSpPr/>
          <p:nvPr/>
        </p:nvSpPr>
        <p:spPr>
          <a:xfrm rot="5400000">
            <a:off x="6222688" y="2969042"/>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65" name="육각형 64"/>
          <p:cNvSpPr/>
          <p:nvPr/>
        </p:nvSpPr>
        <p:spPr>
          <a:xfrm rot="5400000">
            <a:off x="8187302" y="2967127"/>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66" name="육각형 65"/>
          <p:cNvSpPr/>
          <p:nvPr/>
        </p:nvSpPr>
        <p:spPr>
          <a:xfrm rot="5400000">
            <a:off x="10239745" y="2983195"/>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74" name="직사각형 73"/>
          <p:cNvSpPr/>
          <p:nvPr/>
        </p:nvSpPr>
        <p:spPr>
          <a:xfrm>
            <a:off x="3971416" y="3121527"/>
            <a:ext cx="1688123" cy="1015663"/>
          </a:xfrm>
          <a:prstGeom prst="rect">
            <a:avLst/>
          </a:prstGeom>
        </p:spPr>
        <p:txBody>
          <a:bodyPr wrap="square">
            <a:spAutoFit/>
          </a:bodyPr>
          <a:lstStyle/>
          <a:p>
            <a:pPr algn="ctr">
              <a:lnSpc>
                <a:spcPct val="150000"/>
              </a:lnSpc>
            </a:pPr>
            <a:r>
              <a:rPr lang="ko-KR" altLang="en-US" sz="1600" b="1" dirty="0" err="1" smtClean="0">
                <a:solidFill>
                  <a:prstClr val="white"/>
                </a:solidFill>
              </a:rPr>
              <a:t>甲노조</a:t>
            </a:r>
            <a:endParaRPr lang="en-US" altLang="ko-KR" sz="1600" b="1" dirty="0">
              <a:solidFill>
                <a:prstClr val="white"/>
              </a:solidFill>
            </a:endParaRPr>
          </a:p>
          <a:p>
            <a:pPr algn="ctr">
              <a:lnSpc>
                <a:spcPct val="150000"/>
              </a:lnSpc>
            </a:pPr>
            <a:r>
              <a:rPr lang="ko-KR" altLang="en-US" sz="1200" b="1" dirty="0" smtClean="0">
                <a:solidFill>
                  <a:prstClr val="white"/>
                </a:solidFill>
              </a:rPr>
              <a:t>같은 날 </a:t>
            </a:r>
            <a:r>
              <a:rPr lang="en-US" altLang="ko-KR" sz="1200" b="1" dirty="0" smtClean="0">
                <a:solidFill>
                  <a:prstClr val="white"/>
                </a:solidFill>
              </a:rPr>
              <a:t>2</a:t>
            </a:r>
            <a:r>
              <a:rPr lang="ko-KR" altLang="en-US" sz="1200" b="1" dirty="0" smtClean="0">
                <a:solidFill>
                  <a:prstClr val="white"/>
                </a:solidFill>
              </a:rPr>
              <a:t>개의 </a:t>
            </a:r>
            <a:endParaRPr lang="en-US" altLang="ko-KR" sz="1200" b="1" dirty="0" smtClean="0">
              <a:solidFill>
                <a:prstClr val="white"/>
              </a:solidFill>
            </a:endParaRPr>
          </a:p>
          <a:p>
            <a:pPr algn="ctr">
              <a:lnSpc>
                <a:spcPct val="150000"/>
              </a:lnSpc>
            </a:pPr>
            <a:r>
              <a:rPr lang="ko-KR" altLang="en-US" sz="1200" b="1" dirty="0" smtClean="0">
                <a:solidFill>
                  <a:prstClr val="white"/>
                </a:solidFill>
              </a:rPr>
              <a:t>협약을 동시에 체결</a:t>
            </a:r>
            <a:endParaRPr lang="ko-KR" altLang="en-US" sz="700" dirty="0">
              <a:solidFill>
                <a:prstClr val="white"/>
              </a:solidFill>
            </a:endParaRPr>
          </a:p>
        </p:txBody>
      </p:sp>
      <p:sp>
        <p:nvSpPr>
          <p:cNvPr id="75" name="직사각형 74"/>
          <p:cNvSpPr/>
          <p:nvPr/>
        </p:nvSpPr>
        <p:spPr>
          <a:xfrm>
            <a:off x="8293363" y="3139928"/>
            <a:ext cx="1401880" cy="1015663"/>
          </a:xfrm>
          <a:prstGeom prst="rect">
            <a:avLst/>
          </a:prstGeom>
        </p:spPr>
        <p:txBody>
          <a:bodyPr wrap="square">
            <a:spAutoFit/>
          </a:bodyPr>
          <a:lstStyle/>
          <a:p>
            <a:pPr algn="ctr">
              <a:lnSpc>
                <a:spcPct val="150000"/>
              </a:lnSpc>
            </a:pPr>
            <a:r>
              <a:rPr lang="en-US" altLang="ko-KR" sz="1600" b="1" dirty="0" smtClean="0">
                <a:solidFill>
                  <a:prstClr val="white"/>
                </a:solidFill>
              </a:rPr>
              <a:t>A</a:t>
            </a:r>
            <a:r>
              <a:rPr lang="ko-KR" altLang="en-US" sz="1600" b="1" dirty="0" smtClean="0">
                <a:solidFill>
                  <a:prstClr val="white"/>
                </a:solidFill>
              </a:rPr>
              <a:t>회사</a:t>
            </a:r>
            <a:endParaRPr lang="en-US" altLang="ko-KR" sz="1600" b="1" dirty="0" smtClean="0">
              <a:solidFill>
                <a:prstClr val="white"/>
              </a:solidFill>
            </a:endParaRPr>
          </a:p>
          <a:p>
            <a:pPr algn="ctr">
              <a:lnSpc>
                <a:spcPct val="150000"/>
              </a:lnSpc>
            </a:pPr>
            <a:r>
              <a:rPr lang="ko-KR" altLang="en-US" sz="1200" b="1" dirty="0" smtClean="0">
                <a:solidFill>
                  <a:prstClr val="white"/>
                </a:solidFill>
              </a:rPr>
              <a:t>교섭요구사실 </a:t>
            </a:r>
            <a:endParaRPr lang="en-US" altLang="ko-KR" sz="1200" b="1" dirty="0" smtClean="0">
              <a:solidFill>
                <a:prstClr val="white"/>
              </a:solidFill>
            </a:endParaRPr>
          </a:p>
          <a:p>
            <a:pPr algn="ctr">
              <a:lnSpc>
                <a:spcPct val="150000"/>
              </a:lnSpc>
            </a:pPr>
            <a:r>
              <a:rPr lang="ko-KR" altLang="en-US" sz="1200" b="1" dirty="0" smtClean="0">
                <a:solidFill>
                  <a:prstClr val="white"/>
                </a:solidFill>
              </a:rPr>
              <a:t>공고절차 이행 </a:t>
            </a:r>
            <a:r>
              <a:rPr lang="en-US" altLang="ko-KR" sz="1200" b="1" dirty="0" smtClean="0">
                <a:solidFill>
                  <a:prstClr val="white"/>
                </a:solidFill>
              </a:rPr>
              <a:t>X</a:t>
            </a:r>
            <a:endParaRPr lang="ko-KR" altLang="en-US" sz="1200" dirty="0">
              <a:solidFill>
                <a:prstClr val="white"/>
              </a:solidFill>
            </a:endParaRPr>
          </a:p>
        </p:txBody>
      </p:sp>
      <p:sp>
        <p:nvSpPr>
          <p:cNvPr id="76" name="직사각형 75"/>
          <p:cNvSpPr/>
          <p:nvPr/>
        </p:nvSpPr>
        <p:spPr>
          <a:xfrm>
            <a:off x="10197663" y="3138989"/>
            <a:ext cx="1698171" cy="1015663"/>
          </a:xfrm>
          <a:prstGeom prst="rect">
            <a:avLst/>
          </a:prstGeom>
        </p:spPr>
        <p:txBody>
          <a:bodyPr wrap="square">
            <a:spAutoFit/>
          </a:bodyPr>
          <a:lstStyle/>
          <a:p>
            <a:pPr algn="ctr">
              <a:lnSpc>
                <a:spcPct val="150000"/>
              </a:lnSpc>
            </a:pPr>
            <a:r>
              <a:rPr lang="ko-KR" altLang="en-US" sz="1600" b="1" dirty="0" err="1" smtClean="0">
                <a:solidFill>
                  <a:prstClr val="white"/>
                </a:solidFill>
              </a:rPr>
              <a:t>乙노조</a:t>
            </a:r>
            <a:endParaRPr lang="en-US" altLang="ko-KR" sz="1600" b="1" dirty="0" smtClean="0">
              <a:solidFill>
                <a:prstClr val="white"/>
              </a:solidFill>
            </a:endParaRPr>
          </a:p>
          <a:p>
            <a:pPr algn="ctr">
              <a:lnSpc>
                <a:spcPct val="150000"/>
              </a:lnSpc>
            </a:pPr>
            <a:r>
              <a:rPr lang="ko-KR" altLang="en-US" sz="1200" b="1" dirty="0" smtClean="0">
                <a:solidFill>
                  <a:prstClr val="white"/>
                </a:solidFill>
              </a:rPr>
              <a:t>교섭요구사실 </a:t>
            </a:r>
            <a:endParaRPr lang="en-US" altLang="ko-KR" sz="1200" b="1" dirty="0" smtClean="0">
              <a:solidFill>
                <a:prstClr val="white"/>
              </a:solidFill>
            </a:endParaRPr>
          </a:p>
          <a:p>
            <a:pPr algn="ctr">
              <a:lnSpc>
                <a:spcPct val="150000"/>
              </a:lnSpc>
            </a:pPr>
            <a:r>
              <a:rPr lang="ko-KR" altLang="en-US" sz="1200" b="1" dirty="0" smtClean="0">
                <a:solidFill>
                  <a:prstClr val="white"/>
                </a:solidFill>
              </a:rPr>
              <a:t>공고절차 이행가처분</a:t>
            </a:r>
            <a:endParaRPr lang="en-US" altLang="ko-KR" sz="1200" b="1" dirty="0">
              <a:solidFill>
                <a:prstClr val="white"/>
              </a:solidFill>
            </a:endParaRPr>
          </a:p>
        </p:txBody>
      </p:sp>
      <p:grpSp>
        <p:nvGrpSpPr>
          <p:cNvPr id="77" name="그룹 49"/>
          <p:cNvGrpSpPr/>
          <p:nvPr/>
        </p:nvGrpSpPr>
        <p:grpSpPr>
          <a:xfrm>
            <a:off x="3651650" y="3522434"/>
            <a:ext cx="252000" cy="323395"/>
            <a:chOff x="4371840" y="2318350"/>
            <a:chExt cx="252000" cy="323395"/>
          </a:xfrm>
        </p:grpSpPr>
        <p:sp>
          <p:nvSpPr>
            <p:cNvPr id="78" name="타원 77"/>
            <p:cNvSpPr/>
            <p:nvPr/>
          </p:nvSpPr>
          <p:spPr>
            <a:xfrm>
              <a:off x="4371840" y="2389745"/>
              <a:ext cx="252000" cy="252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dirty="0">
                <a:solidFill>
                  <a:prstClr val="white"/>
                </a:solidFill>
              </a:endParaRPr>
            </a:p>
          </p:txBody>
        </p:sp>
        <p:sp>
          <p:nvSpPr>
            <p:cNvPr id="79" name="직사각형 78"/>
            <p:cNvSpPr/>
            <p:nvPr/>
          </p:nvSpPr>
          <p:spPr>
            <a:xfrm>
              <a:off x="4405044" y="2318350"/>
              <a:ext cx="199551" cy="313547"/>
            </a:xfrm>
            <a:prstGeom prst="rect">
              <a:avLst/>
            </a:prstGeom>
          </p:spPr>
          <p:txBody>
            <a:bodyPr wrap="square">
              <a:spAutoFit/>
            </a:bodyPr>
            <a:lstStyle/>
            <a:p>
              <a:pPr algn="ctr">
                <a:lnSpc>
                  <a:spcPct val="150000"/>
                </a:lnSpc>
              </a:pPr>
              <a:r>
                <a:rPr lang="en-US" altLang="ko-KR" sz="1100" b="1" dirty="0">
                  <a:solidFill>
                    <a:prstClr val="white"/>
                  </a:solidFill>
                </a:rPr>
                <a:t>&gt;</a:t>
              </a:r>
              <a:endParaRPr lang="ko-KR" altLang="en-US" sz="600" dirty="0">
                <a:solidFill>
                  <a:prstClr val="white"/>
                </a:solidFill>
              </a:endParaRPr>
            </a:p>
          </p:txBody>
        </p:sp>
      </p:grpSp>
      <p:grpSp>
        <p:nvGrpSpPr>
          <p:cNvPr id="80" name="그룹 52"/>
          <p:cNvGrpSpPr/>
          <p:nvPr/>
        </p:nvGrpSpPr>
        <p:grpSpPr>
          <a:xfrm>
            <a:off x="5694523" y="3472586"/>
            <a:ext cx="252000" cy="323395"/>
            <a:chOff x="4371840" y="2318350"/>
            <a:chExt cx="252000" cy="323395"/>
          </a:xfrm>
        </p:grpSpPr>
        <p:sp>
          <p:nvSpPr>
            <p:cNvPr id="81" name="타원 80"/>
            <p:cNvSpPr/>
            <p:nvPr/>
          </p:nvSpPr>
          <p:spPr>
            <a:xfrm>
              <a:off x="4371840" y="2389745"/>
              <a:ext cx="252000" cy="252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dirty="0">
                <a:solidFill>
                  <a:prstClr val="white"/>
                </a:solidFill>
              </a:endParaRPr>
            </a:p>
          </p:txBody>
        </p:sp>
        <p:sp>
          <p:nvSpPr>
            <p:cNvPr id="82" name="직사각형 81"/>
            <p:cNvSpPr/>
            <p:nvPr/>
          </p:nvSpPr>
          <p:spPr>
            <a:xfrm>
              <a:off x="4405044" y="2318350"/>
              <a:ext cx="199551" cy="313547"/>
            </a:xfrm>
            <a:prstGeom prst="rect">
              <a:avLst/>
            </a:prstGeom>
          </p:spPr>
          <p:txBody>
            <a:bodyPr wrap="square">
              <a:spAutoFit/>
            </a:bodyPr>
            <a:lstStyle/>
            <a:p>
              <a:pPr algn="ctr">
                <a:lnSpc>
                  <a:spcPct val="150000"/>
                </a:lnSpc>
              </a:pPr>
              <a:r>
                <a:rPr lang="en-US" altLang="ko-KR" sz="1100" b="1" dirty="0">
                  <a:solidFill>
                    <a:prstClr val="white"/>
                  </a:solidFill>
                </a:rPr>
                <a:t>&gt;</a:t>
              </a:r>
              <a:endParaRPr lang="ko-KR" altLang="en-US" sz="600" dirty="0">
                <a:solidFill>
                  <a:prstClr val="white"/>
                </a:solidFill>
              </a:endParaRPr>
            </a:p>
          </p:txBody>
        </p:sp>
      </p:grpSp>
      <p:grpSp>
        <p:nvGrpSpPr>
          <p:cNvPr id="84" name="그룹 55"/>
          <p:cNvGrpSpPr/>
          <p:nvPr/>
        </p:nvGrpSpPr>
        <p:grpSpPr>
          <a:xfrm>
            <a:off x="7857782" y="3448912"/>
            <a:ext cx="252000" cy="323395"/>
            <a:chOff x="4371840" y="2318350"/>
            <a:chExt cx="252000" cy="323395"/>
          </a:xfrm>
        </p:grpSpPr>
        <p:sp>
          <p:nvSpPr>
            <p:cNvPr id="85" name="타원 84"/>
            <p:cNvSpPr/>
            <p:nvPr/>
          </p:nvSpPr>
          <p:spPr>
            <a:xfrm>
              <a:off x="4371840" y="2389745"/>
              <a:ext cx="252000" cy="252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dirty="0">
                <a:solidFill>
                  <a:prstClr val="white"/>
                </a:solidFill>
              </a:endParaRPr>
            </a:p>
          </p:txBody>
        </p:sp>
        <p:sp>
          <p:nvSpPr>
            <p:cNvPr id="87" name="직사각형 86"/>
            <p:cNvSpPr/>
            <p:nvPr/>
          </p:nvSpPr>
          <p:spPr>
            <a:xfrm>
              <a:off x="4405044" y="2318350"/>
              <a:ext cx="199551" cy="313547"/>
            </a:xfrm>
            <a:prstGeom prst="rect">
              <a:avLst/>
            </a:prstGeom>
          </p:spPr>
          <p:txBody>
            <a:bodyPr wrap="square">
              <a:spAutoFit/>
            </a:bodyPr>
            <a:lstStyle/>
            <a:p>
              <a:pPr algn="ctr">
                <a:lnSpc>
                  <a:spcPct val="150000"/>
                </a:lnSpc>
              </a:pPr>
              <a:r>
                <a:rPr lang="en-US" altLang="ko-KR" sz="1100" b="1" dirty="0">
                  <a:solidFill>
                    <a:prstClr val="white"/>
                  </a:solidFill>
                </a:rPr>
                <a:t>&gt;</a:t>
              </a:r>
              <a:endParaRPr lang="ko-KR" altLang="en-US" sz="600" dirty="0">
                <a:solidFill>
                  <a:prstClr val="white"/>
                </a:solidFill>
              </a:endParaRPr>
            </a:p>
          </p:txBody>
        </p:sp>
      </p:grpSp>
      <p:grpSp>
        <p:nvGrpSpPr>
          <p:cNvPr id="88" name="그룹 58"/>
          <p:cNvGrpSpPr/>
          <p:nvPr/>
        </p:nvGrpSpPr>
        <p:grpSpPr>
          <a:xfrm>
            <a:off x="9964908" y="3436889"/>
            <a:ext cx="252000" cy="323395"/>
            <a:chOff x="4371840" y="2318350"/>
            <a:chExt cx="252000" cy="323395"/>
          </a:xfrm>
        </p:grpSpPr>
        <p:sp>
          <p:nvSpPr>
            <p:cNvPr id="89" name="타원 88"/>
            <p:cNvSpPr/>
            <p:nvPr/>
          </p:nvSpPr>
          <p:spPr>
            <a:xfrm>
              <a:off x="4371840" y="2389745"/>
              <a:ext cx="252000" cy="252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dirty="0">
                <a:solidFill>
                  <a:prstClr val="white"/>
                </a:solidFill>
              </a:endParaRPr>
            </a:p>
          </p:txBody>
        </p:sp>
        <p:sp>
          <p:nvSpPr>
            <p:cNvPr id="90" name="직사각형 89"/>
            <p:cNvSpPr/>
            <p:nvPr/>
          </p:nvSpPr>
          <p:spPr>
            <a:xfrm>
              <a:off x="4405044" y="2318350"/>
              <a:ext cx="199551" cy="313547"/>
            </a:xfrm>
            <a:prstGeom prst="rect">
              <a:avLst/>
            </a:prstGeom>
          </p:spPr>
          <p:txBody>
            <a:bodyPr wrap="square">
              <a:spAutoFit/>
            </a:bodyPr>
            <a:lstStyle/>
            <a:p>
              <a:pPr algn="ctr">
                <a:lnSpc>
                  <a:spcPct val="150000"/>
                </a:lnSpc>
              </a:pPr>
              <a:r>
                <a:rPr lang="en-US" altLang="ko-KR" sz="1100" b="1" dirty="0">
                  <a:solidFill>
                    <a:prstClr val="white"/>
                  </a:solidFill>
                </a:rPr>
                <a:t>&gt;</a:t>
              </a:r>
              <a:endParaRPr lang="ko-KR" altLang="en-US" sz="600" dirty="0">
                <a:solidFill>
                  <a:prstClr val="white"/>
                </a:solidFill>
              </a:endParaRPr>
            </a:p>
          </p:txBody>
        </p:sp>
      </p:grpSp>
      <p:sp>
        <p:nvSpPr>
          <p:cNvPr id="91" name="직사각형 90"/>
          <p:cNvSpPr/>
          <p:nvPr/>
        </p:nvSpPr>
        <p:spPr>
          <a:xfrm>
            <a:off x="1764992" y="4519850"/>
            <a:ext cx="1919862" cy="461665"/>
          </a:xfrm>
          <a:prstGeom prst="rect">
            <a:avLst/>
          </a:prstGeom>
        </p:spPr>
        <p:txBody>
          <a:bodyPr wrap="square">
            <a:spAutoFit/>
          </a:bodyPr>
          <a:lstStyle/>
          <a:p>
            <a:pPr marL="90488" algn="ctr">
              <a:lnSpc>
                <a:spcPct val="150000"/>
              </a:lnSpc>
            </a:pPr>
            <a:r>
              <a:rPr lang="en-US" altLang="ko-KR" sz="1600" b="1" u="sng" dirty="0" smtClean="0">
                <a:solidFill>
                  <a:prstClr val="black">
                    <a:lumMod val="65000"/>
                    <a:lumOff val="35000"/>
                  </a:prstClr>
                </a:solidFill>
              </a:rPr>
              <a:t>2015. 1. 23.</a:t>
            </a:r>
            <a:endParaRPr lang="en-US" altLang="ko-KR" sz="1600" b="1" u="sng" dirty="0">
              <a:solidFill>
                <a:prstClr val="black">
                  <a:lumMod val="65000"/>
                  <a:lumOff val="35000"/>
                </a:prstClr>
              </a:solidFill>
            </a:endParaRPr>
          </a:p>
        </p:txBody>
      </p:sp>
      <p:sp>
        <p:nvSpPr>
          <p:cNvPr id="92" name="직사각형 91"/>
          <p:cNvSpPr/>
          <p:nvPr/>
        </p:nvSpPr>
        <p:spPr>
          <a:xfrm>
            <a:off x="3373539" y="4560043"/>
            <a:ext cx="2883877" cy="1015663"/>
          </a:xfrm>
          <a:prstGeom prst="rect">
            <a:avLst/>
          </a:prstGeom>
        </p:spPr>
        <p:txBody>
          <a:bodyPr wrap="square">
            <a:spAutoFit/>
          </a:bodyPr>
          <a:lstStyle/>
          <a:p>
            <a:pPr marL="90488" algn="ctr">
              <a:lnSpc>
                <a:spcPct val="150000"/>
              </a:lnSpc>
            </a:pPr>
            <a:r>
              <a:rPr lang="en-US" altLang="ko-KR" sz="1600" b="1" u="sng" dirty="0" smtClean="0">
                <a:solidFill>
                  <a:prstClr val="black">
                    <a:lumMod val="65000"/>
                    <a:lumOff val="35000"/>
                  </a:prstClr>
                </a:solidFill>
              </a:rPr>
              <a:t>2015. 12. 15.</a:t>
            </a:r>
          </a:p>
          <a:p>
            <a:pPr marL="90488" algn="just">
              <a:lnSpc>
                <a:spcPct val="150000"/>
              </a:lnSpc>
            </a:pPr>
            <a:r>
              <a:rPr lang="ko-KR" altLang="en-US" sz="1200" b="1" dirty="0" smtClean="0">
                <a:solidFill>
                  <a:prstClr val="black">
                    <a:lumMod val="65000"/>
                    <a:lumOff val="35000"/>
                  </a:prstClr>
                </a:solidFill>
              </a:rPr>
              <a:t>임금협약</a:t>
            </a:r>
            <a:r>
              <a:rPr lang="en-US" altLang="ko-KR" sz="1200" b="1" dirty="0" smtClean="0">
                <a:solidFill>
                  <a:prstClr val="black">
                    <a:lumMod val="65000"/>
                    <a:lumOff val="35000"/>
                  </a:prstClr>
                </a:solidFill>
              </a:rPr>
              <a:t>(2015. 3. 1. ~ 2016. 2. 28.)</a:t>
            </a:r>
          </a:p>
          <a:p>
            <a:pPr marL="90488" algn="just">
              <a:lnSpc>
                <a:spcPct val="150000"/>
              </a:lnSpc>
            </a:pPr>
            <a:r>
              <a:rPr lang="ko-KR" altLang="en-US" sz="1200" b="1" dirty="0" smtClean="0">
                <a:solidFill>
                  <a:prstClr val="black">
                    <a:lumMod val="65000"/>
                    <a:lumOff val="35000"/>
                  </a:prstClr>
                </a:solidFill>
              </a:rPr>
              <a:t>단체협약</a:t>
            </a:r>
            <a:r>
              <a:rPr lang="en-US" altLang="ko-KR" sz="1200" b="1" dirty="0" smtClean="0">
                <a:solidFill>
                  <a:prstClr val="black">
                    <a:lumMod val="65000"/>
                    <a:lumOff val="35000"/>
                  </a:prstClr>
                </a:solidFill>
              </a:rPr>
              <a:t>(2015.12.15. ~ 2017.12.14.)</a:t>
            </a:r>
            <a:endParaRPr lang="en-US" altLang="ko-KR" sz="1200" b="1" dirty="0">
              <a:solidFill>
                <a:prstClr val="black">
                  <a:lumMod val="65000"/>
                  <a:lumOff val="35000"/>
                </a:prstClr>
              </a:solidFill>
            </a:endParaRPr>
          </a:p>
        </p:txBody>
      </p:sp>
      <p:sp>
        <p:nvSpPr>
          <p:cNvPr id="93" name="직사각형 92"/>
          <p:cNvSpPr/>
          <p:nvPr/>
        </p:nvSpPr>
        <p:spPr>
          <a:xfrm>
            <a:off x="6261702" y="4563497"/>
            <a:ext cx="2080008" cy="1477328"/>
          </a:xfrm>
          <a:prstGeom prst="rect">
            <a:avLst/>
          </a:prstGeom>
        </p:spPr>
        <p:txBody>
          <a:bodyPr wrap="square">
            <a:spAutoFit/>
          </a:bodyPr>
          <a:lstStyle/>
          <a:p>
            <a:pPr marL="90488" algn="ctr">
              <a:lnSpc>
                <a:spcPct val="150000"/>
              </a:lnSpc>
            </a:pPr>
            <a:r>
              <a:rPr lang="en-US" altLang="ko-KR" sz="1600" b="1" u="sng" dirty="0" smtClean="0">
                <a:solidFill>
                  <a:prstClr val="black">
                    <a:lumMod val="65000"/>
                    <a:lumOff val="35000"/>
                  </a:prstClr>
                </a:solidFill>
              </a:rPr>
              <a:t>2016. 12. 1</a:t>
            </a:r>
          </a:p>
          <a:p>
            <a:pPr marL="90488" algn="ctr">
              <a:lnSpc>
                <a:spcPct val="150000"/>
              </a:lnSpc>
            </a:pPr>
            <a:r>
              <a:rPr lang="ko-KR" altLang="en-US" sz="1400" b="1" dirty="0" smtClean="0">
                <a:solidFill>
                  <a:prstClr val="black">
                    <a:lumMod val="65000"/>
                    <a:lumOff val="35000"/>
                  </a:prstClr>
                </a:solidFill>
              </a:rPr>
              <a:t>임금협약 만료 </a:t>
            </a:r>
            <a:r>
              <a:rPr lang="en-US" altLang="ko-KR" sz="1400" b="1" dirty="0" smtClean="0">
                <a:solidFill>
                  <a:prstClr val="black">
                    <a:lumMod val="65000"/>
                    <a:lumOff val="35000"/>
                  </a:prstClr>
                </a:solidFill>
              </a:rPr>
              <a:t>3</a:t>
            </a:r>
            <a:r>
              <a:rPr lang="ko-KR" altLang="en-US" sz="1400" b="1" dirty="0" smtClean="0">
                <a:solidFill>
                  <a:prstClr val="black">
                    <a:lumMod val="65000"/>
                    <a:lumOff val="35000"/>
                  </a:prstClr>
                </a:solidFill>
              </a:rPr>
              <a:t>개월  이내 시점</a:t>
            </a:r>
            <a:endParaRPr lang="en-US" altLang="ko-KR" sz="1400" b="1" dirty="0" smtClean="0">
              <a:solidFill>
                <a:prstClr val="black">
                  <a:lumMod val="65000"/>
                  <a:lumOff val="35000"/>
                </a:prstClr>
              </a:solidFill>
            </a:endParaRPr>
          </a:p>
          <a:p>
            <a:pPr marL="90488" algn="ctr">
              <a:lnSpc>
                <a:spcPct val="150000"/>
              </a:lnSpc>
            </a:pPr>
            <a:endParaRPr lang="en-US" altLang="ko-KR" sz="1600" b="1" u="sng" dirty="0">
              <a:solidFill>
                <a:prstClr val="black">
                  <a:lumMod val="65000"/>
                  <a:lumOff val="35000"/>
                </a:prstClr>
              </a:solidFill>
            </a:endParaRPr>
          </a:p>
        </p:txBody>
      </p:sp>
      <p:sp>
        <p:nvSpPr>
          <p:cNvPr id="104" name="직사각형 103"/>
          <p:cNvSpPr/>
          <p:nvPr/>
        </p:nvSpPr>
        <p:spPr>
          <a:xfrm>
            <a:off x="6328750" y="3246622"/>
            <a:ext cx="1401880" cy="946413"/>
          </a:xfrm>
          <a:prstGeom prst="rect">
            <a:avLst/>
          </a:prstGeom>
        </p:spPr>
        <p:txBody>
          <a:bodyPr wrap="square">
            <a:spAutoFit/>
          </a:bodyPr>
          <a:lstStyle/>
          <a:p>
            <a:pPr algn="ctr">
              <a:lnSpc>
                <a:spcPct val="150000"/>
              </a:lnSpc>
            </a:pPr>
            <a:r>
              <a:rPr lang="ko-KR" altLang="en-US" sz="1600" b="1" dirty="0" err="1" smtClean="0">
                <a:solidFill>
                  <a:prstClr val="white"/>
                </a:solidFill>
              </a:rPr>
              <a:t>乙노조</a:t>
            </a:r>
            <a:endParaRPr lang="en-US" altLang="ko-KR" sz="1600" b="1" dirty="0" smtClean="0">
              <a:solidFill>
                <a:prstClr val="white"/>
              </a:solidFill>
            </a:endParaRPr>
          </a:p>
          <a:p>
            <a:pPr algn="ctr">
              <a:lnSpc>
                <a:spcPct val="150000"/>
              </a:lnSpc>
            </a:pPr>
            <a:r>
              <a:rPr lang="ko-KR" altLang="en-US" sz="1400" b="1" dirty="0" smtClean="0">
                <a:solidFill>
                  <a:prstClr val="white"/>
                </a:solidFill>
              </a:rPr>
              <a:t>교섭요구</a:t>
            </a:r>
            <a:r>
              <a:rPr lang="ko-KR" altLang="en-US" sz="1200" b="1" dirty="0" smtClean="0">
                <a:solidFill>
                  <a:prstClr val="white"/>
                </a:solidFill>
              </a:rPr>
              <a:t> </a:t>
            </a:r>
            <a:endParaRPr lang="en-US" altLang="ko-KR" sz="1200" b="1" dirty="0" smtClean="0">
              <a:solidFill>
                <a:prstClr val="white"/>
              </a:solidFill>
            </a:endParaRPr>
          </a:p>
          <a:p>
            <a:pPr algn="ctr">
              <a:lnSpc>
                <a:spcPct val="150000"/>
              </a:lnSpc>
            </a:pPr>
            <a:endParaRPr lang="ko-KR" altLang="en-US" sz="700" dirty="0">
              <a:solidFill>
                <a:prstClr val="white"/>
              </a:solidFill>
            </a:endParaRPr>
          </a:p>
        </p:txBody>
      </p:sp>
      <p:sp>
        <p:nvSpPr>
          <p:cNvPr id="114" name="직사각형 113"/>
          <p:cNvSpPr/>
          <p:nvPr/>
        </p:nvSpPr>
        <p:spPr>
          <a:xfrm>
            <a:off x="2084407" y="3168961"/>
            <a:ext cx="1477273" cy="1361911"/>
          </a:xfrm>
          <a:prstGeom prst="rect">
            <a:avLst/>
          </a:prstGeom>
        </p:spPr>
        <p:txBody>
          <a:bodyPr wrap="square">
            <a:spAutoFit/>
          </a:bodyPr>
          <a:lstStyle/>
          <a:p>
            <a:pPr algn="ctr">
              <a:lnSpc>
                <a:spcPct val="150000"/>
              </a:lnSpc>
            </a:pPr>
            <a:r>
              <a:rPr lang="ko-KR" altLang="en-US" sz="1600" b="1" dirty="0" err="1" smtClean="0">
                <a:solidFill>
                  <a:prstClr val="white"/>
                </a:solidFill>
              </a:rPr>
              <a:t>甲노조</a:t>
            </a:r>
            <a:endParaRPr lang="en-US" altLang="ko-KR" sz="1600" b="1" dirty="0" smtClean="0">
              <a:solidFill>
                <a:prstClr val="white"/>
              </a:solidFill>
            </a:endParaRPr>
          </a:p>
          <a:p>
            <a:pPr algn="ctr">
              <a:lnSpc>
                <a:spcPct val="150000"/>
              </a:lnSpc>
            </a:pPr>
            <a:r>
              <a:rPr lang="ko-KR" altLang="en-US" sz="1600" b="1" dirty="0" smtClean="0">
                <a:solidFill>
                  <a:prstClr val="white"/>
                </a:solidFill>
              </a:rPr>
              <a:t>교섭대표노조 확정 </a:t>
            </a:r>
            <a:endParaRPr lang="en-US" altLang="ko-KR" sz="1600" b="1" dirty="0" smtClean="0">
              <a:solidFill>
                <a:prstClr val="white"/>
              </a:solidFill>
            </a:endParaRPr>
          </a:p>
          <a:p>
            <a:pPr algn="ctr">
              <a:lnSpc>
                <a:spcPct val="150000"/>
              </a:lnSpc>
            </a:pPr>
            <a:endParaRPr lang="ko-KR" altLang="en-US" sz="700" dirty="0">
              <a:solidFill>
                <a:prstClr val="white"/>
              </a:solidFill>
            </a:endParaRPr>
          </a:p>
        </p:txBody>
      </p:sp>
      <p:sp>
        <p:nvSpPr>
          <p:cNvPr id="118" name="직사각형 117"/>
          <p:cNvSpPr/>
          <p:nvPr/>
        </p:nvSpPr>
        <p:spPr>
          <a:xfrm>
            <a:off x="8668403" y="4800533"/>
            <a:ext cx="4007580" cy="697050"/>
          </a:xfrm>
          <a:prstGeom prst="rect">
            <a:avLst/>
          </a:prstGeom>
        </p:spPr>
        <p:txBody>
          <a:bodyPr wrap="square">
            <a:spAutoFit/>
          </a:bodyPr>
          <a:lstStyle/>
          <a:p>
            <a:pPr marL="90488" algn="just">
              <a:lnSpc>
                <a:spcPct val="150000"/>
              </a:lnSpc>
            </a:pPr>
            <a:r>
              <a:rPr lang="ko-KR" altLang="en-US" sz="1400" b="1" dirty="0" err="1" smtClean="0">
                <a:solidFill>
                  <a:prstClr val="black">
                    <a:lumMod val="65000"/>
                    <a:lumOff val="35000"/>
                  </a:prstClr>
                </a:solidFill>
              </a:rPr>
              <a:t>甲노조는</a:t>
            </a:r>
            <a:r>
              <a:rPr lang="ko-KR" altLang="en-US" sz="1400" b="1" dirty="0" smtClean="0">
                <a:solidFill>
                  <a:prstClr val="black">
                    <a:lumMod val="65000"/>
                    <a:lumOff val="35000"/>
                  </a:prstClr>
                </a:solidFill>
              </a:rPr>
              <a:t> 기업노조</a:t>
            </a:r>
            <a:endParaRPr lang="en-US" altLang="ko-KR" sz="1400" b="1" dirty="0" smtClean="0">
              <a:solidFill>
                <a:prstClr val="black">
                  <a:lumMod val="65000"/>
                  <a:lumOff val="35000"/>
                </a:prstClr>
              </a:solidFill>
            </a:endParaRPr>
          </a:p>
          <a:p>
            <a:pPr marL="90488" algn="just">
              <a:lnSpc>
                <a:spcPct val="150000"/>
              </a:lnSpc>
            </a:pPr>
            <a:r>
              <a:rPr lang="ko-KR" altLang="en-US" sz="1400" b="1" dirty="0" err="1" smtClean="0">
                <a:solidFill>
                  <a:prstClr val="black">
                    <a:lumMod val="65000"/>
                    <a:lumOff val="35000"/>
                  </a:prstClr>
                </a:solidFill>
              </a:rPr>
              <a:t>乙노조는</a:t>
            </a:r>
            <a:r>
              <a:rPr lang="ko-KR" altLang="en-US" sz="1400" b="1" dirty="0" smtClean="0">
                <a:solidFill>
                  <a:prstClr val="black">
                    <a:lumMod val="65000"/>
                    <a:lumOff val="35000"/>
                  </a:prstClr>
                </a:solidFill>
              </a:rPr>
              <a:t> 금속노조</a:t>
            </a:r>
            <a:r>
              <a:rPr lang="en-US" altLang="ko-KR" sz="1400" b="1" dirty="0" smtClean="0">
                <a:solidFill>
                  <a:prstClr val="black">
                    <a:lumMod val="65000"/>
                    <a:lumOff val="35000"/>
                  </a:prstClr>
                </a:solidFill>
              </a:rPr>
              <a:t>(</a:t>
            </a:r>
            <a:r>
              <a:rPr lang="ko-KR" altLang="en-US" sz="1400" b="1" dirty="0" err="1" smtClean="0">
                <a:solidFill>
                  <a:prstClr val="black">
                    <a:lumMod val="65000"/>
                    <a:lumOff val="35000"/>
                  </a:prstClr>
                </a:solidFill>
              </a:rPr>
              <a:t>삼성테크윈지회</a:t>
            </a:r>
            <a:r>
              <a:rPr lang="en-US" altLang="ko-KR" sz="1400" b="1" dirty="0" smtClean="0">
                <a:solidFill>
                  <a:prstClr val="black">
                    <a:lumMod val="65000"/>
                    <a:lumOff val="35000"/>
                  </a:prstClr>
                </a:solidFill>
              </a:rPr>
              <a:t>)</a:t>
            </a:r>
            <a:endParaRPr lang="en-US" altLang="ko-KR" sz="1400" b="1" dirty="0">
              <a:solidFill>
                <a:prstClr val="black">
                  <a:lumMod val="65000"/>
                  <a:lumOff val="35000"/>
                </a:prstClr>
              </a:solidFill>
            </a:endParaRPr>
          </a:p>
        </p:txBody>
      </p:sp>
      <p:sp>
        <p:nvSpPr>
          <p:cNvPr id="56" name="육각형 55"/>
          <p:cNvSpPr/>
          <p:nvPr/>
        </p:nvSpPr>
        <p:spPr>
          <a:xfrm rot="5400000">
            <a:off x="54902" y="3026343"/>
            <a:ext cx="1614004" cy="1401879"/>
          </a:xfrm>
          <a:prstGeom prst="hexagon">
            <a:avLst>
              <a:gd name="adj" fmla="val 31582"/>
              <a:gd name="vf" fmla="val 115470"/>
            </a:avLst>
          </a:prstGeom>
          <a:solidFill>
            <a:srgbClr val="745383"/>
          </a:solidFill>
          <a:ln>
            <a:noFill/>
          </a:ln>
          <a:effectLst>
            <a:outerShdw blurRad="1397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white"/>
              </a:solidFill>
            </a:endParaRPr>
          </a:p>
        </p:txBody>
      </p:sp>
      <p:sp>
        <p:nvSpPr>
          <p:cNvPr id="57" name="직사각형 56"/>
          <p:cNvSpPr/>
          <p:nvPr/>
        </p:nvSpPr>
        <p:spPr>
          <a:xfrm>
            <a:off x="182209" y="3256398"/>
            <a:ext cx="1477273" cy="1361911"/>
          </a:xfrm>
          <a:prstGeom prst="rect">
            <a:avLst/>
          </a:prstGeom>
        </p:spPr>
        <p:txBody>
          <a:bodyPr wrap="square">
            <a:spAutoFit/>
          </a:bodyPr>
          <a:lstStyle/>
          <a:p>
            <a:pPr algn="ctr">
              <a:lnSpc>
                <a:spcPct val="150000"/>
              </a:lnSpc>
            </a:pPr>
            <a:r>
              <a:rPr lang="ko-KR" altLang="en-US" sz="1600" b="1" dirty="0" smtClean="0">
                <a:solidFill>
                  <a:prstClr val="white"/>
                </a:solidFill>
              </a:rPr>
              <a:t>甲</a:t>
            </a:r>
            <a:r>
              <a:rPr lang="en-US" altLang="ko-KR" sz="1600" b="1" dirty="0" smtClean="0">
                <a:solidFill>
                  <a:prstClr val="white"/>
                </a:solidFill>
              </a:rPr>
              <a:t>/</a:t>
            </a:r>
            <a:r>
              <a:rPr lang="ko-KR" altLang="en-US" sz="1600" b="1" dirty="0" err="1" smtClean="0">
                <a:solidFill>
                  <a:prstClr val="white"/>
                </a:solidFill>
              </a:rPr>
              <a:t>乙노조</a:t>
            </a:r>
            <a:endParaRPr lang="en-US" altLang="ko-KR" sz="1600" b="1" dirty="0" smtClean="0">
              <a:solidFill>
                <a:prstClr val="white"/>
              </a:solidFill>
            </a:endParaRPr>
          </a:p>
          <a:p>
            <a:pPr algn="ctr">
              <a:lnSpc>
                <a:spcPct val="150000"/>
              </a:lnSpc>
            </a:pPr>
            <a:r>
              <a:rPr lang="ko-KR" altLang="en-US" sz="1600" b="1" dirty="0" smtClean="0">
                <a:solidFill>
                  <a:prstClr val="white"/>
                </a:solidFill>
              </a:rPr>
              <a:t>창구단일</a:t>
            </a:r>
            <a:r>
              <a:rPr lang="ko-KR" altLang="en-US" sz="1600" b="1" dirty="0">
                <a:solidFill>
                  <a:prstClr val="white"/>
                </a:solidFill>
              </a:rPr>
              <a:t>화</a:t>
            </a:r>
            <a:endParaRPr lang="en-US" altLang="ko-KR" sz="1600" b="1" dirty="0" smtClean="0">
              <a:solidFill>
                <a:prstClr val="white"/>
              </a:solidFill>
            </a:endParaRPr>
          </a:p>
          <a:p>
            <a:pPr algn="ctr">
              <a:lnSpc>
                <a:spcPct val="150000"/>
              </a:lnSpc>
            </a:pPr>
            <a:r>
              <a:rPr lang="ko-KR" altLang="en-US" sz="1600" b="1" dirty="0" smtClean="0">
                <a:solidFill>
                  <a:prstClr val="white"/>
                </a:solidFill>
              </a:rPr>
              <a:t> </a:t>
            </a:r>
            <a:endParaRPr lang="en-US" altLang="ko-KR" sz="1600" b="1" dirty="0" smtClean="0">
              <a:solidFill>
                <a:prstClr val="white"/>
              </a:solidFill>
            </a:endParaRPr>
          </a:p>
          <a:p>
            <a:pPr algn="ctr">
              <a:lnSpc>
                <a:spcPct val="150000"/>
              </a:lnSpc>
            </a:pPr>
            <a:endParaRPr lang="ko-KR" altLang="en-US" sz="700" dirty="0">
              <a:solidFill>
                <a:prstClr val="white"/>
              </a:solidFill>
            </a:endParaRPr>
          </a:p>
        </p:txBody>
      </p:sp>
      <p:grpSp>
        <p:nvGrpSpPr>
          <p:cNvPr id="58" name="그룹 49"/>
          <p:cNvGrpSpPr/>
          <p:nvPr/>
        </p:nvGrpSpPr>
        <p:grpSpPr>
          <a:xfrm>
            <a:off x="1718693" y="3610610"/>
            <a:ext cx="252000" cy="323395"/>
            <a:chOff x="4371840" y="2318350"/>
            <a:chExt cx="252000" cy="323395"/>
          </a:xfrm>
        </p:grpSpPr>
        <p:sp>
          <p:nvSpPr>
            <p:cNvPr id="59" name="타원 58"/>
            <p:cNvSpPr/>
            <p:nvPr/>
          </p:nvSpPr>
          <p:spPr>
            <a:xfrm>
              <a:off x="4371840" y="2389745"/>
              <a:ext cx="252000" cy="252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dirty="0">
                <a:solidFill>
                  <a:prstClr val="white"/>
                </a:solidFill>
              </a:endParaRPr>
            </a:p>
          </p:txBody>
        </p:sp>
        <p:sp>
          <p:nvSpPr>
            <p:cNvPr id="60" name="직사각형 59"/>
            <p:cNvSpPr/>
            <p:nvPr/>
          </p:nvSpPr>
          <p:spPr>
            <a:xfrm>
              <a:off x="4405044" y="2318350"/>
              <a:ext cx="199551" cy="313547"/>
            </a:xfrm>
            <a:prstGeom prst="rect">
              <a:avLst/>
            </a:prstGeom>
          </p:spPr>
          <p:txBody>
            <a:bodyPr wrap="square">
              <a:spAutoFit/>
            </a:bodyPr>
            <a:lstStyle/>
            <a:p>
              <a:pPr algn="ctr">
                <a:lnSpc>
                  <a:spcPct val="150000"/>
                </a:lnSpc>
              </a:pPr>
              <a:r>
                <a:rPr lang="en-US" altLang="ko-KR" sz="1100" b="1" dirty="0">
                  <a:solidFill>
                    <a:prstClr val="white"/>
                  </a:solidFill>
                </a:rPr>
                <a:t>&gt;</a:t>
              </a:r>
              <a:endParaRPr lang="ko-KR" altLang="en-US" sz="600" dirty="0">
                <a:solidFill>
                  <a:prstClr val="white"/>
                </a:solidFill>
              </a:endParaRPr>
            </a:p>
          </p:txBody>
        </p:sp>
      </p:grpSp>
      <p:grpSp>
        <p:nvGrpSpPr>
          <p:cNvPr id="61" name="그룹 60"/>
          <p:cNvGrpSpPr/>
          <p:nvPr/>
        </p:nvGrpSpPr>
        <p:grpSpPr>
          <a:xfrm>
            <a:off x="200969" y="1064365"/>
            <a:ext cx="542729" cy="472518"/>
            <a:chOff x="7521771" y="1167753"/>
            <a:chExt cx="868333" cy="756000"/>
          </a:xfrm>
        </p:grpSpPr>
        <p:sp>
          <p:nvSpPr>
            <p:cNvPr id="62" name="타원 61"/>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63" name="직사각형 62"/>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
        <p:nvSpPr>
          <p:cNvPr id="6" name="TextBox 5"/>
          <p:cNvSpPr txBox="1"/>
          <p:nvPr/>
        </p:nvSpPr>
        <p:spPr>
          <a:xfrm>
            <a:off x="734210" y="1119729"/>
            <a:ext cx="10287000" cy="461665"/>
          </a:xfrm>
          <a:prstGeom prst="rect">
            <a:avLst/>
          </a:prstGeom>
          <a:noFill/>
        </p:spPr>
        <p:txBody>
          <a:bodyPr wrap="square" rtlCol="0">
            <a:spAutoFit/>
          </a:bodyPr>
          <a:lstStyle/>
          <a:p>
            <a:r>
              <a:rPr lang="ko-KR" altLang="en-US" sz="2400" b="1" dirty="0" smtClean="0"/>
              <a:t>다음의 경우 </a:t>
            </a:r>
            <a:r>
              <a:rPr lang="ko-KR" altLang="en-US" sz="2400" b="1" dirty="0" err="1" smtClean="0"/>
              <a:t>甲노조의</a:t>
            </a:r>
            <a:r>
              <a:rPr lang="ko-KR" altLang="en-US" sz="2400" b="1" dirty="0" smtClean="0"/>
              <a:t> 교섭대표노조 지위 유지기간은 언제까지일까</a:t>
            </a:r>
            <a:r>
              <a:rPr lang="en-US" altLang="ko-KR" sz="2400" b="1" dirty="0" smtClean="0"/>
              <a:t>?</a:t>
            </a:r>
            <a:endParaRPr lang="ko-KR" altLang="en-US" sz="2400" b="1" dirty="0"/>
          </a:p>
        </p:txBody>
      </p:sp>
      <p:sp>
        <p:nvSpPr>
          <p:cNvPr id="7" name="TextBox 6"/>
          <p:cNvSpPr txBox="1"/>
          <p:nvPr/>
        </p:nvSpPr>
        <p:spPr>
          <a:xfrm>
            <a:off x="761629" y="1581394"/>
            <a:ext cx="10668741" cy="707886"/>
          </a:xfrm>
          <a:prstGeom prst="rect">
            <a:avLst/>
          </a:prstGeom>
          <a:noFill/>
        </p:spPr>
        <p:txBody>
          <a:bodyPr wrap="square" rtlCol="0">
            <a:spAutoFit/>
          </a:bodyPr>
          <a:lstStyle/>
          <a:p>
            <a:r>
              <a:rPr lang="en-US" altLang="ko-KR" sz="2000" b="1" dirty="0" smtClean="0"/>
              <a:t>(</a:t>
            </a:r>
            <a:r>
              <a:rPr lang="ko-KR" altLang="en-US" sz="2000" b="1" dirty="0" smtClean="0"/>
              <a:t>교섭대표노조가 같은 날 유효기간이 다른 </a:t>
            </a:r>
            <a:r>
              <a:rPr lang="en-US" altLang="ko-KR" sz="2000" b="1" dirty="0" smtClean="0"/>
              <a:t>2</a:t>
            </a:r>
            <a:r>
              <a:rPr lang="ko-KR" altLang="en-US" sz="2000" b="1" dirty="0" smtClean="0"/>
              <a:t>개의 </a:t>
            </a:r>
            <a:r>
              <a:rPr lang="ko-KR" altLang="en-US" sz="2000" b="1" dirty="0" err="1" smtClean="0"/>
              <a:t>단협을</a:t>
            </a:r>
            <a:r>
              <a:rPr lang="ko-KR" altLang="en-US" sz="2000" b="1" dirty="0" smtClean="0"/>
              <a:t> 체결한 경우 어떤 것을 기준으로 교섭대표노조의 지위 </a:t>
            </a:r>
            <a:r>
              <a:rPr lang="en-US" altLang="ko-KR" sz="2000" b="1" dirty="0" smtClean="0"/>
              <a:t>2</a:t>
            </a:r>
            <a:r>
              <a:rPr lang="ko-KR" altLang="en-US" sz="2000" b="1" dirty="0" smtClean="0"/>
              <a:t>년을 정할 것인가</a:t>
            </a:r>
            <a:r>
              <a:rPr lang="en-US" altLang="ko-KR" sz="2000" b="1" dirty="0" smtClean="0"/>
              <a:t>?)</a:t>
            </a:r>
            <a:r>
              <a:rPr lang="ko-KR" altLang="en-US" sz="2000" b="1" dirty="0" smtClean="0"/>
              <a:t>  </a:t>
            </a:r>
            <a:endParaRPr lang="ko-KR" altLang="en-US" sz="2000" b="1" dirty="0"/>
          </a:p>
        </p:txBody>
      </p:sp>
    </p:spTree>
    <p:extLst>
      <p:ext uri="{BB962C8B-B14F-4D97-AF65-F5344CB8AC3E}">
        <p14:creationId xmlns:p14="http://schemas.microsoft.com/office/powerpoint/2010/main" val="313317396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0" y="6769100"/>
            <a:ext cx="12192000" cy="88900"/>
          </a:xfrm>
          <a:prstGeom prst="rect">
            <a:avLst/>
          </a:prstGeom>
          <a:gradFill flip="none" rotWithShape="1">
            <a:gsLst>
              <a:gs pos="0">
                <a:srgbClr val="835C8E"/>
              </a:gs>
              <a:gs pos="100000">
                <a:srgbClr val="4C3B65"/>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black">
                  <a:lumMod val="65000"/>
                  <a:lumOff val="35000"/>
                </a:prstClr>
              </a:solidFill>
            </a:endParaRPr>
          </a:p>
        </p:txBody>
      </p:sp>
      <p:grpSp>
        <p:nvGrpSpPr>
          <p:cNvPr id="2" name="그룹 12"/>
          <p:cNvGrpSpPr/>
          <p:nvPr/>
        </p:nvGrpSpPr>
        <p:grpSpPr>
          <a:xfrm>
            <a:off x="9003798" y="461445"/>
            <a:ext cx="326343" cy="326343"/>
            <a:chOff x="8153321" y="487529"/>
            <a:chExt cx="326343" cy="326343"/>
          </a:xfrm>
        </p:grpSpPr>
        <p:sp>
          <p:nvSpPr>
            <p:cNvPr id="3" name="타원 2"/>
            <p:cNvSpPr/>
            <p:nvPr/>
          </p:nvSpPr>
          <p:spPr>
            <a:xfrm>
              <a:off x="8153321" y="487529"/>
              <a:ext cx="326343" cy="32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4" name="Group 14"/>
            <p:cNvGrpSpPr>
              <a:grpSpLocks noChangeAspect="1"/>
            </p:cNvGrpSpPr>
            <p:nvPr/>
          </p:nvGrpSpPr>
          <p:grpSpPr bwMode="auto">
            <a:xfrm>
              <a:off x="8227603" y="560850"/>
              <a:ext cx="201262" cy="170720"/>
              <a:chOff x="3669" y="3943"/>
              <a:chExt cx="626" cy="531"/>
            </a:xfrm>
            <a:solidFill>
              <a:srgbClr val="7D5889"/>
            </a:solidFill>
          </p:grpSpPr>
          <p:sp>
            <p:nvSpPr>
              <p:cNvPr id="11" name="Freeform 16"/>
              <p:cNvSpPr>
                <a:spLocks noEditPoints="1"/>
              </p:cNvSpPr>
              <p:nvPr/>
            </p:nvSpPr>
            <p:spPr bwMode="auto">
              <a:xfrm>
                <a:off x="3669" y="3943"/>
                <a:ext cx="626" cy="531"/>
              </a:xfrm>
              <a:custGeom>
                <a:avLst/>
                <a:gdLst>
                  <a:gd name="T0" fmla="*/ 1532 w 3756"/>
                  <a:gd name="T1" fmla="*/ 2536 h 3186"/>
                  <a:gd name="T2" fmla="*/ 1516 w 3756"/>
                  <a:gd name="T3" fmla="*/ 2550 h 3186"/>
                  <a:gd name="T4" fmla="*/ 1450 w 3756"/>
                  <a:gd name="T5" fmla="*/ 2904 h 3186"/>
                  <a:gd name="T6" fmla="*/ 1457 w 3756"/>
                  <a:gd name="T7" fmla="*/ 2929 h 3186"/>
                  <a:gd name="T8" fmla="*/ 1481 w 3756"/>
                  <a:gd name="T9" fmla="*/ 2941 h 3186"/>
                  <a:gd name="T10" fmla="*/ 2288 w 3756"/>
                  <a:gd name="T11" fmla="*/ 2937 h 3186"/>
                  <a:gd name="T12" fmla="*/ 2304 w 3756"/>
                  <a:gd name="T13" fmla="*/ 2921 h 3186"/>
                  <a:gd name="T14" fmla="*/ 2306 w 3756"/>
                  <a:gd name="T15" fmla="*/ 2905 h 3186"/>
                  <a:gd name="T16" fmla="*/ 2243 w 3756"/>
                  <a:gd name="T17" fmla="*/ 2560 h 3186"/>
                  <a:gd name="T18" fmla="*/ 2233 w 3756"/>
                  <a:gd name="T19" fmla="*/ 2542 h 3186"/>
                  <a:gd name="T20" fmla="*/ 2214 w 3756"/>
                  <a:gd name="T21" fmla="*/ 2534 h 3186"/>
                  <a:gd name="T22" fmla="*/ 585 w 3756"/>
                  <a:gd name="T23" fmla="*/ 305 h 3186"/>
                  <a:gd name="T24" fmla="*/ 560 w 3756"/>
                  <a:gd name="T25" fmla="*/ 314 h 3186"/>
                  <a:gd name="T26" fmla="*/ 544 w 3756"/>
                  <a:gd name="T27" fmla="*/ 336 h 3186"/>
                  <a:gd name="T28" fmla="*/ 542 w 3756"/>
                  <a:gd name="T29" fmla="*/ 1890 h 3186"/>
                  <a:gd name="T30" fmla="*/ 553 w 3756"/>
                  <a:gd name="T31" fmla="*/ 1921 h 3186"/>
                  <a:gd name="T32" fmla="*/ 3188 w 3756"/>
                  <a:gd name="T33" fmla="*/ 1930 h 3186"/>
                  <a:gd name="T34" fmla="*/ 3211 w 3756"/>
                  <a:gd name="T35" fmla="*/ 1906 h 3186"/>
                  <a:gd name="T36" fmla="*/ 3214 w 3756"/>
                  <a:gd name="T37" fmla="*/ 350 h 3186"/>
                  <a:gd name="T38" fmla="*/ 3206 w 3756"/>
                  <a:gd name="T39" fmla="*/ 324 h 3186"/>
                  <a:gd name="T40" fmla="*/ 3185 w 3756"/>
                  <a:gd name="T41" fmla="*/ 308 h 3186"/>
                  <a:gd name="T42" fmla="*/ 585 w 3756"/>
                  <a:gd name="T43" fmla="*/ 305 h 3186"/>
                  <a:gd name="T44" fmla="*/ 3170 w 3756"/>
                  <a:gd name="T45" fmla="*/ 0 h 3186"/>
                  <a:gd name="T46" fmla="*/ 3263 w 3756"/>
                  <a:gd name="T47" fmla="*/ 13 h 3186"/>
                  <a:gd name="T48" fmla="*/ 3346 w 3756"/>
                  <a:gd name="T49" fmla="*/ 48 h 3186"/>
                  <a:gd name="T50" fmla="*/ 3418 w 3756"/>
                  <a:gd name="T51" fmla="*/ 103 h 3186"/>
                  <a:gd name="T52" fmla="*/ 3473 w 3756"/>
                  <a:gd name="T53" fmla="*/ 173 h 3186"/>
                  <a:gd name="T54" fmla="*/ 3508 w 3756"/>
                  <a:gd name="T55" fmla="*/ 256 h 3186"/>
                  <a:gd name="T56" fmla="*/ 3520 w 3756"/>
                  <a:gd name="T57" fmla="*/ 350 h 3186"/>
                  <a:gd name="T58" fmla="*/ 3518 w 3756"/>
                  <a:gd name="T59" fmla="*/ 1931 h 3186"/>
                  <a:gd name="T60" fmla="*/ 3500 w 3756"/>
                  <a:gd name="T61" fmla="*/ 2009 h 3186"/>
                  <a:gd name="T62" fmla="*/ 3516 w 3756"/>
                  <a:gd name="T63" fmla="*/ 2049 h 3186"/>
                  <a:gd name="T64" fmla="*/ 3754 w 3756"/>
                  <a:gd name="T65" fmla="*/ 3006 h 3186"/>
                  <a:gd name="T66" fmla="*/ 3753 w 3756"/>
                  <a:gd name="T67" fmla="*/ 3060 h 3186"/>
                  <a:gd name="T68" fmla="*/ 3729 w 3756"/>
                  <a:gd name="T69" fmla="*/ 3116 h 3186"/>
                  <a:gd name="T70" fmla="*/ 3687 w 3756"/>
                  <a:gd name="T71" fmla="*/ 3158 h 3186"/>
                  <a:gd name="T72" fmla="*/ 3631 w 3756"/>
                  <a:gd name="T73" fmla="*/ 3182 h 3186"/>
                  <a:gd name="T74" fmla="*/ 157 w 3756"/>
                  <a:gd name="T75" fmla="*/ 3186 h 3186"/>
                  <a:gd name="T76" fmla="*/ 101 w 3756"/>
                  <a:gd name="T77" fmla="*/ 3175 h 3186"/>
                  <a:gd name="T78" fmla="*/ 52 w 3756"/>
                  <a:gd name="T79" fmla="*/ 3146 h 3186"/>
                  <a:gd name="T80" fmla="*/ 18 w 3756"/>
                  <a:gd name="T81" fmla="*/ 3101 h 3186"/>
                  <a:gd name="T82" fmla="*/ 1 w 3756"/>
                  <a:gd name="T83" fmla="*/ 3047 h 3186"/>
                  <a:gd name="T84" fmla="*/ 5 w 3756"/>
                  <a:gd name="T85" fmla="*/ 2991 h 3186"/>
                  <a:gd name="T86" fmla="*/ 247 w 3756"/>
                  <a:gd name="T87" fmla="*/ 2028 h 3186"/>
                  <a:gd name="T88" fmla="*/ 245 w 3756"/>
                  <a:gd name="T89" fmla="*/ 1970 h 3186"/>
                  <a:gd name="T90" fmla="*/ 236 w 3756"/>
                  <a:gd name="T91" fmla="*/ 1890 h 3186"/>
                  <a:gd name="T92" fmla="*/ 239 w 3756"/>
                  <a:gd name="T93" fmla="*/ 302 h 3186"/>
                  <a:gd name="T94" fmla="*/ 263 w 3756"/>
                  <a:gd name="T95" fmla="*/ 214 h 3186"/>
                  <a:gd name="T96" fmla="*/ 308 w 3756"/>
                  <a:gd name="T97" fmla="*/ 136 h 3186"/>
                  <a:gd name="T98" fmla="*/ 372 w 3756"/>
                  <a:gd name="T99" fmla="*/ 73 h 3186"/>
                  <a:gd name="T100" fmla="*/ 450 w 3756"/>
                  <a:gd name="T101" fmla="*/ 27 h 3186"/>
                  <a:gd name="T102" fmla="*/ 538 w 3756"/>
                  <a:gd name="T103" fmla="*/ 3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56" h="3186">
                    <a:moveTo>
                      <a:pt x="1542" y="2534"/>
                    </a:moveTo>
                    <a:lnTo>
                      <a:pt x="1532" y="2536"/>
                    </a:lnTo>
                    <a:lnTo>
                      <a:pt x="1523" y="2542"/>
                    </a:lnTo>
                    <a:lnTo>
                      <a:pt x="1516" y="2550"/>
                    </a:lnTo>
                    <a:lnTo>
                      <a:pt x="1513" y="2560"/>
                    </a:lnTo>
                    <a:lnTo>
                      <a:pt x="1450" y="2904"/>
                    </a:lnTo>
                    <a:lnTo>
                      <a:pt x="1451" y="2917"/>
                    </a:lnTo>
                    <a:lnTo>
                      <a:pt x="1457" y="2929"/>
                    </a:lnTo>
                    <a:lnTo>
                      <a:pt x="1467" y="2937"/>
                    </a:lnTo>
                    <a:lnTo>
                      <a:pt x="1481" y="2941"/>
                    </a:lnTo>
                    <a:lnTo>
                      <a:pt x="2275" y="2941"/>
                    </a:lnTo>
                    <a:lnTo>
                      <a:pt x="2288" y="2937"/>
                    </a:lnTo>
                    <a:lnTo>
                      <a:pt x="2297" y="2932"/>
                    </a:lnTo>
                    <a:lnTo>
                      <a:pt x="2304" y="2921"/>
                    </a:lnTo>
                    <a:lnTo>
                      <a:pt x="2306" y="2909"/>
                    </a:lnTo>
                    <a:lnTo>
                      <a:pt x="2306" y="2905"/>
                    </a:lnTo>
                    <a:lnTo>
                      <a:pt x="2305" y="2901"/>
                    </a:lnTo>
                    <a:lnTo>
                      <a:pt x="2243" y="2560"/>
                    </a:lnTo>
                    <a:lnTo>
                      <a:pt x="2240" y="2550"/>
                    </a:lnTo>
                    <a:lnTo>
                      <a:pt x="2233" y="2542"/>
                    </a:lnTo>
                    <a:lnTo>
                      <a:pt x="2224" y="2536"/>
                    </a:lnTo>
                    <a:lnTo>
                      <a:pt x="2214" y="2534"/>
                    </a:lnTo>
                    <a:lnTo>
                      <a:pt x="1542" y="2534"/>
                    </a:lnTo>
                    <a:close/>
                    <a:moveTo>
                      <a:pt x="585" y="305"/>
                    </a:moveTo>
                    <a:lnTo>
                      <a:pt x="571" y="308"/>
                    </a:lnTo>
                    <a:lnTo>
                      <a:pt x="560" y="314"/>
                    </a:lnTo>
                    <a:lnTo>
                      <a:pt x="550" y="324"/>
                    </a:lnTo>
                    <a:lnTo>
                      <a:pt x="544" y="336"/>
                    </a:lnTo>
                    <a:lnTo>
                      <a:pt x="542" y="350"/>
                    </a:lnTo>
                    <a:lnTo>
                      <a:pt x="542" y="1890"/>
                    </a:lnTo>
                    <a:lnTo>
                      <a:pt x="544" y="1906"/>
                    </a:lnTo>
                    <a:lnTo>
                      <a:pt x="553" y="1921"/>
                    </a:lnTo>
                    <a:lnTo>
                      <a:pt x="567" y="1930"/>
                    </a:lnTo>
                    <a:lnTo>
                      <a:pt x="3188" y="1930"/>
                    </a:lnTo>
                    <a:lnTo>
                      <a:pt x="3202" y="1921"/>
                    </a:lnTo>
                    <a:lnTo>
                      <a:pt x="3211" y="1906"/>
                    </a:lnTo>
                    <a:lnTo>
                      <a:pt x="3214" y="1890"/>
                    </a:lnTo>
                    <a:lnTo>
                      <a:pt x="3214" y="350"/>
                    </a:lnTo>
                    <a:lnTo>
                      <a:pt x="3212" y="336"/>
                    </a:lnTo>
                    <a:lnTo>
                      <a:pt x="3206" y="324"/>
                    </a:lnTo>
                    <a:lnTo>
                      <a:pt x="3196" y="314"/>
                    </a:lnTo>
                    <a:lnTo>
                      <a:pt x="3185" y="308"/>
                    </a:lnTo>
                    <a:lnTo>
                      <a:pt x="3170" y="305"/>
                    </a:lnTo>
                    <a:lnTo>
                      <a:pt x="585" y="305"/>
                    </a:lnTo>
                    <a:close/>
                    <a:moveTo>
                      <a:pt x="585" y="0"/>
                    </a:moveTo>
                    <a:lnTo>
                      <a:pt x="3170" y="0"/>
                    </a:lnTo>
                    <a:lnTo>
                      <a:pt x="3218" y="3"/>
                    </a:lnTo>
                    <a:lnTo>
                      <a:pt x="3263" y="13"/>
                    </a:lnTo>
                    <a:lnTo>
                      <a:pt x="3306" y="27"/>
                    </a:lnTo>
                    <a:lnTo>
                      <a:pt x="3346" y="48"/>
                    </a:lnTo>
                    <a:lnTo>
                      <a:pt x="3384" y="73"/>
                    </a:lnTo>
                    <a:lnTo>
                      <a:pt x="3418" y="103"/>
                    </a:lnTo>
                    <a:lnTo>
                      <a:pt x="3448" y="136"/>
                    </a:lnTo>
                    <a:lnTo>
                      <a:pt x="3473" y="173"/>
                    </a:lnTo>
                    <a:lnTo>
                      <a:pt x="3493" y="214"/>
                    </a:lnTo>
                    <a:lnTo>
                      <a:pt x="3508" y="256"/>
                    </a:lnTo>
                    <a:lnTo>
                      <a:pt x="3517" y="302"/>
                    </a:lnTo>
                    <a:lnTo>
                      <a:pt x="3520" y="350"/>
                    </a:lnTo>
                    <a:lnTo>
                      <a:pt x="3520" y="1890"/>
                    </a:lnTo>
                    <a:lnTo>
                      <a:pt x="3518" y="1931"/>
                    </a:lnTo>
                    <a:lnTo>
                      <a:pt x="3510" y="1970"/>
                    </a:lnTo>
                    <a:lnTo>
                      <a:pt x="3500" y="2009"/>
                    </a:lnTo>
                    <a:lnTo>
                      <a:pt x="3509" y="2028"/>
                    </a:lnTo>
                    <a:lnTo>
                      <a:pt x="3516" y="2049"/>
                    </a:lnTo>
                    <a:lnTo>
                      <a:pt x="3749" y="2983"/>
                    </a:lnTo>
                    <a:lnTo>
                      <a:pt x="3754" y="3006"/>
                    </a:lnTo>
                    <a:lnTo>
                      <a:pt x="3756" y="3029"/>
                    </a:lnTo>
                    <a:lnTo>
                      <a:pt x="3753" y="3060"/>
                    </a:lnTo>
                    <a:lnTo>
                      <a:pt x="3743" y="3090"/>
                    </a:lnTo>
                    <a:lnTo>
                      <a:pt x="3729" y="3116"/>
                    </a:lnTo>
                    <a:lnTo>
                      <a:pt x="3710" y="3140"/>
                    </a:lnTo>
                    <a:lnTo>
                      <a:pt x="3687" y="3158"/>
                    </a:lnTo>
                    <a:lnTo>
                      <a:pt x="3660" y="3173"/>
                    </a:lnTo>
                    <a:lnTo>
                      <a:pt x="3631" y="3182"/>
                    </a:lnTo>
                    <a:lnTo>
                      <a:pt x="3599" y="3186"/>
                    </a:lnTo>
                    <a:lnTo>
                      <a:pt x="157" y="3186"/>
                    </a:lnTo>
                    <a:lnTo>
                      <a:pt x="129" y="3183"/>
                    </a:lnTo>
                    <a:lnTo>
                      <a:pt x="101" y="3175"/>
                    </a:lnTo>
                    <a:lnTo>
                      <a:pt x="75" y="3163"/>
                    </a:lnTo>
                    <a:lnTo>
                      <a:pt x="52" y="3146"/>
                    </a:lnTo>
                    <a:lnTo>
                      <a:pt x="33" y="3125"/>
                    </a:lnTo>
                    <a:lnTo>
                      <a:pt x="18" y="3101"/>
                    </a:lnTo>
                    <a:lnTo>
                      <a:pt x="7" y="3075"/>
                    </a:lnTo>
                    <a:lnTo>
                      <a:pt x="1" y="3047"/>
                    </a:lnTo>
                    <a:lnTo>
                      <a:pt x="0" y="3019"/>
                    </a:lnTo>
                    <a:lnTo>
                      <a:pt x="5" y="2991"/>
                    </a:lnTo>
                    <a:lnTo>
                      <a:pt x="240" y="2049"/>
                    </a:lnTo>
                    <a:lnTo>
                      <a:pt x="247" y="2028"/>
                    </a:lnTo>
                    <a:lnTo>
                      <a:pt x="256" y="2009"/>
                    </a:lnTo>
                    <a:lnTo>
                      <a:pt x="245" y="1970"/>
                    </a:lnTo>
                    <a:lnTo>
                      <a:pt x="238" y="1931"/>
                    </a:lnTo>
                    <a:lnTo>
                      <a:pt x="236" y="1890"/>
                    </a:lnTo>
                    <a:lnTo>
                      <a:pt x="236" y="350"/>
                    </a:lnTo>
                    <a:lnTo>
                      <a:pt x="239" y="302"/>
                    </a:lnTo>
                    <a:lnTo>
                      <a:pt x="248" y="256"/>
                    </a:lnTo>
                    <a:lnTo>
                      <a:pt x="263" y="214"/>
                    </a:lnTo>
                    <a:lnTo>
                      <a:pt x="283" y="173"/>
                    </a:lnTo>
                    <a:lnTo>
                      <a:pt x="308" y="136"/>
                    </a:lnTo>
                    <a:lnTo>
                      <a:pt x="338" y="103"/>
                    </a:lnTo>
                    <a:lnTo>
                      <a:pt x="372" y="73"/>
                    </a:lnTo>
                    <a:lnTo>
                      <a:pt x="409" y="48"/>
                    </a:lnTo>
                    <a:lnTo>
                      <a:pt x="450" y="27"/>
                    </a:lnTo>
                    <a:lnTo>
                      <a:pt x="493" y="13"/>
                    </a:lnTo>
                    <a:lnTo>
                      <a:pt x="538" y="3"/>
                    </a:lnTo>
                    <a:lnTo>
                      <a:pt x="5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sp>
            <p:nvSpPr>
              <p:cNvPr id="12" name="Freeform 17"/>
              <p:cNvSpPr>
                <a:spLocks/>
              </p:cNvSpPr>
              <p:nvPr/>
            </p:nvSpPr>
            <p:spPr bwMode="auto">
              <a:xfrm>
                <a:off x="3928" y="4071"/>
                <a:ext cx="108" cy="109"/>
              </a:xfrm>
              <a:custGeom>
                <a:avLst/>
                <a:gdLst>
                  <a:gd name="T0" fmla="*/ 49 w 654"/>
                  <a:gd name="T1" fmla="*/ 0 h 654"/>
                  <a:gd name="T2" fmla="*/ 63 w 654"/>
                  <a:gd name="T3" fmla="*/ 2 h 654"/>
                  <a:gd name="T4" fmla="*/ 515 w 654"/>
                  <a:gd name="T5" fmla="*/ 174 h 654"/>
                  <a:gd name="T6" fmla="*/ 527 w 654"/>
                  <a:gd name="T7" fmla="*/ 181 h 654"/>
                  <a:gd name="T8" fmla="*/ 536 w 654"/>
                  <a:gd name="T9" fmla="*/ 192 h 654"/>
                  <a:gd name="T10" fmla="*/ 542 w 654"/>
                  <a:gd name="T11" fmla="*/ 205 h 654"/>
                  <a:gd name="T12" fmla="*/ 544 w 654"/>
                  <a:gd name="T13" fmla="*/ 220 h 654"/>
                  <a:gd name="T14" fmla="*/ 541 w 654"/>
                  <a:gd name="T15" fmla="*/ 234 h 654"/>
                  <a:gd name="T16" fmla="*/ 534 w 654"/>
                  <a:gd name="T17" fmla="*/ 247 h 654"/>
                  <a:gd name="T18" fmla="*/ 524 w 654"/>
                  <a:gd name="T19" fmla="*/ 256 h 654"/>
                  <a:gd name="T20" fmla="*/ 510 w 654"/>
                  <a:gd name="T21" fmla="*/ 262 h 654"/>
                  <a:gd name="T22" fmla="*/ 412 w 654"/>
                  <a:gd name="T23" fmla="*/ 289 h 654"/>
                  <a:gd name="T24" fmla="*/ 641 w 654"/>
                  <a:gd name="T25" fmla="*/ 518 h 654"/>
                  <a:gd name="T26" fmla="*/ 649 w 654"/>
                  <a:gd name="T27" fmla="*/ 529 h 654"/>
                  <a:gd name="T28" fmla="*/ 654 w 654"/>
                  <a:gd name="T29" fmla="*/ 543 h 654"/>
                  <a:gd name="T30" fmla="*/ 654 w 654"/>
                  <a:gd name="T31" fmla="*/ 558 h 654"/>
                  <a:gd name="T32" fmla="*/ 649 w 654"/>
                  <a:gd name="T33" fmla="*/ 572 h 654"/>
                  <a:gd name="T34" fmla="*/ 641 w 654"/>
                  <a:gd name="T35" fmla="*/ 583 h 654"/>
                  <a:gd name="T36" fmla="*/ 583 w 654"/>
                  <a:gd name="T37" fmla="*/ 641 h 654"/>
                  <a:gd name="T38" fmla="*/ 571 w 654"/>
                  <a:gd name="T39" fmla="*/ 649 h 654"/>
                  <a:gd name="T40" fmla="*/ 557 w 654"/>
                  <a:gd name="T41" fmla="*/ 654 h 654"/>
                  <a:gd name="T42" fmla="*/ 543 w 654"/>
                  <a:gd name="T43" fmla="*/ 654 h 654"/>
                  <a:gd name="T44" fmla="*/ 530 w 654"/>
                  <a:gd name="T45" fmla="*/ 649 h 654"/>
                  <a:gd name="T46" fmla="*/ 517 w 654"/>
                  <a:gd name="T47" fmla="*/ 641 h 654"/>
                  <a:gd name="T48" fmla="*/ 289 w 654"/>
                  <a:gd name="T49" fmla="*/ 412 h 654"/>
                  <a:gd name="T50" fmla="*/ 262 w 654"/>
                  <a:gd name="T51" fmla="*/ 510 h 654"/>
                  <a:gd name="T52" fmla="*/ 256 w 654"/>
                  <a:gd name="T53" fmla="*/ 524 h 654"/>
                  <a:gd name="T54" fmla="*/ 246 w 654"/>
                  <a:gd name="T55" fmla="*/ 534 h 654"/>
                  <a:gd name="T56" fmla="*/ 234 w 654"/>
                  <a:gd name="T57" fmla="*/ 541 h 654"/>
                  <a:gd name="T58" fmla="*/ 220 w 654"/>
                  <a:gd name="T59" fmla="*/ 544 h 654"/>
                  <a:gd name="T60" fmla="*/ 205 w 654"/>
                  <a:gd name="T61" fmla="*/ 543 h 654"/>
                  <a:gd name="T62" fmla="*/ 192 w 654"/>
                  <a:gd name="T63" fmla="*/ 536 h 654"/>
                  <a:gd name="T64" fmla="*/ 181 w 654"/>
                  <a:gd name="T65" fmla="*/ 527 h 654"/>
                  <a:gd name="T66" fmla="*/ 174 w 654"/>
                  <a:gd name="T67" fmla="*/ 515 h 654"/>
                  <a:gd name="T68" fmla="*/ 3 w 654"/>
                  <a:gd name="T69" fmla="*/ 62 h 654"/>
                  <a:gd name="T70" fmla="*/ 0 w 654"/>
                  <a:gd name="T71" fmla="*/ 50 h 654"/>
                  <a:gd name="T72" fmla="*/ 0 w 654"/>
                  <a:gd name="T73" fmla="*/ 36 h 654"/>
                  <a:gd name="T74" fmla="*/ 5 w 654"/>
                  <a:gd name="T75" fmla="*/ 24 h 654"/>
                  <a:gd name="T76" fmla="*/ 14 w 654"/>
                  <a:gd name="T77" fmla="*/ 13 h 654"/>
                  <a:gd name="T78" fmla="*/ 24 w 654"/>
                  <a:gd name="T79" fmla="*/ 5 h 654"/>
                  <a:gd name="T80" fmla="*/ 37 w 654"/>
                  <a:gd name="T81" fmla="*/ 1 h 654"/>
                  <a:gd name="T82" fmla="*/ 49 w 654"/>
                  <a:gd name="T83" fmla="*/ 0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4" h="654">
                    <a:moveTo>
                      <a:pt x="49" y="0"/>
                    </a:moveTo>
                    <a:lnTo>
                      <a:pt x="63" y="2"/>
                    </a:lnTo>
                    <a:lnTo>
                      <a:pt x="515" y="174"/>
                    </a:lnTo>
                    <a:lnTo>
                      <a:pt x="527" y="181"/>
                    </a:lnTo>
                    <a:lnTo>
                      <a:pt x="536" y="192"/>
                    </a:lnTo>
                    <a:lnTo>
                      <a:pt x="542" y="205"/>
                    </a:lnTo>
                    <a:lnTo>
                      <a:pt x="544" y="220"/>
                    </a:lnTo>
                    <a:lnTo>
                      <a:pt x="541" y="234"/>
                    </a:lnTo>
                    <a:lnTo>
                      <a:pt x="534" y="247"/>
                    </a:lnTo>
                    <a:lnTo>
                      <a:pt x="524" y="256"/>
                    </a:lnTo>
                    <a:lnTo>
                      <a:pt x="510" y="262"/>
                    </a:lnTo>
                    <a:lnTo>
                      <a:pt x="412" y="289"/>
                    </a:lnTo>
                    <a:lnTo>
                      <a:pt x="641" y="518"/>
                    </a:lnTo>
                    <a:lnTo>
                      <a:pt x="649" y="529"/>
                    </a:lnTo>
                    <a:lnTo>
                      <a:pt x="654" y="543"/>
                    </a:lnTo>
                    <a:lnTo>
                      <a:pt x="654" y="558"/>
                    </a:lnTo>
                    <a:lnTo>
                      <a:pt x="649" y="572"/>
                    </a:lnTo>
                    <a:lnTo>
                      <a:pt x="641" y="583"/>
                    </a:lnTo>
                    <a:lnTo>
                      <a:pt x="583" y="641"/>
                    </a:lnTo>
                    <a:lnTo>
                      <a:pt x="571" y="649"/>
                    </a:lnTo>
                    <a:lnTo>
                      <a:pt x="557" y="654"/>
                    </a:lnTo>
                    <a:lnTo>
                      <a:pt x="543" y="654"/>
                    </a:lnTo>
                    <a:lnTo>
                      <a:pt x="530" y="649"/>
                    </a:lnTo>
                    <a:lnTo>
                      <a:pt x="517" y="641"/>
                    </a:lnTo>
                    <a:lnTo>
                      <a:pt x="289" y="412"/>
                    </a:lnTo>
                    <a:lnTo>
                      <a:pt x="262" y="510"/>
                    </a:lnTo>
                    <a:lnTo>
                      <a:pt x="256" y="524"/>
                    </a:lnTo>
                    <a:lnTo>
                      <a:pt x="246" y="534"/>
                    </a:lnTo>
                    <a:lnTo>
                      <a:pt x="234" y="541"/>
                    </a:lnTo>
                    <a:lnTo>
                      <a:pt x="220" y="544"/>
                    </a:lnTo>
                    <a:lnTo>
                      <a:pt x="205" y="543"/>
                    </a:lnTo>
                    <a:lnTo>
                      <a:pt x="192" y="536"/>
                    </a:lnTo>
                    <a:lnTo>
                      <a:pt x="181" y="527"/>
                    </a:lnTo>
                    <a:lnTo>
                      <a:pt x="174" y="515"/>
                    </a:lnTo>
                    <a:lnTo>
                      <a:pt x="3" y="62"/>
                    </a:lnTo>
                    <a:lnTo>
                      <a:pt x="0" y="50"/>
                    </a:lnTo>
                    <a:lnTo>
                      <a:pt x="0" y="36"/>
                    </a:lnTo>
                    <a:lnTo>
                      <a:pt x="5" y="24"/>
                    </a:lnTo>
                    <a:lnTo>
                      <a:pt x="14" y="13"/>
                    </a:lnTo>
                    <a:lnTo>
                      <a:pt x="24" y="5"/>
                    </a:lnTo>
                    <a:lnTo>
                      <a:pt x="37" y="1"/>
                    </a:lnTo>
                    <a:lnTo>
                      <a:pt x="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grpSp>
      </p:grpSp>
      <p:sp>
        <p:nvSpPr>
          <p:cNvPr id="46"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pic>
        <p:nvPicPr>
          <p:cNvPr id="48" name="그림 47">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4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TextBox 49">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 기간</a:t>
            </a:r>
            <a:endParaRPr lang="ko-KR" altLang="en-US" sz="3600" b="1" dirty="0"/>
          </a:p>
        </p:txBody>
      </p:sp>
      <p:sp>
        <p:nvSpPr>
          <p:cNvPr id="105" name="직사각형 104"/>
          <p:cNvSpPr/>
          <p:nvPr/>
        </p:nvSpPr>
        <p:spPr>
          <a:xfrm>
            <a:off x="2987710" y="1476107"/>
            <a:ext cx="8962552" cy="4708981"/>
          </a:xfrm>
          <a:prstGeom prst="rect">
            <a:avLst/>
          </a:prstGeom>
        </p:spPr>
        <p:txBody>
          <a:bodyPr wrap="square">
            <a:spAutoFit/>
          </a:bodyPr>
          <a:lstStyle/>
          <a:p>
            <a:pPr marL="90488" algn="just">
              <a:lnSpc>
                <a:spcPct val="150000"/>
              </a:lnSpc>
            </a:pPr>
            <a:r>
              <a:rPr lang="ko-KR" altLang="en-US" sz="2000" b="1" dirty="0" smtClean="0">
                <a:solidFill>
                  <a:prstClr val="black">
                    <a:lumMod val="65000"/>
                    <a:lumOff val="35000"/>
                  </a:prstClr>
                </a:solidFill>
              </a:rPr>
              <a:t>● </a:t>
            </a:r>
            <a:r>
              <a:rPr lang="ko-KR" altLang="en-US" sz="2000" b="1" dirty="0" err="1" smtClean="0">
                <a:solidFill>
                  <a:prstClr val="black">
                    <a:lumMod val="65000"/>
                    <a:lumOff val="35000"/>
                  </a:prstClr>
                </a:solidFill>
              </a:rPr>
              <a:t>乙노조</a:t>
            </a:r>
            <a:r>
              <a:rPr lang="ko-KR" altLang="en-US" sz="2000" b="1" dirty="0" smtClean="0">
                <a:solidFill>
                  <a:prstClr val="black">
                    <a:lumMod val="65000"/>
                    <a:lumOff val="35000"/>
                  </a:prstClr>
                </a:solidFill>
              </a:rPr>
              <a:t> 주장 </a:t>
            </a:r>
            <a:r>
              <a:rPr lang="en-US" altLang="ko-KR" sz="2000" b="1" dirty="0" smtClean="0">
                <a:solidFill>
                  <a:prstClr val="black">
                    <a:lumMod val="65000"/>
                    <a:lumOff val="35000"/>
                  </a:prstClr>
                </a:solidFill>
              </a:rPr>
              <a:t>: </a:t>
            </a:r>
            <a:r>
              <a:rPr lang="ko-KR" altLang="en-US" sz="2000" dirty="0" smtClean="0">
                <a:solidFill>
                  <a:prstClr val="black">
                    <a:lumMod val="65000"/>
                    <a:lumOff val="35000"/>
                  </a:prstClr>
                </a:solidFill>
              </a:rPr>
              <a:t>효력발생일이 가장 빠른 임금협약을 </a:t>
            </a:r>
            <a:r>
              <a:rPr lang="ko-KR" altLang="en-US" sz="2000" dirty="0" err="1" smtClean="0">
                <a:solidFill>
                  <a:prstClr val="black">
                    <a:lumMod val="65000"/>
                    <a:lumOff val="35000"/>
                  </a:prstClr>
                </a:solidFill>
              </a:rPr>
              <a:t>甲노조와</a:t>
            </a:r>
            <a:r>
              <a:rPr lang="ko-KR" altLang="en-US" sz="2000" dirty="0" smtClean="0">
                <a:solidFill>
                  <a:prstClr val="black">
                    <a:lumMod val="65000"/>
                    <a:lumOff val="35000"/>
                  </a:prstClr>
                </a:solidFill>
              </a:rPr>
              <a:t> </a:t>
            </a:r>
            <a:r>
              <a:rPr lang="en-US" altLang="ko-KR" sz="2000" dirty="0" smtClean="0">
                <a:solidFill>
                  <a:prstClr val="black">
                    <a:lumMod val="65000"/>
                    <a:lumOff val="35000"/>
                  </a:prstClr>
                </a:solidFill>
              </a:rPr>
              <a:t>A</a:t>
            </a:r>
            <a:r>
              <a:rPr lang="ko-KR" altLang="en-US" sz="2000" dirty="0" smtClean="0">
                <a:solidFill>
                  <a:prstClr val="black">
                    <a:lumMod val="65000"/>
                    <a:lumOff val="35000"/>
                  </a:prstClr>
                </a:solidFill>
              </a:rPr>
              <a:t>회사가 체결한 첫 번째 단체협약으로 보아야 한다</a:t>
            </a:r>
            <a:r>
              <a:rPr lang="en-US" altLang="ko-KR" sz="2000" dirty="0" smtClean="0">
                <a:solidFill>
                  <a:prstClr val="black">
                    <a:lumMod val="65000"/>
                    <a:lumOff val="35000"/>
                  </a:prstClr>
                </a:solidFill>
              </a:rPr>
              <a:t>. </a:t>
            </a:r>
            <a:r>
              <a:rPr lang="ko-KR" altLang="en-US" sz="2000" dirty="0" smtClean="0">
                <a:solidFill>
                  <a:prstClr val="black">
                    <a:lumMod val="65000"/>
                    <a:lumOff val="35000"/>
                  </a:prstClr>
                </a:solidFill>
              </a:rPr>
              <a:t>따라서 </a:t>
            </a:r>
            <a:r>
              <a:rPr lang="ko-KR" altLang="en-US" sz="2000" dirty="0" err="1" smtClean="0">
                <a:solidFill>
                  <a:prstClr val="black">
                    <a:lumMod val="65000"/>
                    <a:lumOff val="35000"/>
                  </a:prstClr>
                </a:solidFill>
              </a:rPr>
              <a:t>甲노조의</a:t>
            </a:r>
            <a:r>
              <a:rPr lang="ko-KR" altLang="en-US" sz="2000" dirty="0" smtClean="0">
                <a:solidFill>
                  <a:prstClr val="black">
                    <a:lumMod val="65000"/>
                    <a:lumOff val="35000"/>
                  </a:prstClr>
                </a:solidFill>
              </a:rPr>
              <a:t> 교섭대표노조 지위 유지 기간은 임금협약 효력발생일 기준으로 </a:t>
            </a:r>
            <a:r>
              <a:rPr lang="en-US" altLang="ko-KR" sz="2000" dirty="0" smtClean="0">
                <a:solidFill>
                  <a:prstClr val="black">
                    <a:lumMod val="65000"/>
                    <a:lumOff val="35000"/>
                  </a:prstClr>
                </a:solidFill>
              </a:rPr>
              <a:t>2</a:t>
            </a:r>
            <a:r>
              <a:rPr lang="ko-KR" altLang="en-US" sz="2000" dirty="0" smtClean="0">
                <a:solidFill>
                  <a:prstClr val="black">
                    <a:lumMod val="65000"/>
                    <a:lumOff val="35000"/>
                  </a:prstClr>
                </a:solidFill>
              </a:rPr>
              <a:t>년이 되는 날인 </a:t>
            </a:r>
            <a:r>
              <a:rPr lang="en-US" altLang="ko-KR" sz="2000" u="sng" dirty="0" smtClean="0">
                <a:solidFill>
                  <a:prstClr val="black">
                    <a:lumMod val="65000"/>
                    <a:lumOff val="35000"/>
                  </a:prstClr>
                </a:solidFill>
              </a:rPr>
              <a:t>2017. 2. 28</a:t>
            </a:r>
            <a:r>
              <a:rPr lang="en-US" altLang="ko-KR" sz="2000" dirty="0" smtClean="0">
                <a:solidFill>
                  <a:prstClr val="black">
                    <a:lumMod val="65000"/>
                    <a:lumOff val="35000"/>
                  </a:prstClr>
                </a:solidFill>
              </a:rPr>
              <a:t>.</a:t>
            </a:r>
            <a:r>
              <a:rPr lang="ko-KR" altLang="en-US" sz="2000" dirty="0" smtClean="0">
                <a:solidFill>
                  <a:prstClr val="black">
                    <a:lumMod val="65000"/>
                    <a:lumOff val="35000"/>
                  </a:prstClr>
                </a:solidFill>
              </a:rPr>
              <a:t>까지다</a:t>
            </a:r>
            <a:r>
              <a:rPr lang="en-US" altLang="ko-KR" sz="2000" dirty="0" smtClean="0">
                <a:solidFill>
                  <a:prstClr val="black">
                    <a:lumMod val="65000"/>
                    <a:lumOff val="35000"/>
                  </a:prstClr>
                </a:solidFill>
              </a:rPr>
              <a:t>.</a:t>
            </a:r>
          </a:p>
          <a:p>
            <a:pPr marL="90488" algn="just">
              <a:lnSpc>
                <a:spcPct val="150000"/>
              </a:lnSpc>
            </a:pPr>
            <a:endParaRPr lang="en-US" altLang="ko-KR" sz="2000" dirty="0">
              <a:solidFill>
                <a:prstClr val="black">
                  <a:lumMod val="65000"/>
                  <a:lumOff val="35000"/>
                </a:prstClr>
              </a:solidFill>
            </a:endParaRPr>
          </a:p>
          <a:p>
            <a:pPr marL="90488" algn="just">
              <a:lnSpc>
                <a:spcPct val="150000"/>
              </a:lnSpc>
            </a:pPr>
            <a:endParaRPr lang="en-US" altLang="ko-KR" sz="2000" dirty="0" smtClean="0">
              <a:solidFill>
                <a:prstClr val="black">
                  <a:lumMod val="65000"/>
                  <a:lumOff val="35000"/>
                </a:prstClr>
              </a:solidFill>
            </a:endParaRPr>
          </a:p>
          <a:p>
            <a:pPr marL="90488" algn="just">
              <a:lnSpc>
                <a:spcPct val="150000"/>
              </a:lnSpc>
            </a:pPr>
            <a:r>
              <a:rPr lang="en-US" altLang="ko-KR" sz="2000" b="1" dirty="0" smtClean="0">
                <a:solidFill>
                  <a:prstClr val="black">
                    <a:lumMod val="65000"/>
                    <a:lumOff val="35000"/>
                  </a:prstClr>
                </a:solidFill>
              </a:rPr>
              <a:t>● A</a:t>
            </a:r>
            <a:r>
              <a:rPr lang="ko-KR" altLang="en-US" sz="2000" b="1" dirty="0" smtClean="0">
                <a:solidFill>
                  <a:prstClr val="black">
                    <a:lumMod val="65000"/>
                    <a:lumOff val="35000"/>
                  </a:prstClr>
                </a:solidFill>
              </a:rPr>
              <a:t>회사 주장 </a:t>
            </a:r>
            <a:r>
              <a:rPr lang="en-US" altLang="ko-KR" sz="2000" b="1" dirty="0" smtClean="0">
                <a:solidFill>
                  <a:prstClr val="black">
                    <a:lumMod val="65000"/>
                    <a:lumOff val="35000"/>
                  </a:prstClr>
                </a:solidFill>
              </a:rPr>
              <a:t>: </a:t>
            </a:r>
            <a:r>
              <a:rPr lang="ko-KR" altLang="en-US" sz="2000" dirty="0" err="1" smtClean="0">
                <a:solidFill>
                  <a:prstClr val="black">
                    <a:lumMod val="65000"/>
                    <a:lumOff val="35000"/>
                  </a:prstClr>
                </a:solidFill>
              </a:rPr>
              <a:t>소급적용되는</a:t>
            </a:r>
            <a:r>
              <a:rPr lang="ko-KR" altLang="en-US" sz="2000" dirty="0" smtClean="0">
                <a:solidFill>
                  <a:prstClr val="black">
                    <a:lumMod val="65000"/>
                    <a:lumOff val="35000"/>
                  </a:prstClr>
                </a:solidFill>
              </a:rPr>
              <a:t> 임금협약이 아니라 장래에 효력이 발생하는 단체협약을 사용자와 체결한 첫 번째 단체협약으로 보아야 한다</a:t>
            </a:r>
            <a:r>
              <a:rPr lang="en-US" altLang="ko-KR" sz="2000" dirty="0" smtClean="0">
                <a:solidFill>
                  <a:prstClr val="black">
                    <a:lumMod val="65000"/>
                    <a:lumOff val="35000"/>
                  </a:prstClr>
                </a:solidFill>
              </a:rPr>
              <a:t>. </a:t>
            </a:r>
            <a:r>
              <a:rPr lang="ko-KR" altLang="en-US" sz="2000" dirty="0" smtClean="0">
                <a:solidFill>
                  <a:prstClr val="black">
                    <a:lumMod val="65000"/>
                    <a:lumOff val="35000"/>
                  </a:prstClr>
                </a:solidFill>
              </a:rPr>
              <a:t>따라서 </a:t>
            </a:r>
            <a:r>
              <a:rPr lang="ko-KR" altLang="en-US" sz="2000" dirty="0" err="1" smtClean="0">
                <a:solidFill>
                  <a:prstClr val="black">
                    <a:lumMod val="65000"/>
                    <a:lumOff val="35000"/>
                  </a:prstClr>
                </a:solidFill>
              </a:rPr>
              <a:t>甲노조의</a:t>
            </a:r>
            <a:r>
              <a:rPr lang="ko-KR" altLang="en-US" sz="2000" dirty="0" smtClean="0">
                <a:solidFill>
                  <a:prstClr val="black">
                    <a:lumMod val="65000"/>
                    <a:lumOff val="35000"/>
                  </a:prstClr>
                </a:solidFill>
              </a:rPr>
              <a:t> 교섭대표노조 지위 유지 기간은 임금협약 효력발생일 기준으로 </a:t>
            </a:r>
            <a:r>
              <a:rPr lang="en-US" altLang="ko-KR" sz="2000" dirty="0" smtClean="0">
                <a:solidFill>
                  <a:prstClr val="black">
                    <a:lumMod val="65000"/>
                    <a:lumOff val="35000"/>
                  </a:prstClr>
                </a:solidFill>
              </a:rPr>
              <a:t>2</a:t>
            </a:r>
            <a:r>
              <a:rPr lang="ko-KR" altLang="en-US" sz="2000" dirty="0" smtClean="0">
                <a:solidFill>
                  <a:prstClr val="black">
                    <a:lumMod val="65000"/>
                    <a:lumOff val="35000"/>
                  </a:prstClr>
                </a:solidFill>
              </a:rPr>
              <a:t>년이 되는 날인 </a:t>
            </a:r>
            <a:r>
              <a:rPr lang="en-US" altLang="ko-KR" sz="2000" u="sng" dirty="0" smtClean="0">
                <a:solidFill>
                  <a:prstClr val="black">
                    <a:lumMod val="65000"/>
                    <a:lumOff val="35000"/>
                  </a:prstClr>
                </a:solidFill>
              </a:rPr>
              <a:t>2017. 12. 14.</a:t>
            </a:r>
            <a:r>
              <a:rPr lang="ko-KR" altLang="en-US" sz="2000" dirty="0" smtClean="0">
                <a:solidFill>
                  <a:prstClr val="black">
                    <a:lumMod val="65000"/>
                    <a:lumOff val="35000"/>
                  </a:prstClr>
                </a:solidFill>
              </a:rPr>
              <a:t>까지다</a:t>
            </a:r>
            <a:r>
              <a:rPr lang="en-US" altLang="ko-KR" sz="2000" dirty="0" smtClean="0">
                <a:solidFill>
                  <a:prstClr val="black">
                    <a:lumMod val="65000"/>
                    <a:lumOff val="35000"/>
                  </a:prstClr>
                </a:solidFill>
              </a:rPr>
              <a:t>.</a:t>
            </a:r>
          </a:p>
        </p:txBody>
      </p:sp>
      <p:sp>
        <p:nvSpPr>
          <p:cNvPr id="108" name="TextBox 107"/>
          <p:cNvSpPr txBox="1"/>
          <p:nvPr/>
        </p:nvSpPr>
        <p:spPr>
          <a:xfrm>
            <a:off x="236482" y="1959433"/>
            <a:ext cx="2490952" cy="461665"/>
          </a:xfrm>
          <a:prstGeom prst="rect">
            <a:avLst/>
          </a:prstGeom>
          <a:noFill/>
        </p:spPr>
        <p:txBody>
          <a:bodyPr wrap="square" rtlCol="0">
            <a:spAutoFit/>
          </a:bodyPr>
          <a:lstStyle/>
          <a:p>
            <a:pPr algn="r"/>
            <a:r>
              <a:rPr lang="ko-KR" altLang="en-US" sz="2400" b="1" dirty="0" err="1" smtClean="0">
                <a:solidFill>
                  <a:prstClr val="black">
                    <a:lumMod val="65000"/>
                    <a:lumOff val="35000"/>
                  </a:prstClr>
                </a:solidFill>
                <a:cs typeface="Aharoni" panose="02010803020104030203" pitchFamily="2" charset="-79"/>
              </a:rPr>
              <a:t>삼성테크윈</a:t>
            </a:r>
            <a:r>
              <a:rPr lang="ko-KR" altLang="en-US" sz="2400" b="1" dirty="0" smtClean="0">
                <a:solidFill>
                  <a:prstClr val="black">
                    <a:lumMod val="65000"/>
                    <a:lumOff val="35000"/>
                  </a:prstClr>
                </a:solidFill>
                <a:cs typeface="Aharoni" panose="02010803020104030203" pitchFamily="2" charset="-79"/>
              </a:rPr>
              <a:t> 사건</a:t>
            </a:r>
            <a:endParaRPr lang="ko-KR" altLang="en-US" sz="2400" b="1" dirty="0">
              <a:solidFill>
                <a:prstClr val="black">
                  <a:lumMod val="65000"/>
                  <a:lumOff val="35000"/>
                </a:prstClr>
              </a:solidFill>
              <a:cs typeface="Aharoni" panose="02010803020104030203" pitchFamily="2" charset="-79"/>
            </a:endParaRPr>
          </a:p>
        </p:txBody>
      </p:sp>
      <p:sp>
        <p:nvSpPr>
          <p:cNvPr id="47" name="Freeform 6"/>
          <p:cNvSpPr>
            <a:spLocks noEditPoints="1"/>
          </p:cNvSpPr>
          <p:nvPr/>
        </p:nvSpPr>
        <p:spPr bwMode="auto">
          <a:xfrm>
            <a:off x="331077" y="1533753"/>
            <a:ext cx="368075" cy="383233"/>
          </a:xfrm>
          <a:custGeom>
            <a:avLst/>
            <a:gdLst>
              <a:gd name="T0" fmla="*/ 1494 w 3321"/>
              <a:gd name="T1" fmla="*/ 2318 h 3312"/>
              <a:gd name="T2" fmla="*/ 1494 w 3321"/>
              <a:gd name="T3" fmla="*/ 1855 h 3312"/>
              <a:gd name="T4" fmla="*/ 1753 w 3321"/>
              <a:gd name="T5" fmla="*/ 3 h 3312"/>
              <a:gd name="T6" fmla="*/ 2027 w 3321"/>
              <a:gd name="T7" fmla="*/ 42 h 3312"/>
              <a:gd name="T8" fmla="*/ 2291 w 3321"/>
              <a:gd name="T9" fmla="*/ 115 h 3312"/>
              <a:gd name="T10" fmla="*/ 1885 w 3321"/>
              <a:gd name="T11" fmla="*/ 349 h 3312"/>
              <a:gd name="T12" fmla="*/ 1661 w 3321"/>
              <a:gd name="T13" fmla="*/ 331 h 3312"/>
              <a:gd name="T14" fmla="*/ 1394 w 3321"/>
              <a:gd name="T15" fmla="*/ 358 h 3312"/>
              <a:gd name="T16" fmla="*/ 1145 w 3321"/>
              <a:gd name="T17" fmla="*/ 437 h 3312"/>
              <a:gd name="T18" fmla="*/ 919 w 3321"/>
              <a:gd name="T19" fmla="*/ 559 h 3312"/>
              <a:gd name="T20" fmla="*/ 723 w 3321"/>
              <a:gd name="T21" fmla="*/ 721 h 3312"/>
              <a:gd name="T22" fmla="*/ 561 w 3321"/>
              <a:gd name="T23" fmla="*/ 916 h 3312"/>
              <a:gd name="T24" fmla="*/ 438 w 3321"/>
              <a:gd name="T25" fmla="*/ 1142 h 3312"/>
              <a:gd name="T26" fmla="*/ 359 w 3321"/>
              <a:gd name="T27" fmla="*/ 1390 h 3312"/>
              <a:gd name="T28" fmla="*/ 332 w 3321"/>
              <a:gd name="T29" fmla="*/ 1656 h 3312"/>
              <a:gd name="T30" fmla="*/ 359 w 3321"/>
              <a:gd name="T31" fmla="*/ 1922 h 3312"/>
              <a:gd name="T32" fmla="*/ 438 w 3321"/>
              <a:gd name="T33" fmla="*/ 2170 h 3312"/>
              <a:gd name="T34" fmla="*/ 561 w 3321"/>
              <a:gd name="T35" fmla="*/ 2396 h 3312"/>
              <a:gd name="T36" fmla="*/ 723 w 3321"/>
              <a:gd name="T37" fmla="*/ 2591 h 3312"/>
              <a:gd name="T38" fmla="*/ 919 w 3321"/>
              <a:gd name="T39" fmla="*/ 2753 h 3312"/>
              <a:gd name="T40" fmla="*/ 1145 w 3321"/>
              <a:gd name="T41" fmla="*/ 2875 h 3312"/>
              <a:gd name="T42" fmla="*/ 1394 w 3321"/>
              <a:gd name="T43" fmla="*/ 2954 h 3312"/>
              <a:gd name="T44" fmla="*/ 1661 w 3321"/>
              <a:gd name="T45" fmla="*/ 2981 h 3312"/>
              <a:gd name="T46" fmla="*/ 1927 w 3321"/>
              <a:gd name="T47" fmla="*/ 2954 h 3312"/>
              <a:gd name="T48" fmla="*/ 2176 w 3321"/>
              <a:gd name="T49" fmla="*/ 2875 h 3312"/>
              <a:gd name="T50" fmla="*/ 2402 w 3321"/>
              <a:gd name="T51" fmla="*/ 2753 h 3312"/>
              <a:gd name="T52" fmla="*/ 2598 w 3321"/>
              <a:gd name="T53" fmla="*/ 2591 h 3312"/>
              <a:gd name="T54" fmla="*/ 2760 w 3321"/>
              <a:gd name="T55" fmla="*/ 2396 h 3312"/>
              <a:gd name="T56" fmla="*/ 2883 w 3321"/>
              <a:gd name="T57" fmla="*/ 2170 h 3312"/>
              <a:gd name="T58" fmla="*/ 2962 w 3321"/>
              <a:gd name="T59" fmla="*/ 1922 h 3312"/>
              <a:gd name="T60" fmla="*/ 2989 w 3321"/>
              <a:gd name="T61" fmla="*/ 1656 h 3312"/>
              <a:gd name="T62" fmla="*/ 3309 w 3321"/>
              <a:gd name="T63" fmla="*/ 1856 h 3312"/>
              <a:gd name="T64" fmla="*/ 3248 w 3321"/>
              <a:gd name="T65" fmla="*/ 2141 h 3312"/>
              <a:gd name="T66" fmla="*/ 3139 w 3321"/>
              <a:gd name="T67" fmla="*/ 2407 h 3312"/>
              <a:gd name="T68" fmla="*/ 2988 w 3321"/>
              <a:gd name="T69" fmla="*/ 2648 h 3312"/>
              <a:gd name="T70" fmla="*/ 2799 w 3321"/>
              <a:gd name="T71" fmla="*/ 2858 h 3312"/>
              <a:gd name="T72" fmla="*/ 2577 w 3321"/>
              <a:gd name="T73" fmla="*/ 3035 h 3312"/>
              <a:gd name="T74" fmla="*/ 2327 w 3321"/>
              <a:gd name="T75" fmla="*/ 3171 h 3312"/>
              <a:gd name="T76" fmla="*/ 2053 w 3321"/>
              <a:gd name="T77" fmla="*/ 3265 h 3312"/>
              <a:gd name="T78" fmla="*/ 1761 w 3321"/>
              <a:gd name="T79" fmla="*/ 3309 h 3312"/>
              <a:gd name="T80" fmla="*/ 1460 w 3321"/>
              <a:gd name="T81" fmla="*/ 3300 h 3312"/>
              <a:gd name="T82" fmla="*/ 1174 w 3321"/>
              <a:gd name="T83" fmla="*/ 3239 h 3312"/>
              <a:gd name="T84" fmla="*/ 908 w 3321"/>
              <a:gd name="T85" fmla="*/ 3130 h 3312"/>
              <a:gd name="T86" fmla="*/ 666 w 3321"/>
              <a:gd name="T87" fmla="*/ 2980 h 3312"/>
              <a:gd name="T88" fmla="*/ 455 w 3321"/>
              <a:gd name="T89" fmla="*/ 2791 h 3312"/>
              <a:gd name="T90" fmla="*/ 278 w 3321"/>
              <a:gd name="T91" fmla="*/ 2570 h 3312"/>
              <a:gd name="T92" fmla="*/ 141 w 3321"/>
              <a:gd name="T93" fmla="*/ 2320 h 3312"/>
              <a:gd name="T94" fmla="*/ 47 w 3321"/>
              <a:gd name="T95" fmla="*/ 2047 h 3312"/>
              <a:gd name="T96" fmla="*/ 3 w 3321"/>
              <a:gd name="T97" fmla="*/ 1756 h 3312"/>
              <a:gd name="T98" fmla="*/ 12 w 3321"/>
              <a:gd name="T99" fmla="*/ 1456 h 3312"/>
              <a:gd name="T100" fmla="*/ 73 w 3321"/>
              <a:gd name="T101" fmla="*/ 1171 h 3312"/>
              <a:gd name="T102" fmla="*/ 182 w 3321"/>
              <a:gd name="T103" fmla="*/ 905 h 3312"/>
              <a:gd name="T104" fmla="*/ 333 w 3321"/>
              <a:gd name="T105" fmla="*/ 664 h 3312"/>
              <a:gd name="T106" fmla="*/ 522 w 3321"/>
              <a:gd name="T107" fmla="*/ 454 h 3312"/>
              <a:gd name="T108" fmla="*/ 744 w 3321"/>
              <a:gd name="T109" fmla="*/ 277 h 3312"/>
              <a:gd name="T110" fmla="*/ 994 w 3321"/>
              <a:gd name="T111" fmla="*/ 141 h 3312"/>
              <a:gd name="T112" fmla="*/ 1268 w 3321"/>
              <a:gd name="T113" fmla="*/ 47 h 3312"/>
              <a:gd name="T114" fmla="*/ 1560 w 3321"/>
              <a:gd name="T115" fmla="*/ 3 h 3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21" h="3312">
                <a:moveTo>
                  <a:pt x="2922" y="431"/>
                </a:moveTo>
                <a:lnTo>
                  <a:pt x="3155" y="662"/>
                </a:lnTo>
                <a:lnTo>
                  <a:pt x="1494" y="2318"/>
                </a:lnTo>
                <a:lnTo>
                  <a:pt x="748" y="1574"/>
                </a:lnTo>
                <a:lnTo>
                  <a:pt x="979" y="1341"/>
                </a:lnTo>
                <a:lnTo>
                  <a:pt x="1494" y="1855"/>
                </a:lnTo>
                <a:lnTo>
                  <a:pt x="2922" y="431"/>
                </a:lnTo>
                <a:close/>
                <a:moveTo>
                  <a:pt x="1661" y="0"/>
                </a:moveTo>
                <a:lnTo>
                  <a:pt x="1753" y="3"/>
                </a:lnTo>
                <a:lnTo>
                  <a:pt x="1845" y="11"/>
                </a:lnTo>
                <a:lnTo>
                  <a:pt x="1936" y="25"/>
                </a:lnTo>
                <a:lnTo>
                  <a:pt x="2027" y="42"/>
                </a:lnTo>
                <a:lnTo>
                  <a:pt x="2116" y="63"/>
                </a:lnTo>
                <a:lnTo>
                  <a:pt x="2205" y="88"/>
                </a:lnTo>
                <a:lnTo>
                  <a:pt x="2291" y="115"/>
                </a:lnTo>
                <a:lnTo>
                  <a:pt x="2026" y="380"/>
                </a:lnTo>
                <a:lnTo>
                  <a:pt x="1956" y="363"/>
                </a:lnTo>
                <a:lnTo>
                  <a:pt x="1885" y="349"/>
                </a:lnTo>
                <a:lnTo>
                  <a:pt x="1813" y="339"/>
                </a:lnTo>
                <a:lnTo>
                  <a:pt x="1738" y="333"/>
                </a:lnTo>
                <a:lnTo>
                  <a:pt x="1661" y="331"/>
                </a:lnTo>
                <a:lnTo>
                  <a:pt x="1570" y="334"/>
                </a:lnTo>
                <a:lnTo>
                  <a:pt x="1481" y="344"/>
                </a:lnTo>
                <a:lnTo>
                  <a:pt x="1394" y="358"/>
                </a:lnTo>
                <a:lnTo>
                  <a:pt x="1308" y="379"/>
                </a:lnTo>
                <a:lnTo>
                  <a:pt x="1226" y="405"/>
                </a:lnTo>
                <a:lnTo>
                  <a:pt x="1145" y="437"/>
                </a:lnTo>
                <a:lnTo>
                  <a:pt x="1067" y="472"/>
                </a:lnTo>
                <a:lnTo>
                  <a:pt x="991" y="513"/>
                </a:lnTo>
                <a:lnTo>
                  <a:pt x="919" y="559"/>
                </a:lnTo>
                <a:lnTo>
                  <a:pt x="850" y="608"/>
                </a:lnTo>
                <a:lnTo>
                  <a:pt x="785" y="662"/>
                </a:lnTo>
                <a:lnTo>
                  <a:pt x="723" y="721"/>
                </a:lnTo>
                <a:lnTo>
                  <a:pt x="664" y="783"/>
                </a:lnTo>
                <a:lnTo>
                  <a:pt x="610" y="848"/>
                </a:lnTo>
                <a:lnTo>
                  <a:pt x="561" y="916"/>
                </a:lnTo>
                <a:lnTo>
                  <a:pt x="514" y="989"/>
                </a:lnTo>
                <a:lnTo>
                  <a:pt x="473" y="1064"/>
                </a:lnTo>
                <a:lnTo>
                  <a:pt x="438" y="1142"/>
                </a:lnTo>
                <a:lnTo>
                  <a:pt x="407" y="1222"/>
                </a:lnTo>
                <a:lnTo>
                  <a:pt x="380" y="1305"/>
                </a:lnTo>
                <a:lnTo>
                  <a:pt x="359" y="1390"/>
                </a:lnTo>
                <a:lnTo>
                  <a:pt x="345" y="1477"/>
                </a:lnTo>
                <a:lnTo>
                  <a:pt x="335" y="1566"/>
                </a:lnTo>
                <a:lnTo>
                  <a:pt x="332" y="1656"/>
                </a:lnTo>
                <a:lnTo>
                  <a:pt x="335" y="1746"/>
                </a:lnTo>
                <a:lnTo>
                  <a:pt x="345" y="1835"/>
                </a:lnTo>
                <a:lnTo>
                  <a:pt x="359" y="1922"/>
                </a:lnTo>
                <a:lnTo>
                  <a:pt x="380" y="2007"/>
                </a:lnTo>
                <a:lnTo>
                  <a:pt x="407" y="2090"/>
                </a:lnTo>
                <a:lnTo>
                  <a:pt x="438" y="2170"/>
                </a:lnTo>
                <a:lnTo>
                  <a:pt x="473" y="2248"/>
                </a:lnTo>
                <a:lnTo>
                  <a:pt x="514" y="2323"/>
                </a:lnTo>
                <a:lnTo>
                  <a:pt x="561" y="2396"/>
                </a:lnTo>
                <a:lnTo>
                  <a:pt x="610" y="2464"/>
                </a:lnTo>
                <a:lnTo>
                  <a:pt x="664" y="2529"/>
                </a:lnTo>
                <a:lnTo>
                  <a:pt x="723" y="2591"/>
                </a:lnTo>
                <a:lnTo>
                  <a:pt x="785" y="2650"/>
                </a:lnTo>
                <a:lnTo>
                  <a:pt x="850" y="2704"/>
                </a:lnTo>
                <a:lnTo>
                  <a:pt x="919" y="2753"/>
                </a:lnTo>
                <a:lnTo>
                  <a:pt x="991" y="2799"/>
                </a:lnTo>
                <a:lnTo>
                  <a:pt x="1067" y="2840"/>
                </a:lnTo>
                <a:lnTo>
                  <a:pt x="1145" y="2875"/>
                </a:lnTo>
                <a:lnTo>
                  <a:pt x="1226" y="2907"/>
                </a:lnTo>
                <a:lnTo>
                  <a:pt x="1308" y="2933"/>
                </a:lnTo>
                <a:lnTo>
                  <a:pt x="1394" y="2954"/>
                </a:lnTo>
                <a:lnTo>
                  <a:pt x="1481" y="2968"/>
                </a:lnTo>
                <a:lnTo>
                  <a:pt x="1570" y="2978"/>
                </a:lnTo>
                <a:lnTo>
                  <a:pt x="1661" y="2981"/>
                </a:lnTo>
                <a:lnTo>
                  <a:pt x="1751" y="2978"/>
                </a:lnTo>
                <a:lnTo>
                  <a:pt x="1840" y="2968"/>
                </a:lnTo>
                <a:lnTo>
                  <a:pt x="1927" y="2954"/>
                </a:lnTo>
                <a:lnTo>
                  <a:pt x="2013" y="2933"/>
                </a:lnTo>
                <a:lnTo>
                  <a:pt x="2095" y="2907"/>
                </a:lnTo>
                <a:lnTo>
                  <a:pt x="2176" y="2875"/>
                </a:lnTo>
                <a:lnTo>
                  <a:pt x="2254" y="2840"/>
                </a:lnTo>
                <a:lnTo>
                  <a:pt x="2330" y="2799"/>
                </a:lnTo>
                <a:lnTo>
                  <a:pt x="2402" y="2753"/>
                </a:lnTo>
                <a:lnTo>
                  <a:pt x="2471" y="2704"/>
                </a:lnTo>
                <a:lnTo>
                  <a:pt x="2536" y="2650"/>
                </a:lnTo>
                <a:lnTo>
                  <a:pt x="2598" y="2591"/>
                </a:lnTo>
                <a:lnTo>
                  <a:pt x="2657" y="2529"/>
                </a:lnTo>
                <a:lnTo>
                  <a:pt x="2711" y="2464"/>
                </a:lnTo>
                <a:lnTo>
                  <a:pt x="2760" y="2396"/>
                </a:lnTo>
                <a:lnTo>
                  <a:pt x="2807" y="2323"/>
                </a:lnTo>
                <a:lnTo>
                  <a:pt x="2848" y="2248"/>
                </a:lnTo>
                <a:lnTo>
                  <a:pt x="2883" y="2170"/>
                </a:lnTo>
                <a:lnTo>
                  <a:pt x="2914" y="2090"/>
                </a:lnTo>
                <a:lnTo>
                  <a:pt x="2941" y="2007"/>
                </a:lnTo>
                <a:lnTo>
                  <a:pt x="2962" y="1922"/>
                </a:lnTo>
                <a:lnTo>
                  <a:pt x="2976" y="1835"/>
                </a:lnTo>
                <a:lnTo>
                  <a:pt x="2986" y="1746"/>
                </a:lnTo>
                <a:lnTo>
                  <a:pt x="2989" y="1656"/>
                </a:lnTo>
                <a:lnTo>
                  <a:pt x="3321" y="1656"/>
                </a:lnTo>
                <a:lnTo>
                  <a:pt x="3318" y="1756"/>
                </a:lnTo>
                <a:lnTo>
                  <a:pt x="3309" y="1856"/>
                </a:lnTo>
                <a:lnTo>
                  <a:pt x="3294" y="1952"/>
                </a:lnTo>
                <a:lnTo>
                  <a:pt x="3274" y="2047"/>
                </a:lnTo>
                <a:lnTo>
                  <a:pt x="3248" y="2141"/>
                </a:lnTo>
                <a:lnTo>
                  <a:pt x="3216" y="2232"/>
                </a:lnTo>
                <a:lnTo>
                  <a:pt x="3180" y="2320"/>
                </a:lnTo>
                <a:lnTo>
                  <a:pt x="3139" y="2407"/>
                </a:lnTo>
                <a:lnTo>
                  <a:pt x="3094" y="2490"/>
                </a:lnTo>
                <a:lnTo>
                  <a:pt x="3043" y="2570"/>
                </a:lnTo>
                <a:lnTo>
                  <a:pt x="2988" y="2648"/>
                </a:lnTo>
                <a:lnTo>
                  <a:pt x="2930" y="2721"/>
                </a:lnTo>
                <a:lnTo>
                  <a:pt x="2866" y="2791"/>
                </a:lnTo>
                <a:lnTo>
                  <a:pt x="2799" y="2858"/>
                </a:lnTo>
                <a:lnTo>
                  <a:pt x="2728" y="2922"/>
                </a:lnTo>
                <a:lnTo>
                  <a:pt x="2655" y="2980"/>
                </a:lnTo>
                <a:lnTo>
                  <a:pt x="2577" y="3035"/>
                </a:lnTo>
                <a:lnTo>
                  <a:pt x="2497" y="3085"/>
                </a:lnTo>
                <a:lnTo>
                  <a:pt x="2413" y="3130"/>
                </a:lnTo>
                <a:lnTo>
                  <a:pt x="2327" y="3171"/>
                </a:lnTo>
                <a:lnTo>
                  <a:pt x="2238" y="3208"/>
                </a:lnTo>
                <a:lnTo>
                  <a:pt x="2147" y="3239"/>
                </a:lnTo>
                <a:lnTo>
                  <a:pt x="2053" y="3265"/>
                </a:lnTo>
                <a:lnTo>
                  <a:pt x="1957" y="3285"/>
                </a:lnTo>
                <a:lnTo>
                  <a:pt x="1861" y="3300"/>
                </a:lnTo>
                <a:lnTo>
                  <a:pt x="1761" y="3309"/>
                </a:lnTo>
                <a:lnTo>
                  <a:pt x="1661" y="3312"/>
                </a:lnTo>
                <a:lnTo>
                  <a:pt x="1560" y="3309"/>
                </a:lnTo>
                <a:lnTo>
                  <a:pt x="1460" y="3300"/>
                </a:lnTo>
                <a:lnTo>
                  <a:pt x="1364" y="3285"/>
                </a:lnTo>
                <a:lnTo>
                  <a:pt x="1268" y="3265"/>
                </a:lnTo>
                <a:lnTo>
                  <a:pt x="1174" y="3239"/>
                </a:lnTo>
                <a:lnTo>
                  <a:pt x="1083" y="3208"/>
                </a:lnTo>
                <a:lnTo>
                  <a:pt x="994" y="3171"/>
                </a:lnTo>
                <a:lnTo>
                  <a:pt x="908" y="3130"/>
                </a:lnTo>
                <a:lnTo>
                  <a:pt x="824" y="3085"/>
                </a:lnTo>
                <a:lnTo>
                  <a:pt x="744" y="3035"/>
                </a:lnTo>
                <a:lnTo>
                  <a:pt x="666" y="2980"/>
                </a:lnTo>
                <a:lnTo>
                  <a:pt x="593" y="2922"/>
                </a:lnTo>
                <a:lnTo>
                  <a:pt x="522" y="2858"/>
                </a:lnTo>
                <a:lnTo>
                  <a:pt x="455" y="2791"/>
                </a:lnTo>
                <a:lnTo>
                  <a:pt x="391" y="2721"/>
                </a:lnTo>
                <a:lnTo>
                  <a:pt x="333" y="2648"/>
                </a:lnTo>
                <a:lnTo>
                  <a:pt x="278" y="2570"/>
                </a:lnTo>
                <a:lnTo>
                  <a:pt x="227" y="2490"/>
                </a:lnTo>
                <a:lnTo>
                  <a:pt x="182" y="2407"/>
                </a:lnTo>
                <a:lnTo>
                  <a:pt x="141" y="2320"/>
                </a:lnTo>
                <a:lnTo>
                  <a:pt x="105" y="2232"/>
                </a:lnTo>
                <a:lnTo>
                  <a:pt x="73" y="2141"/>
                </a:lnTo>
                <a:lnTo>
                  <a:pt x="47" y="2047"/>
                </a:lnTo>
                <a:lnTo>
                  <a:pt x="27" y="1952"/>
                </a:lnTo>
                <a:lnTo>
                  <a:pt x="12" y="1856"/>
                </a:lnTo>
                <a:lnTo>
                  <a:pt x="3" y="1756"/>
                </a:lnTo>
                <a:lnTo>
                  <a:pt x="0" y="1656"/>
                </a:lnTo>
                <a:lnTo>
                  <a:pt x="3" y="1556"/>
                </a:lnTo>
                <a:lnTo>
                  <a:pt x="12" y="1456"/>
                </a:lnTo>
                <a:lnTo>
                  <a:pt x="27" y="1360"/>
                </a:lnTo>
                <a:lnTo>
                  <a:pt x="47" y="1265"/>
                </a:lnTo>
                <a:lnTo>
                  <a:pt x="73" y="1171"/>
                </a:lnTo>
                <a:lnTo>
                  <a:pt x="105" y="1080"/>
                </a:lnTo>
                <a:lnTo>
                  <a:pt x="141" y="992"/>
                </a:lnTo>
                <a:lnTo>
                  <a:pt x="182" y="905"/>
                </a:lnTo>
                <a:lnTo>
                  <a:pt x="227" y="822"/>
                </a:lnTo>
                <a:lnTo>
                  <a:pt x="278" y="742"/>
                </a:lnTo>
                <a:lnTo>
                  <a:pt x="333" y="664"/>
                </a:lnTo>
                <a:lnTo>
                  <a:pt x="391" y="591"/>
                </a:lnTo>
                <a:lnTo>
                  <a:pt x="455" y="521"/>
                </a:lnTo>
                <a:lnTo>
                  <a:pt x="522" y="454"/>
                </a:lnTo>
                <a:lnTo>
                  <a:pt x="593" y="390"/>
                </a:lnTo>
                <a:lnTo>
                  <a:pt x="666" y="332"/>
                </a:lnTo>
                <a:lnTo>
                  <a:pt x="744" y="277"/>
                </a:lnTo>
                <a:lnTo>
                  <a:pt x="824" y="227"/>
                </a:lnTo>
                <a:lnTo>
                  <a:pt x="908" y="182"/>
                </a:lnTo>
                <a:lnTo>
                  <a:pt x="994" y="141"/>
                </a:lnTo>
                <a:lnTo>
                  <a:pt x="1083" y="104"/>
                </a:lnTo>
                <a:lnTo>
                  <a:pt x="1174" y="73"/>
                </a:lnTo>
                <a:lnTo>
                  <a:pt x="1268" y="47"/>
                </a:lnTo>
                <a:lnTo>
                  <a:pt x="1364" y="27"/>
                </a:lnTo>
                <a:lnTo>
                  <a:pt x="1460" y="12"/>
                </a:lnTo>
                <a:lnTo>
                  <a:pt x="1560" y="3"/>
                </a:lnTo>
                <a:lnTo>
                  <a:pt x="1661" y="0"/>
                </a:lnTo>
                <a:close/>
              </a:path>
            </a:pathLst>
          </a:custGeom>
          <a:solidFill>
            <a:srgbClr val="00B0F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sz="1600">
              <a:solidFill>
                <a:prstClr val="black"/>
              </a:solidFill>
            </a:endParaRPr>
          </a:p>
        </p:txBody>
      </p:sp>
      <p:cxnSp>
        <p:nvCxnSpPr>
          <p:cNvPr id="54" name="직선 연결선 53"/>
          <p:cNvCxnSpPr/>
          <p:nvPr/>
        </p:nvCxnSpPr>
        <p:spPr>
          <a:xfrm>
            <a:off x="2807026" y="1675697"/>
            <a:ext cx="52334" cy="437615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1702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유지기간</a:t>
            </a:r>
            <a:endParaRPr lang="ko-KR" altLang="en-US" sz="3600" b="1" dirty="0"/>
          </a:p>
        </p:txBody>
      </p:sp>
      <p:sp>
        <p:nvSpPr>
          <p:cNvPr id="18" name="TextBox 17"/>
          <p:cNvSpPr txBox="1"/>
          <p:nvPr/>
        </p:nvSpPr>
        <p:spPr>
          <a:xfrm>
            <a:off x="196193" y="1380205"/>
            <a:ext cx="11384783" cy="461665"/>
          </a:xfrm>
          <a:prstGeom prst="rect">
            <a:avLst/>
          </a:prstGeom>
          <a:noFill/>
        </p:spPr>
        <p:txBody>
          <a:bodyPr wrap="square" rtlCol="0">
            <a:spAutoFit/>
          </a:bodyPr>
          <a:lstStyle/>
          <a:p>
            <a:pPr fontAlgn="base"/>
            <a:r>
              <a:rPr lang="ko-KR" altLang="en-US" sz="2400" b="1" dirty="0" smtClean="0"/>
              <a:t>      창원지법 </a:t>
            </a:r>
            <a:r>
              <a:rPr lang="en-US" altLang="ko-KR" sz="2400" b="1" dirty="0" smtClean="0"/>
              <a:t>2017</a:t>
            </a:r>
            <a:r>
              <a:rPr lang="ko-KR" altLang="en-US" sz="2400" b="1" dirty="0" err="1" smtClean="0"/>
              <a:t>카합</a:t>
            </a:r>
            <a:r>
              <a:rPr lang="en-US" altLang="ko-KR" sz="2400" b="1" dirty="0" smtClean="0"/>
              <a:t>10286 </a:t>
            </a:r>
            <a:r>
              <a:rPr lang="ko-KR" altLang="en-US" sz="2400" b="1" dirty="0" smtClean="0"/>
              <a:t>결정</a:t>
            </a:r>
            <a:r>
              <a:rPr lang="en-US" altLang="ko-KR" sz="2400" b="1" dirty="0" smtClean="0"/>
              <a:t>, </a:t>
            </a:r>
            <a:r>
              <a:rPr lang="ko-KR" altLang="en-US" sz="2400" b="1" dirty="0" smtClean="0"/>
              <a:t>대법원에서 확정</a:t>
            </a:r>
            <a:r>
              <a:rPr lang="en-US" altLang="ko-KR" sz="2000" dirty="0" smtClean="0"/>
              <a:t>(</a:t>
            </a:r>
            <a:r>
              <a:rPr lang="ko-KR" altLang="en-US" sz="2000" dirty="0" smtClean="0"/>
              <a:t>금속 </a:t>
            </a:r>
            <a:r>
              <a:rPr lang="ko-KR" altLang="en-US" sz="2000" dirty="0" err="1" smtClean="0"/>
              <a:t>삼성테크윈지회</a:t>
            </a:r>
            <a:r>
              <a:rPr lang="ko-KR" altLang="en-US" sz="2000" dirty="0" smtClean="0"/>
              <a:t> 사례</a:t>
            </a:r>
            <a:r>
              <a:rPr lang="en-US" altLang="ko-KR" sz="2000" dirty="0" smtClean="0"/>
              <a:t>)</a:t>
            </a:r>
            <a:endParaRPr lang="ko-KR" altLang="en-US" sz="2000" dirty="0"/>
          </a:p>
        </p:txBody>
      </p:sp>
      <p:sp>
        <p:nvSpPr>
          <p:cNvPr id="19" name="타원 18"/>
          <p:cNvSpPr/>
          <p:nvPr/>
        </p:nvSpPr>
        <p:spPr>
          <a:xfrm>
            <a:off x="220718" y="1243670"/>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판례</a:t>
            </a:r>
            <a:endParaRPr lang="en-US" altLang="ko-KR" sz="1000" b="1" dirty="0">
              <a:solidFill>
                <a:prstClr val="white"/>
              </a:solidFill>
            </a:endParaRPr>
          </a:p>
        </p:txBody>
      </p:sp>
      <p:sp>
        <p:nvSpPr>
          <p:cNvPr id="2" name="직사각형 1"/>
          <p:cNvSpPr/>
          <p:nvPr/>
        </p:nvSpPr>
        <p:spPr>
          <a:xfrm>
            <a:off x="618552" y="2195859"/>
            <a:ext cx="10789281" cy="2862322"/>
          </a:xfrm>
          <a:prstGeom prst="rect">
            <a:avLst/>
          </a:prstGeom>
        </p:spPr>
        <p:txBody>
          <a:bodyPr wrap="square">
            <a:spAutoFit/>
          </a:bodyPr>
          <a:lstStyle/>
          <a:p>
            <a:pPr algn="just">
              <a:lnSpc>
                <a:spcPct val="150000"/>
              </a:lnSpc>
            </a:pPr>
            <a:r>
              <a:rPr lang="ko-KR" altLang="en-US" sz="2000" b="1" dirty="0">
                <a:solidFill>
                  <a:srgbClr val="C00000"/>
                </a:solidFill>
              </a:rPr>
              <a:t>교섭대표노동조합의 지위 유지기간은 소수 노동조합 소속 근로자들의 노동기본권 또한 보장될 수 있는 합리적인 기간 내로 </a:t>
            </a:r>
            <a:r>
              <a:rPr lang="ko-KR" altLang="en-US" sz="2000" b="1" dirty="0" smtClean="0">
                <a:solidFill>
                  <a:srgbClr val="C00000"/>
                </a:solidFill>
              </a:rPr>
              <a:t>제한돼야 함이 타당</a:t>
            </a:r>
            <a:r>
              <a:rPr lang="ko-KR" altLang="en-US" sz="2000" dirty="0" smtClean="0"/>
              <a:t>하다</a:t>
            </a:r>
            <a:r>
              <a:rPr lang="en-US" altLang="ko-KR" sz="2000" dirty="0" smtClean="0"/>
              <a:t>……</a:t>
            </a:r>
            <a:r>
              <a:rPr lang="ko-KR" altLang="en-US" sz="2000" dirty="0" smtClean="0"/>
              <a:t> </a:t>
            </a:r>
            <a:r>
              <a:rPr lang="ko-KR" altLang="en-US" sz="2000" dirty="0"/>
              <a:t>종합해 보면 </a:t>
            </a:r>
            <a:r>
              <a:rPr lang="ko-KR" altLang="en-US" sz="2000" b="1" dirty="0">
                <a:solidFill>
                  <a:srgbClr val="C00000"/>
                </a:solidFill>
              </a:rPr>
              <a:t>입법자는</a:t>
            </a:r>
            <a:r>
              <a:rPr lang="ko-KR" altLang="en-US" sz="2000" dirty="0"/>
              <a:t> 쟁점 규정을 정함에 있어 </a:t>
            </a:r>
            <a:r>
              <a:rPr lang="ko-KR" altLang="en-US" sz="2000" b="1" dirty="0" smtClean="0">
                <a:solidFill>
                  <a:srgbClr val="C00000"/>
                </a:solidFill>
              </a:rPr>
              <a:t>교섭대표노동조합이 </a:t>
            </a:r>
            <a:r>
              <a:rPr lang="ko-KR" altLang="en-US" sz="2000" b="1" dirty="0">
                <a:solidFill>
                  <a:srgbClr val="C00000"/>
                </a:solidFill>
              </a:rPr>
              <a:t>결정된 후</a:t>
            </a:r>
            <a:r>
              <a:rPr lang="ko-KR" altLang="en-US" sz="2000" dirty="0"/>
              <a:t> 아직 체결되지 않은 임금협약을 포함한 단체협약 중 효력발생일이 가장 앞선 단체협약을 기준으로 해서 </a:t>
            </a:r>
            <a:r>
              <a:rPr lang="ko-KR" altLang="en-US" sz="2000" dirty="0" smtClean="0"/>
              <a:t>이를 포함한 </a:t>
            </a:r>
            <a:r>
              <a:rPr lang="ko-KR" altLang="en-US" sz="2000" b="1" dirty="0">
                <a:solidFill>
                  <a:srgbClr val="C00000"/>
                </a:solidFill>
              </a:rPr>
              <a:t>유효기간 </a:t>
            </a:r>
            <a:r>
              <a:rPr lang="en-US" altLang="ko-KR" sz="2000" b="1" dirty="0">
                <a:solidFill>
                  <a:srgbClr val="C00000"/>
                </a:solidFill>
              </a:rPr>
              <a:t>2</a:t>
            </a:r>
            <a:r>
              <a:rPr lang="ko-KR" altLang="en-US" sz="2000" b="1" dirty="0">
                <a:solidFill>
                  <a:srgbClr val="C00000"/>
                </a:solidFill>
              </a:rPr>
              <a:t>년의 단체협약 </a:t>
            </a:r>
            <a:r>
              <a:rPr lang="en-US" altLang="ko-KR" sz="2000" b="1" dirty="0">
                <a:solidFill>
                  <a:srgbClr val="C00000"/>
                </a:solidFill>
              </a:rPr>
              <a:t>1</a:t>
            </a:r>
            <a:r>
              <a:rPr lang="ko-KR" altLang="en-US" sz="2000" b="1" dirty="0">
                <a:solidFill>
                  <a:srgbClr val="C00000"/>
                </a:solidFill>
              </a:rPr>
              <a:t>개</a:t>
            </a:r>
            <a:r>
              <a:rPr lang="en-US" altLang="ko-KR" sz="2000" b="1" dirty="0">
                <a:solidFill>
                  <a:srgbClr val="C00000"/>
                </a:solidFill>
              </a:rPr>
              <a:t>(</a:t>
            </a:r>
            <a:r>
              <a:rPr lang="ko-KR" altLang="en-US" sz="2000" b="1" dirty="0">
                <a:solidFill>
                  <a:srgbClr val="C00000"/>
                </a:solidFill>
              </a:rPr>
              <a:t>유효기간이 </a:t>
            </a:r>
            <a:r>
              <a:rPr lang="en-US" altLang="ko-KR" sz="2000" b="1" dirty="0">
                <a:solidFill>
                  <a:srgbClr val="C00000"/>
                </a:solidFill>
              </a:rPr>
              <a:t>2</a:t>
            </a:r>
            <a:r>
              <a:rPr lang="ko-KR" altLang="en-US" sz="2000" b="1" dirty="0">
                <a:solidFill>
                  <a:srgbClr val="C00000"/>
                </a:solidFill>
              </a:rPr>
              <a:t>년 미만일 경우 </a:t>
            </a:r>
            <a:r>
              <a:rPr lang="en-US" altLang="ko-KR" sz="2000" b="1" dirty="0">
                <a:solidFill>
                  <a:srgbClr val="C00000"/>
                </a:solidFill>
              </a:rPr>
              <a:t>2</a:t>
            </a:r>
            <a:r>
              <a:rPr lang="ko-KR" altLang="en-US" sz="2000" b="1" dirty="0">
                <a:solidFill>
                  <a:srgbClr val="C00000"/>
                </a:solidFill>
              </a:rPr>
              <a:t>개도 가능함은 앞서 본 바와 같다</a:t>
            </a:r>
            <a:r>
              <a:rPr lang="en-US" altLang="ko-KR" sz="2000" b="1" dirty="0">
                <a:solidFill>
                  <a:srgbClr val="C00000"/>
                </a:solidFill>
              </a:rPr>
              <a:t>)</a:t>
            </a:r>
            <a:r>
              <a:rPr lang="ko-KR" altLang="en-US" sz="2000" b="1" dirty="0">
                <a:solidFill>
                  <a:srgbClr val="C00000"/>
                </a:solidFill>
              </a:rPr>
              <a:t>와 유효기간 </a:t>
            </a:r>
            <a:r>
              <a:rPr lang="en-US" altLang="ko-KR" sz="2000" b="1" dirty="0">
                <a:solidFill>
                  <a:srgbClr val="C00000"/>
                </a:solidFill>
              </a:rPr>
              <a:t>1</a:t>
            </a:r>
            <a:r>
              <a:rPr lang="ko-KR" altLang="en-US" sz="2000" b="1" dirty="0">
                <a:solidFill>
                  <a:srgbClr val="C00000"/>
                </a:solidFill>
              </a:rPr>
              <a:t>년의 임금협약 </a:t>
            </a:r>
            <a:r>
              <a:rPr lang="en-US" altLang="ko-KR" sz="2000" b="1" dirty="0">
                <a:solidFill>
                  <a:srgbClr val="C00000"/>
                </a:solidFill>
              </a:rPr>
              <a:t>2</a:t>
            </a:r>
            <a:r>
              <a:rPr lang="ko-KR" altLang="en-US" sz="2000" b="1" dirty="0" smtClean="0">
                <a:solidFill>
                  <a:srgbClr val="C00000"/>
                </a:solidFill>
              </a:rPr>
              <a:t>개를 체결할 </a:t>
            </a:r>
            <a:r>
              <a:rPr lang="ko-KR" altLang="en-US" sz="2000" b="1" dirty="0">
                <a:solidFill>
                  <a:srgbClr val="C00000"/>
                </a:solidFill>
              </a:rPr>
              <a:t>수 있도록 그 지위 유지기간을 정할 의도였다고 봄이 타당</a:t>
            </a:r>
            <a:r>
              <a:rPr lang="ko-KR" altLang="en-US" sz="2000" dirty="0"/>
              <a:t>하다</a:t>
            </a:r>
            <a:r>
              <a:rPr lang="en-US" altLang="ko-KR" sz="2000" dirty="0" smtClean="0"/>
              <a:t>. </a:t>
            </a:r>
            <a:endParaRPr lang="en-US" altLang="ko-KR" sz="20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지위 유지기간</a:t>
            </a:r>
            <a:endParaRPr lang="ko-KR" altLang="en-US" sz="3600" b="1" dirty="0"/>
          </a:p>
        </p:txBody>
      </p:sp>
      <p:sp>
        <p:nvSpPr>
          <p:cNvPr id="18" name="TextBox 17"/>
          <p:cNvSpPr txBox="1"/>
          <p:nvPr/>
        </p:nvSpPr>
        <p:spPr>
          <a:xfrm>
            <a:off x="101600" y="1001832"/>
            <a:ext cx="11384783" cy="461665"/>
          </a:xfrm>
          <a:prstGeom prst="rect">
            <a:avLst/>
          </a:prstGeom>
          <a:noFill/>
        </p:spPr>
        <p:txBody>
          <a:bodyPr wrap="square" rtlCol="0">
            <a:spAutoFit/>
          </a:bodyPr>
          <a:lstStyle/>
          <a:p>
            <a:pPr fontAlgn="base"/>
            <a:r>
              <a:rPr lang="ko-KR" altLang="en-US" sz="2400" b="1" dirty="0" smtClean="0"/>
              <a:t>      창원지법 </a:t>
            </a:r>
            <a:r>
              <a:rPr lang="en-US" altLang="ko-KR" sz="2400" b="1" dirty="0" smtClean="0"/>
              <a:t>2017</a:t>
            </a:r>
            <a:r>
              <a:rPr lang="ko-KR" altLang="en-US" sz="2400" b="1" dirty="0" err="1" smtClean="0"/>
              <a:t>카합</a:t>
            </a:r>
            <a:r>
              <a:rPr lang="en-US" altLang="ko-KR" sz="2400" b="1" dirty="0" smtClean="0"/>
              <a:t>10286 </a:t>
            </a:r>
            <a:r>
              <a:rPr lang="ko-KR" altLang="en-US" sz="2400" b="1" dirty="0" smtClean="0"/>
              <a:t>결정</a:t>
            </a:r>
            <a:r>
              <a:rPr lang="en-US" altLang="ko-KR" sz="2400" b="1" dirty="0" smtClean="0"/>
              <a:t>, </a:t>
            </a:r>
            <a:r>
              <a:rPr lang="ko-KR" altLang="en-US" sz="2400" b="1" dirty="0" smtClean="0"/>
              <a:t>대법원에서 확정</a:t>
            </a:r>
            <a:r>
              <a:rPr lang="en-US" altLang="ko-KR" sz="2000" dirty="0" smtClean="0"/>
              <a:t>(</a:t>
            </a:r>
            <a:r>
              <a:rPr lang="ko-KR" altLang="en-US" sz="2000" dirty="0" smtClean="0"/>
              <a:t>금속 </a:t>
            </a:r>
            <a:r>
              <a:rPr lang="ko-KR" altLang="en-US" sz="2000" dirty="0" err="1" smtClean="0"/>
              <a:t>삼성테크윈지회</a:t>
            </a:r>
            <a:r>
              <a:rPr lang="ko-KR" altLang="en-US" sz="2000" dirty="0" smtClean="0"/>
              <a:t> 사례</a:t>
            </a:r>
            <a:r>
              <a:rPr lang="en-US" altLang="ko-KR" sz="2000" dirty="0" smtClean="0"/>
              <a:t>)</a:t>
            </a:r>
            <a:endParaRPr lang="ko-KR" altLang="en-US" sz="2000" dirty="0"/>
          </a:p>
        </p:txBody>
      </p:sp>
      <p:sp>
        <p:nvSpPr>
          <p:cNvPr id="19" name="타원 18"/>
          <p:cNvSpPr/>
          <p:nvPr/>
        </p:nvSpPr>
        <p:spPr>
          <a:xfrm>
            <a:off x="0" y="928360"/>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판례</a:t>
            </a:r>
            <a:endParaRPr lang="en-US" altLang="ko-KR" sz="1000" b="1" dirty="0">
              <a:solidFill>
                <a:prstClr val="white"/>
              </a:solidFill>
            </a:endParaRPr>
          </a:p>
        </p:txBody>
      </p:sp>
      <p:sp>
        <p:nvSpPr>
          <p:cNvPr id="2" name="직사각형 1"/>
          <p:cNvSpPr/>
          <p:nvPr/>
        </p:nvSpPr>
        <p:spPr>
          <a:xfrm>
            <a:off x="431801" y="1730468"/>
            <a:ext cx="11406160" cy="4247317"/>
          </a:xfrm>
          <a:prstGeom prst="rect">
            <a:avLst/>
          </a:prstGeom>
        </p:spPr>
        <p:txBody>
          <a:bodyPr wrap="square">
            <a:spAutoFit/>
          </a:bodyPr>
          <a:lstStyle/>
          <a:p>
            <a:pPr algn="just">
              <a:lnSpc>
                <a:spcPct val="150000"/>
              </a:lnSpc>
            </a:pPr>
            <a:r>
              <a:rPr lang="ko-KR" altLang="en-US" sz="2000" dirty="0" smtClean="0"/>
              <a:t>따라서 </a:t>
            </a:r>
            <a:r>
              <a:rPr lang="ko-KR" altLang="en-US" sz="2000" dirty="0"/>
              <a:t>이 사건의 경우 </a:t>
            </a:r>
            <a:r>
              <a:rPr lang="en-US" altLang="ko-KR" sz="2000" dirty="0" smtClean="0"/>
              <a:t>…… </a:t>
            </a:r>
            <a:r>
              <a:rPr lang="ko-KR" altLang="en-US" sz="2000" u="sng" dirty="0" smtClean="0"/>
              <a:t>채무자의 </a:t>
            </a:r>
            <a:r>
              <a:rPr lang="ko-KR" altLang="en-US" sz="2000" u="sng" dirty="0"/>
              <a:t>주장에 따를 경우 </a:t>
            </a:r>
            <a:r>
              <a:rPr lang="ko-KR" altLang="en-US" sz="2000" dirty="0"/>
              <a:t>기업별 노조의 </a:t>
            </a:r>
            <a:r>
              <a:rPr lang="ko-KR" altLang="en-US" sz="2000" dirty="0" smtClean="0"/>
              <a:t>교섭대표노동조합의 </a:t>
            </a:r>
            <a:r>
              <a:rPr lang="ko-KR" altLang="en-US" sz="2000" dirty="0"/>
              <a:t>지위 유지기간은 약 </a:t>
            </a:r>
            <a:r>
              <a:rPr lang="en-US" altLang="ko-KR" sz="2000" dirty="0"/>
              <a:t>2</a:t>
            </a:r>
            <a:r>
              <a:rPr lang="ko-KR" altLang="en-US" sz="2000" dirty="0"/>
              <a:t>년</a:t>
            </a:r>
            <a:r>
              <a:rPr lang="en-US" altLang="ko-KR" sz="2000" dirty="0"/>
              <a:t>10</a:t>
            </a:r>
            <a:r>
              <a:rPr lang="ko-KR" altLang="en-US" sz="2000" dirty="0"/>
              <a:t>개월이고</a:t>
            </a:r>
            <a:r>
              <a:rPr lang="en-US" altLang="ko-KR" sz="2000" dirty="0"/>
              <a:t>, </a:t>
            </a:r>
            <a:r>
              <a:rPr lang="ko-KR" altLang="en-US" sz="2000" dirty="0"/>
              <a:t>교섭대표노동조합의 지위에서 체결할 수 있는 단체협약은 이 사건 단체협약 및 임금협약</a:t>
            </a:r>
            <a:r>
              <a:rPr lang="en-US" altLang="ko-KR" sz="2000" dirty="0" smtClean="0"/>
              <a:t>, 2016</a:t>
            </a:r>
            <a:r>
              <a:rPr lang="ko-KR" altLang="en-US" sz="2000" dirty="0"/>
              <a:t>년∙</a:t>
            </a:r>
            <a:r>
              <a:rPr lang="en-US" altLang="ko-KR" sz="2000" dirty="0"/>
              <a:t>2017</a:t>
            </a:r>
            <a:r>
              <a:rPr lang="ko-KR" altLang="en-US" sz="2000" dirty="0"/>
              <a:t>년 임금협약이어서</a:t>
            </a:r>
            <a:r>
              <a:rPr lang="en-US" altLang="ko-KR" sz="2000" dirty="0"/>
              <a:t>, </a:t>
            </a:r>
            <a:r>
              <a:rPr lang="ko-KR" altLang="en-US" sz="2000" b="1" dirty="0">
                <a:solidFill>
                  <a:srgbClr val="C00000"/>
                </a:solidFill>
              </a:rPr>
              <a:t>교섭대표노동조합의 지위 유지기간이 부당하게 길어지고</a:t>
            </a:r>
            <a:r>
              <a:rPr lang="en-US" altLang="ko-KR" sz="2000" dirty="0"/>
              <a:t>, </a:t>
            </a:r>
            <a:r>
              <a:rPr lang="ko-KR" altLang="en-US" sz="2000" dirty="0"/>
              <a:t>체결할 수 있는 임금협약의 수도 </a:t>
            </a:r>
            <a:r>
              <a:rPr lang="en-US" altLang="ko-KR" sz="2000" dirty="0"/>
              <a:t>3</a:t>
            </a:r>
            <a:r>
              <a:rPr lang="ko-KR" altLang="en-US" sz="2000" dirty="0"/>
              <a:t>개에 </a:t>
            </a:r>
            <a:r>
              <a:rPr lang="ko-KR" altLang="en-US" sz="2000" dirty="0" smtClean="0"/>
              <a:t>이르러 </a:t>
            </a:r>
            <a:r>
              <a:rPr lang="ko-KR" altLang="en-US" sz="2000" b="1" dirty="0">
                <a:solidFill>
                  <a:srgbClr val="C00000"/>
                </a:solidFill>
              </a:rPr>
              <a:t>소속 조합원 수의 변동으로 인한 과반수 노동조합의 변동 가능성을 제대로 반영하지 못할 뿐만 아니라 교섭대표노동조합이 아닌 </a:t>
            </a:r>
            <a:r>
              <a:rPr lang="ko-KR" altLang="en-US" sz="2000" b="1" dirty="0" smtClean="0">
                <a:solidFill>
                  <a:srgbClr val="C00000"/>
                </a:solidFill>
              </a:rPr>
              <a:t>노동조합에 </a:t>
            </a:r>
            <a:r>
              <a:rPr lang="ko-KR" altLang="en-US" sz="2000" b="1" dirty="0">
                <a:solidFill>
                  <a:srgbClr val="C00000"/>
                </a:solidFill>
              </a:rPr>
              <a:t>소속된 근로자들의 노동기본권에 대한 제약이 과도해질 우려</a:t>
            </a:r>
            <a:r>
              <a:rPr lang="ko-KR" altLang="en-US" sz="2000" dirty="0"/>
              <a:t>가 있다</a:t>
            </a:r>
            <a:r>
              <a:rPr lang="en-US" altLang="ko-KR" sz="2000" dirty="0"/>
              <a:t>. </a:t>
            </a:r>
            <a:endParaRPr lang="en-US" altLang="ko-KR" sz="2000" dirty="0" smtClean="0"/>
          </a:p>
          <a:p>
            <a:pPr algn="just">
              <a:lnSpc>
                <a:spcPct val="150000"/>
              </a:lnSpc>
            </a:pPr>
            <a:r>
              <a:rPr lang="ko-KR" altLang="en-US" sz="2000" dirty="0" smtClean="0"/>
              <a:t>이 </a:t>
            </a:r>
            <a:r>
              <a:rPr lang="ko-KR" altLang="en-US" sz="2000" dirty="0"/>
              <a:t>사건과 같이 교섭대표노동조합으로 결정된 후 </a:t>
            </a:r>
            <a:r>
              <a:rPr lang="ko-KR" altLang="en-US" sz="2000" b="1" dirty="0" smtClean="0">
                <a:solidFill>
                  <a:srgbClr val="C00000"/>
                </a:solidFill>
              </a:rPr>
              <a:t>사용자와 </a:t>
            </a:r>
            <a:r>
              <a:rPr lang="ko-KR" altLang="en-US" sz="2000" b="1" dirty="0">
                <a:solidFill>
                  <a:srgbClr val="C00000"/>
                </a:solidFill>
              </a:rPr>
              <a:t>체결한 첫 번째 단체협약이 </a:t>
            </a:r>
            <a:r>
              <a:rPr lang="en-US" altLang="ko-KR" sz="2000" b="1" dirty="0">
                <a:solidFill>
                  <a:srgbClr val="C00000"/>
                </a:solidFill>
              </a:rPr>
              <a:t>2</a:t>
            </a:r>
            <a:r>
              <a:rPr lang="ko-KR" altLang="en-US" sz="2000" b="1" dirty="0">
                <a:solidFill>
                  <a:srgbClr val="C00000"/>
                </a:solidFill>
              </a:rPr>
              <a:t>개 이상일 경우 </a:t>
            </a:r>
            <a:r>
              <a:rPr lang="ko-KR" altLang="en-US" sz="2000" b="1" dirty="0" err="1">
                <a:solidFill>
                  <a:srgbClr val="C00000"/>
                </a:solidFill>
              </a:rPr>
              <a:t>그중</a:t>
            </a:r>
            <a:r>
              <a:rPr lang="ko-KR" altLang="en-US" sz="2000" b="1" dirty="0">
                <a:solidFill>
                  <a:srgbClr val="C00000"/>
                </a:solidFill>
              </a:rPr>
              <a:t> 효력발생일이 가장 앞선 단체협약인 이 사건 임금협약을‘사용자와 체결한 </a:t>
            </a:r>
            <a:r>
              <a:rPr lang="ko-KR" altLang="en-US" sz="2000" b="1" dirty="0" err="1" smtClean="0">
                <a:solidFill>
                  <a:srgbClr val="C00000"/>
                </a:solidFill>
              </a:rPr>
              <a:t>첫번째</a:t>
            </a:r>
            <a:r>
              <a:rPr lang="ko-KR" altLang="en-US" sz="2000" b="1" dirty="0" smtClean="0">
                <a:solidFill>
                  <a:srgbClr val="C00000"/>
                </a:solidFill>
              </a:rPr>
              <a:t> </a:t>
            </a:r>
            <a:r>
              <a:rPr lang="ko-KR" altLang="en-US" sz="2000" b="1" dirty="0">
                <a:solidFill>
                  <a:srgbClr val="C00000"/>
                </a:solidFill>
              </a:rPr>
              <a:t>단체협약’으로 보는 것</a:t>
            </a:r>
            <a:r>
              <a:rPr lang="ko-KR" altLang="en-US" sz="2000" dirty="0"/>
              <a:t>이 그 문언적 의미에 비추어 해석의 한계를 벗어난다고 보기도 어렵다</a:t>
            </a:r>
            <a:r>
              <a:rPr lang="en-US" altLang="ko-KR" sz="2000" dirty="0"/>
              <a:t>.</a:t>
            </a:r>
            <a:endParaRPr lang="ko-KR" altLang="en-US" sz="2000" dirty="0"/>
          </a:p>
        </p:txBody>
      </p:sp>
    </p:spTree>
    <p:extLst>
      <p:ext uri="{BB962C8B-B14F-4D97-AF65-F5344CB8AC3E}">
        <p14:creationId xmlns:p14="http://schemas.microsoft.com/office/powerpoint/2010/main" val="324307126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유일노조의 교섭대표노조 지위</a:t>
            </a:r>
            <a:r>
              <a:rPr lang="en-US" altLang="ko-KR" sz="3600" b="1" dirty="0" smtClean="0"/>
              <a:t>?</a:t>
            </a:r>
            <a:endParaRPr lang="ko-KR" altLang="en-US" sz="3600" b="1" dirty="0"/>
          </a:p>
        </p:txBody>
      </p:sp>
      <p:sp>
        <p:nvSpPr>
          <p:cNvPr id="15" name="TextBox 14"/>
          <p:cNvSpPr txBox="1"/>
          <p:nvPr/>
        </p:nvSpPr>
        <p:spPr>
          <a:xfrm>
            <a:off x="468478" y="1599647"/>
            <a:ext cx="11296185" cy="3416320"/>
          </a:xfrm>
          <a:prstGeom prst="rect">
            <a:avLst/>
          </a:prstGeom>
          <a:noFill/>
        </p:spPr>
        <p:txBody>
          <a:bodyPr wrap="square" rtlCol="0">
            <a:spAutoFit/>
          </a:bodyPr>
          <a:lstStyle/>
          <a:p>
            <a:pPr fontAlgn="base">
              <a:lnSpc>
                <a:spcPct val="150000"/>
              </a:lnSpc>
            </a:pPr>
            <a:r>
              <a:rPr lang="en-US" altLang="ko-KR" sz="2400" dirty="0" smtClean="0"/>
              <a:t>   </a:t>
            </a:r>
            <a:r>
              <a:rPr lang="ko-KR" altLang="en-US" sz="2400" b="1" dirty="0" smtClean="0"/>
              <a:t>유일노조가 교섭창구단일화를 거치면 교섭대표노조 지위를 획득할 수 있는가</a:t>
            </a:r>
            <a:r>
              <a:rPr lang="en-US" altLang="ko-KR" sz="2400" b="1" dirty="0" smtClean="0"/>
              <a:t>?</a:t>
            </a:r>
          </a:p>
          <a:p>
            <a:pPr fontAlgn="base">
              <a:lnSpc>
                <a:spcPct val="150000"/>
              </a:lnSpc>
            </a:pPr>
            <a:r>
              <a:rPr lang="en-US" altLang="ko-KR" sz="2400" b="1" dirty="0" smtClean="0"/>
              <a:t>  </a:t>
            </a:r>
          </a:p>
          <a:p>
            <a:pPr fontAlgn="base">
              <a:lnSpc>
                <a:spcPct val="150000"/>
              </a:lnSpc>
            </a:pPr>
            <a:r>
              <a:rPr lang="en-US" altLang="ko-KR" sz="2400" b="1" dirty="0" smtClean="0"/>
              <a:t>  </a:t>
            </a:r>
            <a:r>
              <a:rPr lang="ko-KR" altLang="en-US" sz="2400" b="1" dirty="0" smtClean="0"/>
              <a:t>교섭대표노조 </a:t>
            </a:r>
            <a:r>
              <a:rPr lang="en-US" altLang="ko-KR" sz="2400" b="1" dirty="0" smtClean="0"/>
              <a:t>: </a:t>
            </a:r>
            <a:r>
              <a:rPr lang="ko-KR" altLang="en-US" sz="2400" b="1" dirty="0" smtClean="0"/>
              <a:t>배타적인 단체교섭권과 단체협약 </a:t>
            </a:r>
            <a:r>
              <a:rPr lang="ko-KR" altLang="en-US" sz="2400" b="1" dirty="0" err="1" smtClean="0"/>
              <a:t>체결권</a:t>
            </a:r>
            <a:r>
              <a:rPr lang="en-US" altLang="ko-KR" sz="2400" b="1" dirty="0" smtClean="0"/>
              <a:t>(29</a:t>
            </a:r>
            <a:r>
              <a:rPr lang="ko-KR" altLang="en-US" sz="2400" b="1" dirty="0" smtClean="0"/>
              <a:t>조 </a:t>
            </a:r>
            <a:r>
              <a:rPr lang="en-US" altLang="ko-KR" sz="2400" b="1" dirty="0" smtClean="0"/>
              <a:t>2</a:t>
            </a:r>
            <a:r>
              <a:rPr lang="ko-KR" altLang="en-US" sz="2400" b="1" dirty="0" smtClean="0"/>
              <a:t>항</a:t>
            </a:r>
            <a:r>
              <a:rPr lang="en-US" altLang="ko-KR" sz="2400" b="1" dirty="0" smtClean="0"/>
              <a:t>)</a:t>
            </a:r>
          </a:p>
          <a:p>
            <a:pPr fontAlgn="base">
              <a:lnSpc>
                <a:spcPct val="150000"/>
              </a:lnSpc>
            </a:pPr>
            <a:r>
              <a:rPr lang="en-US" altLang="ko-KR" sz="2400" b="1" dirty="0" smtClean="0"/>
              <a:t>  </a:t>
            </a:r>
            <a:r>
              <a:rPr lang="ko-KR" altLang="en-US" sz="2400" b="1" dirty="0" smtClean="0"/>
              <a:t>교섭대표노조의 지위 유지 기간 </a:t>
            </a:r>
            <a:r>
              <a:rPr lang="en-US" altLang="ko-KR" sz="2400" b="1" dirty="0" smtClean="0"/>
              <a:t>: 2</a:t>
            </a:r>
            <a:r>
              <a:rPr lang="ko-KR" altLang="en-US" sz="2400" b="1" dirty="0" smtClean="0"/>
              <a:t>년</a:t>
            </a:r>
            <a:r>
              <a:rPr lang="en-US" altLang="ko-KR" sz="2400" b="1" dirty="0" smtClean="0"/>
              <a:t>±α(</a:t>
            </a:r>
            <a:r>
              <a:rPr lang="ko-KR" altLang="en-US" sz="2400" b="1" dirty="0" smtClean="0"/>
              <a:t>시행령 </a:t>
            </a:r>
            <a:r>
              <a:rPr lang="en-US" altLang="ko-KR" sz="2400" b="1" dirty="0" smtClean="0"/>
              <a:t>14</a:t>
            </a:r>
            <a:r>
              <a:rPr lang="ko-KR" altLang="en-US" sz="2400" b="1" dirty="0" smtClean="0"/>
              <a:t>조의</a:t>
            </a:r>
            <a:r>
              <a:rPr lang="en-US" altLang="ko-KR" sz="2400" b="1" dirty="0" smtClean="0"/>
              <a:t>10 1</a:t>
            </a:r>
            <a:r>
              <a:rPr lang="ko-KR" altLang="en-US" sz="2400" b="1" dirty="0" smtClean="0"/>
              <a:t>항</a:t>
            </a:r>
            <a:r>
              <a:rPr lang="en-US" altLang="ko-KR" sz="2400" b="1" dirty="0" smtClean="0"/>
              <a:t>)</a:t>
            </a:r>
            <a:endParaRPr lang="ko-KR" altLang="en-US" sz="2400" dirty="0" smtClean="0"/>
          </a:p>
          <a:p>
            <a:pPr>
              <a:lnSpc>
                <a:spcPct val="150000"/>
              </a:lnSpc>
            </a:pPr>
            <a:endParaRPr lang="ko-KR" altLang="en-US" sz="2400" dirty="0" smtClean="0"/>
          </a:p>
          <a:p>
            <a:pPr>
              <a:lnSpc>
                <a:spcPct val="150000"/>
              </a:lnSpc>
            </a:pPr>
            <a:endParaRPr lang="ko-KR" altLang="en-US" sz="2400" dirty="0"/>
          </a:p>
        </p:txBody>
      </p:sp>
      <p:grpSp>
        <p:nvGrpSpPr>
          <p:cNvPr id="11" name="그룹 10"/>
          <p:cNvGrpSpPr/>
          <p:nvPr/>
        </p:nvGrpSpPr>
        <p:grpSpPr>
          <a:xfrm>
            <a:off x="293360" y="1657217"/>
            <a:ext cx="542729" cy="472518"/>
            <a:chOff x="7521771" y="1167753"/>
            <a:chExt cx="868333" cy="756000"/>
          </a:xfrm>
        </p:grpSpPr>
        <p:sp>
          <p:nvSpPr>
            <p:cNvPr id="12" name="타원 11"/>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3" name="직사각형 12"/>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직사각형 8"/>
          <p:cNvSpPr/>
          <p:nvPr/>
        </p:nvSpPr>
        <p:spPr>
          <a:xfrm>
            <a:off x="0" y="6769100"/>
            <a:ext cx="12192000" cy="88900"/>
          </a:xfrm>
          <a:prstGeom prst="rect">
            <a:avLst/>
          </a:prstGeom>
          <a:gradFill flip="none" rotWithShape="1">
            <a:gsLst>
              <a:gs pos="0">
                <a:srgbClr val="835C8E"/>
              </a:gs>
              <a:gs pos="100000">
                <a:srgbClr val="4C3B65"/>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600">
              <a:solidFill>
                <a:prstClr val="black">
                  <a:lumMod val="65000"/>
                  <a:lumOff val="35000"/>
                </a:prstClr>
              </a:solidFill>
            </a:endParaRPr>
          </a:p>
        </p:txBody>
      </p:sp>
      <p:grpSp>
        <p:nvGrpSpPr>
          <p:cNvPr id="5" name="그룹 12"/>
          <p:cNvGrpSpPr/>
          <p:nvPr/>
        </p:nvGrpSpPr>
        <p:grpSpPr>
          <a:xfrm>
            <a:off x="8153321" y="487529"/>
            <a:ext cx="326343" cy="326343"/>
            <a:chOff x="8153321" y="487529"/>
            <a:chExt cx="326343" cy="326343"/>
          </a:xfrm>
        </p:grpSpPr>
        <p:sp>
          <p:nvSpPr>
            <p:cNvPr id="3" name="타원 2"/>
            <p:cNvSpPr/>
            <p:nvPr/>
          </p:nvSpPr>
          <p:spPr>
            <a:xfrm>
              <a:off x="8153321" y="487529"/>
              <a:ext cx="326343" cy="32634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grpSp>
          <p:nvGrpSpPr>
            <p:cNvPr id="8" name="Group 14"/>
            <p:cNvGrpSpPr>
              <a:grpSpLocks noChangeAspect="1"/>
            </p:cNvGrpSpPr>
            <p:nvPr/>
          </p:nvGrpSpPr>
          <p:grpSpPr bwMode="auto">
            <a:xfrm>
              <a:off x="8227603" y="560850"/>
              <a:ext cx="201262" cy="170720"/>
              <a:chOff x="3669" y="3943"/>
              <a:chExt cx="626" cy="531"/>
            </a:xfrm>
            <a:solidFill>
              <a:srgbClr val="7D5889"/>
            </a:solidFill>
          </p:grpSpPr>
          <p:sp>
            <p:nvSpPr>
              <p:cNvPr id="11" name="Freeform 16"/>
              <p:cNvSpPr>
                <a:spLocks noEditPoints="1"/>
              </p:cNvSpPr>
              <p:nvPr/>
            </p:nvSpPr>
            <p:spPr bwMode="auto">
              <a:xfrm>
                <a:off x="3669" y="3943"/>
                <a:ext cx="626" cy="531"/>
              </a:xfrm>
              <a:custGeom>
                <a:avLst/>
                <a:gdLst>
                  <a:gd name="T0" fmla="*/ 1532 w 3756"/>
                  <a:gd name="T1" fmla="*/ 2536 h 3186"/>
                  <a:gd name="T2" fmla="*/ 1516 w 3756"/>
                  <a:gd name="T3" fmla="*/ 2550 h 3186"/>
                  <a:gd name="T4" fmla="*/ 1450 w 3756"/>
                  <a:gd name="T5" fmla="*/ 2904 h 3186"/>
                  <a:gd name="T6" fmla="*/ 1457 w 3756"/>
                  <a:gd name="T7" fmla="*/ 2929 h 3186"/>
                  <a:gd name="T8" fmla="*/ 1481 w 3756"/>
                  <a:gd name="T9" fmla="*/ 2941 h 3186"/>
                  <a:gd name="T10" fmla="*/ 2288 w 3756"/>
                  <a:gd name="T11" fmla="*/ 2937 h 3186"/>
                  <a:gd name="T12" fmla="*/ 2304 w 3756"/>
                  <a:gd name="T13" fmla="*/ 2921 h 3186"/>
                  <a:gd name="T14" fmla="*/ 2306 w 3756"/>
                  <a:gd name="T15" fmla="*/ 2905 h 3186"/>
                  <a:gd name="T16" fmla="*/ 2243 w 3756"/>
                  <a:gd name="T17" fmla="*/ 2560 h 3186"/>
                  <a:gd name="T18" fmla="*/ 2233 w 3756"/>
                  <a:gd name="T19" fmla="*/ 2542 h 3186"/>
                  <a:gd name="T20" fmla="*/ 2214 w 3756"/>
                  <a:gd name="T21" fmla="*/ 2534 h 3186"/>
                  <a:gd name="T22" fmla="*/ 585 w 3756"/>
                  <a:gd name="T23" fmla="*/ 305 h 3186"/>
                  <a:gd name="T24" fmla="*/ 560 w 3756"/>
                  <a:gd name="T25" fmla="*/ 314 h 3186"/>
                  <a:gd name="T26" fmla="*/ 544 w 3756"/>
                  <a:gd name="T27" fmla="*/ 336 h 3186"/>
                  <a:gd name="T28" fmla="*/ 542 w 3756"/>
                  <a:gd name="T29" fmla="*/ 1890 h 3186"/>
                  <a:gd name="T30" fmla="*/ 553 w 3756"/>
                  <a:gd name="T31" fmla="*/ 1921 h 3186"/>
                  <a:gd name="T32" fmla="*/ 3188 w 3756"/>
                  <a:gd name="T33" fmla="*/ 1930 h 3186"/>
                  <a:gd name="T34" fmla="*/ 3211 w 3756"/>
                  <a:gd name="T35" fmla="*/ 1906 h 3186"/>
                  <a:gd name="T36" fmla="*/ 3214 w 3756"/>
                  <a:gd name="T37" fmla="*/ 350 h 3186"/>
                  <a:gd name="T38" fmla="*/ 3206 w 3756"/>
                  <a:gd name="T39" fmla="*/ 324 h 3186"/>
                  <a:gd name="T40" fmla="*/ 3185 w 3756"/>
                  <a:gd name="T41" fmla="*/ 308 h 3186"/>
                  <a:gd name="T42" fmla="*/ 585 w 3756"/>
                  <a:gd name="T43" fmla="*/ 305 h 3186"/>
                  <a:gd name="T44" fmla="*/ 3170 w 3756"/>
                  <a:gd name="T45" fmla="*/ 0 h 3186"/>
                  <a:gd name="T46" fmla="*/ 3263 w 3756"/>
                  <a:gd name="T47" fmla="*/ 13 h 3186"/>
                  <a:gd name="T48" fmla="*/ 3346 w 3756"/>
                  <a:gd name="T49" fmla="*/ 48 h 3186"/>
                  <a:gd name="T50" fmla="*/ 3418 w 3756"/>
                  <a:gd name="T51" fmla="*/ 103 h 3186"/>
                  <a:gd name="T52" fmla="*/ 3473 w 3756"/>
                  <a:gd name="T53" fmla="*/ 173 h 3186"/>
                  <a:gd name="T54" fmla="*/ 3508 w 3756"/>
                  <a:gd name="T55" fmla="*/ 256 h 3186"/>
                  <a:gd name="T56" fmla="*/ 3520 w 3756"/>
                  <a:gd name="T57" fmla="*/ 350 h 3186"/>
                  <a:gd name="T58" fmla="*/ 3518 w 3756"/>
                  <a:gd name="T59" fmla="*/ 1931 h 3186"/>
                  <a:gd name="T60" fmla="*/ 3500 w 3756"/>
                  <a:gd name="T61" fmla="*/ 2009 h 3186"/>
                  <a:gd name="T62" fmla="*/ 3516 w 3756"/>
                  <a:gd name="T63" fmla="*/ 2049 h 3186"/>
                  <a:gd name="T64" fmla="*/ 3754 w 3756"/>
                  <a:gd name="T65" fmla="*/ 3006 h 3186"/>
                  <a:gd name="T66" fmla="*/ 3753 w 3756"/>
                  <a:gd name="T67" fmla="*/ 3060 h 3186"/>
                  <a:gd name="T68" fmla="*/ 3729 w 3756"/>
                  <a:gd name="T69" fmla="*/ 3116 h 3186"/>
                  <a:gd name="T70" fmla="*/ 3687 w 3756"/>
                  <a:gd name="T71" fmla="*/ 3158 h 3186"/>
                  <a:gd name="T72" fmla="*/ 3631 w 3756"/>
                  <a:gd name="T73" fmla="*/ 3182 h 3186"/>
                  <a:gd name="T74" fmla="*/ 157 w 3756"/>
                  <a:gd name="T75" fmla="*/ 3186 h 3186"/>
                  <a:gd name="T76" fmla="*/ 101 w 3756"/>
                  <a:gd name="T77" fmla="*/ 3175 h 3186"/>
                  <a:gd name="T78" fmla="*/ 52 w 3756"/>
                  <a:gd name="T79" fmla="*/ 3146 h 3186"/>
                  <a:gd name="T80" fmla="*/ 18 w 3756"/>
                  <a:gd name="T81" fmla="*/ 3101 h 3186"/>
                  <a:gd name="T82" fmla="*/ 1 w 3756"/>
                  <a:gd name="T83" fmla="*/ 3047 h 3186"/>
                  <a:gd name="T84" fmla="*/ 5 w 3756"/>
                  <a:gd name="T85" fmla="*/ 2991 h 3186"/>
                  <a:gd name="T86" fmla="*/ 247 w 3756"/>
                  <a:gd name="T87" fmla="*/ 2028 h 3186"/>
                  <a:gd name="T88" fmla="*/ 245 w 3756"/>
                  <a:gd name="T89" fmla="*/ 1970 h 3186"/>
                  <a:gd name="T90" fmla="*/ 236 w 3756"/>
                  <a:gd name="T91" fmla="*/ 1890 h 3186"/>
                  <a:gd name="T92" fmla="*/ 239 w 3756"/>
                  <a:gd name="T93" fmla="*/ 302 h 3186"/>
                  <a:gd name="T94" fmla="*/ 263 w 3756"/>
                  <a:gd name="T95" fmla="*/ 214 h 3186"/>
                  <a:gd name="T96" fmla="*/ 308 w 3756"/>
                  <a:gd name="T97" fmla="*/ 136 h 3186"/>
                  <a:gd name="T98" fmla="*/ 372 w 3756"/>
                  <a:gd name="T99" fmla="*/ 73 h 3186"/>
                  <a:gd name="T100" fmla="*/ 450 w 3756"/>
                  <a:gd name="T101" fmla="*/ 27 h 3186"/>
                  <a:gd name="T102" fmla="*/ 538 w 3756"/>
                  <a:gd name="T103" fmla="*/ 3 h 3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56" h="3186">
                    <a:moveTo>
                      <a:pt x="1542" y="2534"/>
                    </a:moveTo>
                    <a:lnTo>
                      <a:pt x="1532" y="2536"/>
                    </a:lnTo>
                    <a:lnTo>
                      <a:pt x="1523" y="2542"/>
                    </a:lnTo>
                    <a:lnTo>
                      <a:pt x="1516" y="2550"/>
                    </a:lnTo>
                    <a:lnTo>
                      <a:pt x="1513" y="2560"/>
                    </a:lnTo>
                    <a:lnTo>
                      <a:pt x="1450" y="2904"/>
                    </a:lnTo>
                    <a:lnTo>
                      <a:pt x="1451" y="2917"/>
                    </a:lnTo>
                    <a:lnTo>
                      <a:pt x="1457" y="2929"/>
                    </a:lnTo>
                    <a:lnTo>
                      <a:pt x="1467" y="2937"/>
                    </a:lnTo>
                    <a:lnTo>
                      <a:pt x="1481" y="2941"/>
                    </a:lnTo>
                    <a:lnTo>
                      <a:pt x="2275" y="2941"/>
                    </a:lnTo>
                    <a:lnTo>
                      <a:pt x="2288" y="2937"/>
                    </a:lnTo>
                    <a:lnTo>
                      <a:pt x="2297" y="2932"/>
                    </a:lnTo>
                    <a:lnTo>
                      <a:pt x="2304" y="2921"/>
                    </a:lnTo>
                    <a:lnTo>
                      <a:pt x="2306" y="2909"/>
                    </a:lnTo>
                    <a:lnTo>
                      <a:pt x="2306" y="2905"/>
                    </a:lnTo>
                    <a:lnTo>
                      <a:pt x="2305" y="2901"/>
                    </a:lnTo>
                    <a:lnTo>
                      <a:pt x="2243" y="2560"/>
                    </a:lnTo>
                    <a:lnTo>
                      <a:pt x="2240" y="2550"/>
                    </a:lnTo>
                    <a:lnTo>
                      <a:pt x="2233" y="2542"/>
                    </a:lnTo>
                    <a:lnTo>
                      <a:pt x="2224" y="2536"/>
                    </a:lnTo>
                    <a:lnTo>
                      <a:pt x="2214" y="2534"/>
                    </a:lnTo>
                    <a:lnTo>
                      <a:pt x="1542" y="2534"/>
                    </a:lnTo>
                    <a:close/>
                    <a:moveTo>
                      <a:pt x="585" y="305"/>
                    </a:moveTo>
                    <a:lnTo>
                      <a:pt x="571" y="308"/>
                    </a:lnTo>
                    <a:lnTo>
                      <a:pt x="560" y="314"/>
                    </a:lnTo>
                    <a:lnTo>
                      <a:pt x="550" y="324"/>
                    </a:lnTo>
                    <a:lnTo>
                      <a:pt x="544" y="336"/>
                    </a:lnTo>
                    <a:lnTo>
                      <a:pt x="542" y="350"/>
                    </a:lnTo>
                    <a:lnTo>
                      <a:pt x="542" y="1890"/>
                    </a:lnTo>
                    <a:lnTo>
                      <a:pt x="544" y="1906"/>
                    </a:lnTo>
                    <a:lnTo>
                      <a:pt x="553" y="1921"/>
                    </a:lnTo>
                    <a:lnTo>
                      <a:pt x="567" y="1930"/>
                    </a:lnTo>
                    <a:lnTo>
                      <a:pt x="3188" y="1930"/>
                    </a:lnTo>
                    <a:lnTo>
                      <a:pt x="3202" y="1921"/>
                    </a:lnTo>
                    <a:lnTo>
                      <a:pt x="3211" y="1906"/>
                    </a:lnTo>
                    <a:lnTo>
                      <a:pt x="3214" y="1890"/>
                    </a:lnTo>
                    <a:lnTo>
                      <a:pt x="3214" y="350"/>
                    </a:lnTo>
                    <a:lnTo>
                      <a:pt x="3212" y="336"/>
                    </a:lnTo>
                    <a:lnTo>
                      <a:pt x="3206" y="324"/>
                    </a:lnTo>
                    <a:lnTo>
                      <a:pt x="3196" y="314"/>
                    </a:lnTo>
                    <a:lnTo>
                      <a:pt x="3185" y="308"/>
                    </a:lnTo>
                    <a:lnTo>
                      <a:pt x="3170" y="305"/>
                    </a:lnTo>
                    <a:lnTo>
                      <a:pt x="585" y="305"/>
                    </a:lnTo>
                    <a:close/>
                    <a:moveTo>
                      <a:pt x="585" y="0"/>
                    </a:moveTo>
                    <a:lnTo>
                      <a:pt x="3170" y="0"/>
                    </a:lnTo>
                    <a:lnTo>
                      <a:pt x="3218" y="3"/>
                    </a:lnTo>
                    <a:lnTo>
                      <a:pt x="3263" y="13"/>
                    </a:lnTo>
                    <a:lnTo>
                      <a:pt x="3306" y="27"/>
                    </a:lnTo>
                    <a:lnTo>
                      <a:pt x="3346" y="48"/>
                    </a:lnTo>
                    <a:lnTo>
                      <a:pt x="3384" y="73"/>
                    </a:lnTo>
                    <a:lnTo>
                      <a:pt x="3418" y="103"/>
                    </a:lnTo>
                    <a:lnTo>
                      <a:pt x="3448" y="136"/>
                    </a:lnTo>
                    <a:lnTo>
                      <a:pt x="3473" y="173"/>
                    </a:lnTo>
                    <a:lnTo>
                      <a:pt x="3493" y="214"/>
                    </a:lnTo>
                    <a:lnTo>
                      <a:pt x="3508" y="256"/>
                    </a:lnTo>
                    <a:lnTo>
                      <a:pt x="3517" y="302"/>
                    </a:lnTo>
                    <a:lnTo>
                      <a:pt x="3520" y="350"/>
                    </a:lnTo>
                    <a:lnTo>
                      <a:pt x="3520" y="1890"/>
                    </a:lnTo>
                    <a:lnTo>
                      <a:pt x="3518" y="1931"/>
                    </a:lnTo>
                    <a:lnTo>
                      <a:pt x="3510" y="1970"/>
                    </a:lnTo>
                    <a:lnTo>
                      <a:pt x="3500" y="2009"/>
                    </a:lnTo>
                    <a:lnTo>
                      <a:pt x="3509" y="2028"/>
                    </a:lnTo>
                    <a:lnTo>
                      <a:pt x="3516" y="2049"/>
                    </a:lnTo>
                    <a:lnTo>
                      <a:pt x="3749" y="2983"/>
                    </a:lnTo>
                    <a:lnTo>
                      <a:pt x="3754" y="3006"/>
                    </a:lnTo>
                    <a:lnTo>
                      <a:pt x="3756" y="3029"/>
                    </a:lnTo>
                    <a:lnTo>
                      <a:pt x="3753" y="3060"/>
                    </a:lnTo>
                    <a:lnTo>
                      <a:pt x="3743" y="3090"/>
                    </a:lnTo>
                    <a:lnTo>
                      <a:pt x="3729" y="3116"/>
                    </a:lnTo>
                    <a:lnTo>
                      <a:pt x="3710" y="3140"/>
                    </a:lnTo>
                    <a:lnTo>
                      <a:pt x="3687" y="3158"/>
                    </a:lnTo>
                    <a:lnTo>
                      <a:pt x="3660" y="3173"/>
                    </a:lnTo>
                    <a:lnTo>
                      <a:pt x="3631" y="3182"/>
                    </a:lnTo>
                    <a:lnTo>
                      <a:pt x="3599" y="3186"/>
                    </a:lnTo>
                    <a:lnTo>
                      <a:pt x="157" y="3186"/>
                    </a:lnTo>
                    <a:lnTo>
                      <a:pt x="129" y="3183"/>
                    </a:lnTo>
                    <a:lnTo>
                      <a:pt x="101" y="3175"/>
                    </a:lnTo>
                    <a:lnTo>
                      <a:pt x="75" y="3163"/>
                    </a:lnTo>
                    <a:lnTo>
                      <a:pt x="52" y="3146"/>
                    </a:lnTo>
                    <a:lnTo>
                      <a:pt x="33" y="3125"/>
                    </a:lnTo>
                    <a:lnTo>
                      <a:pt x="18" y="3101"/>
                    </a:lnTo>
                    <a:lnTo>
                      <a:pt x="7" y="3075"/>
                    </a:lnTo>
                    <a:lnTo>
                      <a:pt x="1" y="3047"/>
                    </a:lnTo>
                    <a:lnTo>
                      <a:pt x="0" y="3019"/>
                    </a:lnTo>
                    <a:lnTo>
                      <a:pt x="5" y="2991"/>
                    </a:lnTo>
                    <a:lnTo>
                      <a:pt x="240" y="2049"/>
                    </a:lnTo>
                    <a:lnTo>
                      <a:pt x="247" y="2028"/>
                    </a:lnTo>
                    <a:lnTo>
                      <a:pt x="256" y="2009"/>
                    </a:lnTo>
                    <a:lnTo>
                      <a:pt x="245" y="1970"/>
                    </a:lnTo>
                    <a:lnTo>
                      <a:pt x="238" y="1931"/>
                    </a:lnTo>
                    <a:lnTo>
                      <a:pt x="236" y="1890"/>
                    </a:lnTo>
                    <a:lnTo>
                      <a:pt x="236" y="350"/>
                    </a:lnTo>
                    <a:lnTo>
                      <a:pt x="239" y="302"/>
                    </a:lnTo>
                    <a:lnTo>
                      <a:pt x="248" y="256"/>
                    </a:lnTo>
                    <a:lnTo>
                      <a:pt x="263" y="214"/>
                    </a:lnTo>
                    <a:lnTo>
                      <a:pt x="283" y="173"/>
                    </a:lnTo>
                    <a:lnTo>
                      <a:pt x="308" y="136"/>
                    </a:lnTo>
                    <a:lnTo>
                      <a:pt x="338" y="103"/>
                    </a:lnTo>
                    <a:lnTo>
                      <a:pt x="372" y="73"/>
                    </a:lnTo>
                    <a:lnTo>
                      <a:pt x="409" y="48"/>
                    </a:lnTo>
                    <a:lnTo>
                      <a:pt x="450" y="27"/>
                    </a:lnTo>
                    <a:lnTo>
                      <a:pt x="493" y="13"/>
                    </a:lnTo>
                    <a:lnTo>
                      <a:pt x="538" y="3"/>
                    </a:lnTo>
                    <a:lnTo>
                      <a:pt x="5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sp>
            <p:nvSpPr>
              <p:cNvPr id="12" name="Freeform 17"/>
              <p:cNvSpPr>
                <a:spLocks/>
              </p:cNvSpPr>
              <p:nvPr/>
            </p:nvSpPr>
            <p:spPr bwMode="auto">
              <a:xfrm>
                <a:off x="3928" y="4071"/>
                <a:ext cx="108" cy="109"/>
              </a:xfrm>
              <a:custGeom>
                <a:avLst/>
                <a:gdLst>
                  <a:gd name="T0" fmla="*/ 49 w 654"/>
                  <a:gd name="T1" fmla="*/ 0 h 654"/>
                  <a:gd name="T2" fmla="*/ 63 w 654"/>
                  <a:gd name="T3" fmla="*/ 2 h 654"/>
                  <a:gd name="T4" fmla="*/ 515 w 654"/>
                  <a:gd name="T5" fmla="*/ 174 h 654"/>
                  <a:gd name="T6" fmla="*/ 527 w 654"/>
                  <a:gd name="T7" fmla="*/ 181 h 654"/>
                  <a:gd name="T8" fmla="*/ 536 w 654"/>
                  <a:gd name="T9" fmla="*/ 192 h 654"/>
                  <a:gd name="T10" fmla="*/ 542 w 654"/>
                  <a:gd name="T11" fmla="*/ 205 h 654"/>
                  <a:gd name="T12" fmla="*/ 544 w 654"/>
                  <a:gd name="T13" fmla="*/ 220 h 654"/>
                  <a:gd name="T14" fmla="*/ 541 w 654"/>
                  <a:gd name="T15" fmla="*/ 234 h 654"/>
                  <a:gd name="T16" fmla="*/ 534 w 654"/>
                  <a:gd name="T17" fmla="*/ 247 h 654"/>
                  <a:gd name="T18" fmla="*/ 524 w 654"/>
                  <a:gd name="T19" fmla="*/ 256 h 654"/>
                  <a:gd name="T20" fmla="*/ 510 w 654"/>
                  <a:gd name="T21" fmla="*/ 262 h 654"/>
                  <a:gd name="T22" fmla="*/ 412 w 654"/>
                  <a:gd name="T23" fmla="*/ 289 h 654"/>
                  <a:gd name="T24" fmla="*/ 641 w 654"/>
                  <a:gd name="T25" fmla="*/ 518 h 654"/>
                  <a:gd name="T26" fmla="*/ 649 w 654"/>
                  <a:gd name="T27" fmla="*/ 529 h 654"/>
                  <a:gd name="T28" fmla="*/ 654 w 654"/>
                  <a:gd name="T29" fmla="*/ 543 h 654"/>
                  <a:gd name="T30" fmla="*/ 654 w 654"/>
                  <a:gd name="T31" fmla="*/ 558 h 654"/>
                  <a:gd name="T32" fmla="*/ 649 w 654"/>
                  <a:gd name="T33" fmla="*/ 572 h 654"/>
                  <a:gd name="T34" fmla="*/ 641 w 654"/>
                  <a:gd name="T35" fmla="*/ 583 h 654"/>
                  <a:gd name="T36" fmla="*/ 583 w 654"/>
                  <a:gd name="T37" fmla="*/ 641 h 654"/>
                  <a:gd name="T38" fmla="*/ 571 w 654"/>
                  <a:gd name="T39" fmla="*/ 649 h 654"/>
                  <a:gd name="T40" fmla="*/ 557 w 654"/>
                  <a:gd name="T41" fmla="*/ 654 h 654"/>
                  <a:gd name="T42" fmla="*/ 543 w 654"/>
                  <a:gd name="T43" fmla="*/ 654 h 654"/>
                  <a:gd name="T44" fmla="*/ 530 w 654"/>
                  <a:gd name="T45" fmla="*/ 649 h 654"/>
                  <a:gd name="T46" fmla="*/ 517 w 654"/>
                  <a:gd name="T47" fmla="*/ 641 h 654"/>
                  <a:gd name="T48" fmla="*/ 289 w 654"/>
                  <a:gd name="T49" fmla="*/ 412 h 654"/>
                  <a:gd name="T50" fmla="*/ 262 w 654"/>
                  <a:gd name="T51" fmla="*/ 510 h 654"/>
                  <a:gd name="T52" fmla="*/ 256 w 654"/>
                  <a:gd name="T53" fmla="*/ 524 h 654"/>
                  <a:gd name="T54" fmla="*/ 246 w 654"/>
                  <a:gd name="T55" fmla="*/ 534 h 654"/>
                  <a:gd name="T56" fmla="*/ 234 w 654"/>
                  <a:gd name="T57" fmla="*/ 541 h 654"/>
                  <a:gd name="T58" fmla="*/ 220 w 654"/>
                  <a:gd name="T59" fmla="*/ 544 h 654"/>
                  <a:gd name="T60" fmla="*/ 205 w 654"/>
                  <a:gd name="T61" fmla="*/ 543 h 654"/>
                  <a:gd name="T62" fmla="*/ 192 w 654"/>
                  <a:gd name="T63" fmla="*/ 536 h 654"/>
                  <a:gd name="T64" fmla="*/ 181 w 654"/>
                  <a:gd name="T65" fmla="*/ 527 h 654"/>
                  <a:gd name="T66" fmla="*/ 174 w 654"/>
                  <a:gd name="T67" fmla="*/ 515 h 654"/>
                  <a:gd name="T68" fmla="*/ 3 w 654"/>
                  <a:gd name="T69" fmla="*/ 62 h 654"/>
                  <a:gd name="T70" fmla="*/ 0 w 654"/>
                  <a:gd name="T71" fmla="*/ 50 h 654"/>
                  <a:gd name="T72" fmla="*/ 0 w 654"/>
                  <a:gd name="T73" fmla="*/ 36 h 654"/>
                  <a:gd name="T74" fmla="*/ 5 w 654"/>
                  <a:gd name="T75" fmla="*/ 24 h 654"/>
                  <a:gd name="T76" fmla="*/ 14 w 654"/>
                  <a:gd name="T77" fmla="*/ 13 h 654"/>
                  <a:gd name="T78" fmla="*/ 24 w 654"/>
                  <a:gd name="T79" fmla="*/ 5 h 654"/>
                  <a:gd name="T80" fmla="*/ 37 w 654"/>
                  <a:gd name="T81" fmla="*/ 1 h 654"/>
                  <a:gd name="T82" fmla="*/ 49 w 654"/>
                  <a:gd name="T83" fmla="*/ 0 h 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4" h="654">
                    <a:moveTo>
                      <a:pt x="49" y="0"/>
                    </a:moveTo>
                    <a:lnTo>
                      <a:pt x="63" y="2"/>
                    </a:lnTo>
                    <a:lnTo>
                      <a:pt x="515" y="174"/>
                    </a:lnTo>
                    <a:lnTo>
                      <a:pt x="527" y="181"/>
                    </a:lnTo>
                    <a:lnTo>
                      <a:pt x="536" y="192"/>
                    </a:lnTo>
                    <a:lnTo>
                      <a:pt x="542" y="205"/>
                    </a:lnTo>
                    <a:lnTo>
                      <a:pt x="544" y="220"/>
                    </a:lnTo>
                    <a:lnTo>
                      <a:pt x="541" y="234"/>
                    </a:lnTo>
                    <a:lnTo>
                      <a:pt x="534" y="247"/>
                    </a:lnTo>
                    <a:lnTo>
                      <a:pt x="524" y="256"/>
                    </a:lnTo>
                    <a:lnTo>
                      <a:pt x="510" y="262"/>
                    </a:lnTo>
                    <a:lnTo>
                      <a:pt x="412" y="289"/>
                    </a:lnTo>
                    <a:lnTo>
                      <a:pt x="641" y="518"/>
                    </a:lnTo>
                    <a:lnTo>
                      <a:pt x="649" y="529"/>
                    </a:lnTo>
                    <a:lnTo>
                      <a:pt x="654" y="543"/>
                    </a:lnTo>
                    <a:lnTo>
                      <a:pt x="654" y="558"/>
                    </a:lnTo>
                    <a:lnTo>
                      <a:pt x="649" y="572"/>
                    </a:lnTo>
                    <a:lnTo>
                      <a:pt x="641" y="583"/>
                    </a:lnTo>
                    <a:lnTo>
                      <a:pt x="583" y="641"/>
                    </a:lnTo>
                    <a:lnTo>
                      <a:pt x="571" y="649"/>
                    </a:lnTo>
                    <a:lnTo>
                      <a:pt x="557" y="654"/>
                    </a:lnTo>
                    <a:lnTo>
                      <a:pt x="543" y="654"/>
                    </a:lnTo>
                    <a:lnTo>
                      <a:pt x="530" y="649"/>
                    </a:lnTo>
                    <a:lnTo>
                      <a:pt x="517" y="641"/>
                    </a:lnTo>
                    <a:lnTo>
                      <a:pt x="289" y="412"/>
                    </a:lnTo>
                    <a:lnTo>
                      <a:pt x="262" y="510"/>
                    </a:lnTo>
                    <a:lnTo>
                      <a:pt x="256" y="524"/>
                    </a:lnTo>
                    <a:lnTo>
                      <a:pt x="246" y="534"/>
                    </a:lnTo>
                    <a:lnTo>
                      <a:pt x="234" y="541"/>
                    </a:lnTo>
                    <a:lnTo>
                      <a:pt x="220" y="544"/>
                    </a:lnTo>
                    <a:lnTo>
                      <a:pt x="205" y="543"/>
                    </a:lnTo>
                    <a:lnTo>
                      <a:pt x="192" y="536"/>
                    </a:lnTo>
                    <a:lnTo>
                      <a:pt x="181" y="527"/>
                    </a:lnTo>
                    <a:lnTo>
                      <a:pt x="174" y="515"/>
                    </a:lnTo>
                    <a:lnTo>
                      <a:pt x="3" y="62"/>
                    </a:lnTo>
                    <a:lnTo>
                      <a:pt x="0" y="50"/>
                    </a:lnTo>
                    <a:lnTo>
                      <a:pt x="0" y="36"/>
                    </a:lnTo>
                    <a:lnTo>
                      <a:pt x="5" y="24"/>
                    </a:lnTo>
                    <a:lnTo>
                      <a:pt x="14" y="13"/>
                    </a:lnTo>
                    <a:lnTo>
                      <a:pt x="24" y="5"/>
                    </a:lnTo>
                    <a:lnTo>
                      <a:pt x="37" y="1"/>
                    </a:lnTo>
                    <a:lnTo>
                      <a:pt x="4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a:solidFill>
                    <a:prstClr val="black"/>
                  </a:solidFill>
                </a:endParaRPr>
              </a:p>
            </p:txBody>
          </p:sp>
        </p:grpSp>
      </p:grpSp>
      <p:sp>
        <p:nvSpPr>
          <p:cNvPr id="96" name="직사각형 95"/>
          <p:cNvSpPr/>
          <p:nvPr/>
        </p:nvSpPr>
        <p:spPr>
          <a:xfrm>
            <a:off x="2602522" y="4904960"/>
            <a:ext cx="4722727" cy="830997"/>
          </a:xfrm>
          <a:prstGeom prst="rect">
            <a:avLst/>
          </a:prstGeom>
        </p:spPr>
        <p:txBody>
          <a:bodyPr wrap="square">
            <a:spAutoFit/>
          </a:bodyPr>
          <a:lstStyle/>
          <a:p>
            <a:pPr>
              <a:lnSpc>
                <a:spcPct val="150000"/>
              </a:lnSpc>
            </a:pPr>
            <a:r>
              <a:rPr lang="ko-KR" altLang="en-US" sz="1600" b="1" dirty="0" smtClean="0">
                <a:solidFill>
                  <a:prstClr val="black">
                    <a:lumMod val="75000"/>
                    <a:lumOff val="25000"/>
                  </a:prstClr>
                </a:solidFill>
              </a:rPr>
              <a:t>○</a:t>
            </a:r>
            <a:r>
              <a:rPr lang="en-US" altLang="ko-KR" sz="1600" b="1" dirty="0" smtClean="0">
                <a:solidFill>
                  <a:prstClr val="black">
                    <a:lumMod val="75000"/>
                    <a:lumOff val="25000"/>
                  </a:prstClr>
                </a:solidFill>
              </a:rPr>
              <a:t>  A</a:t>
            </a:r>
            <a:r>
              <a:rPr lang="ko-KR" altLang="en-US" sz="1600" b="1" dirty="0" smtClean="0">
                <a:solidFill>
                  <a:prstClr val="black">
                    <a:lumMod val="75000"/>
                    <a:lumOff val="25000"/>
                  </a:prstClr>
                </a:solidFill>
              </a:rPr>
              <a:t>회사</a:t>
            </a:r>
            <a:r>
              <a:rPr lang="en-US" altLang="ko-KR" sz="1600" b="1" dirty="0" smtClean="0">
                <a:solidFill>
                  <a:prstClr val="black">
                    <a:lumMod val="75000"/>
                    <a:lumOff val="25000"/>
                  </a:prstClr>
                </a:solidFill>
              </a:rPr>
              <a:t>-</a:t>
            </a:r>
            <a:r>
              <a:rPr lang="ko-KR" altLang="en-US" sz="1600" b="1" dirty="0" err="1" smtClean="0">
                <a:solidFill>
                  <a:prstClr val="black">
                    <a:lumMod val="75000"/>
                    <a:lumOff val="25000"/>
                  </a:prstClr>
                </a:solidFill>
              </a:rPr>
              <a:t>甲노조</a:t>
            </a:r>
            <a:r>
              <a:rPr lang="ko-KR" altLang="en-US" sz="1600" b="1" dirty="0" smtClean="0">
                <a:solidFill>
                  <a:prstClr val="black">
                    <a:lumMod val="75000"/>
                    <a:lumOff val="25000"/>
                  </a:prstClr>
                </a:solidFill>
              </a:rPr>
              <a:t> 유효기간 </a:t>
            </a:r>
            <a:r>
              <a:rPr lang="en-US" altLang="ko-KR" sz="1600" b="1" dirty="0" smtClean="0">
                <a:solidFill>
                  <a:prstClr val="black">
                    <a:lumMod val="75000"/>
                    <a:lumOff val="25000"/>
                  </a:prstClr>
                </a:solidFill>
              </a:rPr>
              <a:t>1</a:t>
            </a:r>
            <a:r>
              <a:rPr lang="ko-KR" altLang="en-US" sz="1600" b="1" dirty="0" smtClean="0">
                <a:solidFill>
                  <a:prstClr val="black">
                    <a:lumMod val="75000"/>
                    <a:lumOff val="25000"/>
                  </a:prstClr>
                </a:solidFill>
              </a:rPr>
              <a:t>년의 임금협약 체결</a:t>
            </a:r>
            <a:endParaRPr lang="en-US" altLang="ko-KR" sz="1600" b="1" dirty="0" smtClean="0">
              <a:solidFill>
                <a:prstClr val="black">
                  <a:lumMod val="75000"/>
                  <a:lumOff val="25000"/>
                </a:prstClr>
              </a:solidFill>
            </a:endParaRPr>
          </a:p>
          <a:p>
            <a:pPr>
              <a:lnSpc>
                <a:spcPct val="150000"/>
              </a:lnSpc>
            </a:pPr>
            <a:r>
              <a:rPr lang="ko-KR" altLang="en-US" sz="1600" b="1" dirty="0" smtClean="0">
                <a:solidFill>
                  <a:prstClr val="black">
                    <a:lumMod val="75000"/>
                    <a:lumOff val="25000"/>
                  </a:prstClr>
                </a:solidFill>
              </a:rPr>
              <a:t>○</a:t>
            </a:r>
            <a:r>
              <a:rPr lang="en-US" altLang="ko-KR" sz="1600" b="1" dirty="0" smtClean="0">
                <a:solidFill>
                  <a:prstClr val="black">
                    <a:lumMod val="75000"/>
                    <a:lumOff val="25000"/>
                  </a:prstClr>
                </a:solidFill>
              </a:rPr>
              <a:t> </a:t>
            </a:r>
            <a:r>
              <a:rPr lang="ko-KR" altLang="en-US" sz="1600" b="1" dirty="0" err="1" smtClean="0">
                <a:solidFill>
                  <a:prstClr val="black">
                    <a:lumMod val="75000"/>
                    <a:lumOff val="25000"/>
                  </a:prstClr>
                </a:solidFill>
              </a:rPr>
              <a:t>乙노조</a:t>
            </a:r>
            <a:r>
              <a:rPr lang="ko-KR" altLang="en-US" sz="1600" b="1" dirty="0" smtClean="0">
                <a:solidFill>
                  <a:prstClr val="black">
                    <a:lumMod val="75000"/>
                    <a:lumOff val="25000"/>
                  </a:prstClr>
                </a:solidFill>
              </a:rPr>
              <a:t> 설립</a:t>
            </a:r>
            <a:endParaRPr lang="en-US" altLang="ko-KR" sz="1600" b="1" dirty="0" smtClean="0">
              <a:solidFill>
                <a:prstClr val="black">
                  <a:lumMod val="75000"/>
                  <a:lumOff val="25000"/>
                </a:prstClr>
              </a:solidFill>
            </a:endParaRPr>
          </a:p>
        </p:txBody>
      </p:sp>
      <p:sp>
        <p:nvSpPr>
          <p:cNvPr id="97" name="직사각형 96"/>
          <p:cNvSpPr/>
          <p:nvPr/>
        </p:nvSpPr>
        <p:spPr>
          <a:xfrm>
            <a:off x="2612570" y="4008055"/>
            <a:ext cx="4833256" cy="830997"/>
          </a:xfrm>
          <a:prstGeom prst="rect">
            <a:avLst/>
          </a:prstGeom>
        </p:spPr>
        <p:txBody>
          <a:bodyPr wrap="square">
            <a:spAutoFit/>
          </a:bodyPr>
          <a:lstStyle/>
          <a:p>
            <a:pPr>
              <a:lnSpc>
                <a:spcPct val="150000"/>
              </a:lnSpc>
            </a:pPr>
            <a:r>
              <a:rPr lang="ko-KR" altLang="en-US" sz="1600" b="1" dirty="0" smtClean="0">
                <a:solidFill>
                  <a:prstClr val="black">
                    <a:lumMod val="75000"/>
                    <a:lumOff val="25000"/>
                  </a:prstClr>
                </a:solidFill>
              </a:rPr>
              <a:t>○  </a:t>
            </a:r>
            <a:r>
              <a:rPr lang="ko-KR" altLang="en-US" sz="1600" b="1" dirty="0" err="1" smtClean="0">
                <a:solidFill>
                  <a:prstClr val="black">
                    <a:lumMod val="75000"/>
                    <a:lumOff val="25000"/>
                  </a:prstClr>
                </a:solidFill>
              </a:rPr>
              <a:t>甲노조의</a:t>
            </a:r>
            <a:r>
              <a:rPr lang="ko-KR" altLang="en-US" sz="1600" b="1" dirty="0" smtClean="0">
                <a:solidFill>
                  <a:prstClr val="black">
                    <a:lumMod val="75000"/>
                    <a:lumOff val="25000"/>
                  </a:prstClr>
                </a:solidFill>
              </a:rPr>
              <a:t> 교섭요구에 의해 </a:t>
            </a:r>
            <a:r>
              <a:rPr lang="ko-KR" altLang="en-US" sz="1600" b="1" dirty="0" err="1" smtClean="0">
                <a:solidFill>
                  <a:prstClr val="black">
                    <a:lumMod val="75000"/>
                    <a:lumOff val="25000"/>
                  </a:prstClr>
                </a:solidFill>
              </a:rPr>
              <a:t>창구단일화절차</a:t>
            </a:r>
            <a:r>
              <a:rPr lang="ko-KR" altLang="en-US" sz="1600" b="1" dirty="0" smtClean="0">
                <a:solidFill>
                  <a:prstClr val="black">
                    <a:lumMod val="75000"/>
                    <a:lumOff val="25000"/>
                  </a:prstClr>
                </a:solidFill>
              </a:rPr>
              <a:t> 개시</a:t>
            </a:r>
            <a:r>
              <a:rPr lang="en-US" altLang="ko-KR" sz="1600" b="1" dirty="0" smtClean="0">
                <a:solidFill>
                  <a:prstClr val="black">
                    <a:lumMod val="75000"/>
                    <a:lumOff val="25000"/>
                  </a:prstClr>
                </a:solidFill>
              </a:rPr>
              <a:t> </a:t>
            </a:r>
            <a:r>
              <a:rPr lang="ko-KR" altLang="en-US" sz="1600" b="1" dirty="0" err="1" smtClean="0">
                <a:solidFill>
                  <a:prstClr val="black">
                    <a:lumMod val="75000"/>
                    <a:lumOff val="25000"/>
                  </a:prstClr>
                </a:solidFill>
              </a:rPr>
              <a:t>甲노조</a:t>
            </a:r>
            <a:r>
              <a:rPr lang="ko-KR" altLang="en-US" sz="1600" b="1" dirty="0" smtClean="0">
                <a:solidFill>
                  <a:prstClr val="black">
                    <a:lumMod val="75000"/>
                    <a:lumOff val="25000"/>
                  </a:prstClr>
                </a:solidFill>
              </a:rPr>
              <a:t> 이외의 교섭요구 노조 없음</a:t>
            </a:r>
            <a:endParaRPr lang="ko-KR" altLang="en-US" sz="900" dirty="0">
              <a:solidFill>
                <a:prstClr val="black">
                  <a:lumMod val="75000"/>
                  <a:lumOff val="25000"/>
                </a:prstClr>
              </a:solidFill>
            </a:endParaRPr>
          </a:p>
        </p:txBody>
      </p:sp>
      <p:sp>
        <p:nvSpPr>
          <p:cNvPr id="98" name="Freeform 6"/>
          <p:cNvSpPr>
            <a:spLocks noEditPoints="1"/>
          </p:cNvSpPr>
          <p:nvPr/>
        </p:nvSpPr>
        <p:spPr bwMode="auto">
          <a:xfrm>
            <a:off x="120580" y="4371033"/>
            <a:ext cx="368075" cy="351691"/>
          </a:xfrm>
          <a:custGeom>
            <a:avLst/>
            <a:gdLst>
              <a:gd name="T0" fmla="*/ 1494 w 3321"/>
              <a:gd name="T1" fmla="*/ 2318 h 3312"/>
              <a:gd name="T2" fmla="*/ 1494 w 3321"/>
              <a:gd name="T3" fmla="*/ 1855 h 3312"/>
              <a:gd name="T4" fmla="*/ 1753 w 3321"/>
              <a:gd name="T5" fmla="*/ 3 h 3312"/>
              <a:gd name="T6" fmla="*/ 2027 w 3321"/>
              <a:gd name="T7" fmla="*/ 42 h 3312"/>
              <a:gd name="T8" fmla="*/ 2291 w 3321"/>
              <a:gd name="T9" fmla="*/ 115 h 3312"/>
              <a:gd name="T10" fmla="*/ 1885 w 3321"/>
              <a:gd name="T11" fmla="*/ 349 h 3312"/>
              <a:gd name="T12" fmla="*/ 1661 w 3321"/>
              <a:gd name="T13" fmla="*/ 331 h 3312"/>
              <a:gd name="T14" fmla="*/ 1394 w 3321"/>
              <a:gd name="T15" fmla="*/ 358 h 3312"/>
              <a:gd name="T16" fmla="*/ 1145 w 3321"/>
              <a:gd name="T17" fmla="*/ 437 h 3312"/>
              <a:gd name="T18" fmla="*/ 919 w 3321"/>
              <a:gd name="T19" fmla="*/ 559 h 3312"/>
              <a:gd name="T20" fmla="*/ 723 w 3321"/>
              <a:gd name="T21" fmla="*/ 721 h 3312"/>
              <a:gd name="T22" fmla="*/ 561 w 3321"/>
              <a:gd name="T23" fmla="*/ 916 h 3312"/>
              <a:gd name="T24" fmla="*/ 438 w 3321"/>
              <a:gd name="T25" fmla="*/ 1142 h 3312"/>
              <a:gd name="T26" fmla="*/ 359 w 3321"/>
              <a:gd name="T27" fmla="*/ 1390 h 3312"/>
              <a:gd name="T28" fmla="*/ 332 w 3321"/>
              <a:gd name="T29" fmla="*/ 1656 h 3312"/>
              <a:gd name="T30" fmla="*/ 359 w 3321"/>
              <a:gd name="T31" fmla="*/ 1922 h 3312"/>
              <a:gd name="T32" fmla="*/ 438 w 3321"/>
              <a:gd name="T33" fmla="*/ 2170 h 3312"/>
              <a:gd name="T34" fmla="*/ 561 w 3321"/>
              <a:gd name="T35" fmla="*/ 2396 h 3312"/>
              <a:gd name="T36" fmla="*/ 723 w 3321"/>
              <a:gd name="T37" fmla="*/ 2591 h 3312"/>
              <a:gd name="T38" fmla="*/ 919 w 3321"/>
              <a:gd name="T39" fmla="*/ 2753 h 3312"/>
              <a:gd name="T40" fmla="*/ 1145 w 3321"/>
              <a:gd name="T41" fmla="*/ 2875 h 3312"/>
              <a:gd name="T42" fmla="*/ 1394 w 3321"/>
              <a:gd name="T43" fmla="*/ 2954 h 3312"/>
              <a:gd name="T44" fmla="*/ 1661 w 3321"/>
              <a:gd name="T45" fmla="*/ 2981 h 3312"/>
              <a:gd name="T46" fmla="*/ 1927 w 3321"/>
              <a:gd name="T47" fmla="*/ 2954 h 3312"/>
              <a:gd name="T48" fmla="*/ 2176 w 3321"/>
              <a:gd name="T49" fmla="*/ 2875 h 3312"/>
              <a:gd name="T50" fmla="*/ 2402 w 3321"/>
              <a:gd name="T51" fmla="*/ 2753 h 3312"/>
              <a:gd name="T52" fmla="*/ 2598 w 3321"/>
              <a:gd name="T53" fmla="*/ 2591 h 3312"/>
              <a:gd name="T54" fmla="*/ 2760 w 3321"/>
              <a:gd name="T55" fmla="*/ 2396 h 3312"/>
              <a:gd name="T56" fmla="*/ 2883 w 3321"/>
              <a:gd name="T57" fmla="*/ 2170 h 3312"/>
              <a:gd name="T58" fmla="*/ 2962 w 3321"/>
              <a:gd name="T59" fmla="*/ 1922 h 3312"/>
              <a:gd name="T60" fmla="*/ 2989 w 3321"/>
              <a:gd name="T61" fmla="*/ 1656 h 3312"/>
              <a:gd name="T62" fmla="*/ 3309 w 3321"/>
              <a:gd name="T63" fmla="*/ 1856 h 3312"/>
              <a:gd name="T64" fmla="*/ 3248 w 3321"/>
              <a:gd name="T65" fmla="*/ 2141 h 3312"/>
              <a:gd name="T66" fmla="*/ 3139 w 3321"/>
              <a:gd name="T67" fmla="*/ 2407 h 3312"/>
              <a:gd name="T68" fmla="*/ 2988 w 3321"/>
              <a:gd name="T69" fmla="*/ 2648 h 3312"/>
              <a:gd name="T70" fmla="*/ 2799 w 3321"/>
              <a:gd name="T71" fmla="*/ 2858 h 3312"/>
              <a:gd name="T72" fmla="*/ 2577 w 3321"/>
              <a:gd name="T73" fmla="*/ 3035 h 3312"/>
              <a:gd name="T74" fmla="*/ 2327 w 3321"/>
              <a:gd name="T75" fmla="*/ 3171 h 3312"/>
              <a:gd name="T76" fmla="*/ 2053 w 3321"/>
              <a:gd name="T77" fmla="*/ 3265 h 3312"/>
              <a:gd name="T78" fmla="*/ 1761 w 3321"/>
              <a:gd name="T79" fmla="*/ 3309 h 3312"/>
              <a:gd name="T80" fmla="*/ 1460 w 3321"/>
              <a:gd name="T81" fmla="*/ 3300 h 3312"/>
              <a:gd name="T82" fmla="*/ 1174 w 3321"/>
              <a:gd name="T83" fmla="*/ 3239 h 3312"/>
              <a:gd name="T84" fmla="*/ 908 w 3321"/>
              <a:gd name="T85" fmla="*/ 3130 h 3312"/>
              <a:gd name="T86" fmla="*/ 666 w 3321"/>
              <a:gd name="T87" fmla="*/ 2980 h 3312"/>
              <a:gd name="T88" fmla="*/ 455 w 3321"/>
              <a:gd name="T89" fmla="*/ 2791 h 3312"/>
              <a:gd name="T90" fmla="*/ 278 w 3321"/>
              <a:gd name="T91" fmla="*/ 2570 h 3312"/>
              <a:gd name="T92" fmla="*/ 141 w 3321"/>
              <a:gd name="T93" fmla="*/ 2320 h 3312"/>
              <a:gd name="T94" fmla="*/ 47 w 3321"/>
              <a:gd name="T95" fmla="*/ 2047 h 3312"/>
              <a:gd name="T96" fmla="*/ 3 w 3321"/>
              <a:gd name="T97" fmla="*/ 1756 h 3312"/>
              <a:gd name="T98" fmla="*/ 12 w 3321"/>
              <a:gd name="T99" fmla="*/ 1456 h 3312"/>
              <a:gd name="T100" fmla="*/ 73 w 3321"/>
              <a:gd name="T101" fmla="*/ 1171 h 3312"/>
              <a:gd name="T102" fmla="*/ 182 w 3321"/>
              <a:gd name="T103" fmla="*/ 905 h 3312"/>
              <a:gd name="T104" fmla="*/ 333 w 3321"/>
              <a:gd name="T105" fmla="*/ 664 h 3312"/>
              <a:gd name="T106" fmla="*/ 522 w 3321"/>
              <a:gd name="T107" fmla="*/ 454 h 3312"/>
              <a:gd name="T108" fmla="*/ 744 w 3321"/>
              <a:gd name="T109" fmla="*/ 277 h 3312"/>
              <a:gd name="T110" fmla="*/ 994 w 3321"/>
              <a:gd name="T111" fmla="*/ 141 h 3312"/>
              <a:gd name="T112" fmla="*/ 1268 w 3321"/>
              <a:gd name="T113" fmla="*/ 47 h 3312"/>
              <a:gd name="T114" fmla="*/ 1560 w 3321"/>
              <a:gd name="T115" fmla="*/ 3 h 3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21" h="3312">
                <a:moveTo>
                  <a:pt x="2922" y="431"/>
                </a:moveTo>
                <a:lnTo>
                  <a:pt x="3155" y="662"/>
                </a:lnTo>
                <a:lnTo>
                  <a:pt x="1494" y="2318"/>
                </a:lnTo>
                <a:lnTo>
                  <a:pt x="748" y="1574"/>
                </a:lnTo>
                <a:lnTo>
                  <a:pt x="979" y="1341"/>
                </a:lnTo>
                <a:lnTo>
                  <a:pt x="1494" y="1855"/>
                </a:lnTo>
                <a:lnTo>
                  <a:pt x="2922" y="431"/>
                </a:lnTo>
                <a:close/>
                <a:moveTo>
                  <a:pt x="1661" y="0"/>
                </a:moveTo>
                <a:lnTo>
                  <a:pt x="1753" y="3"/>
                </a:lnTo>
                <a:lnTo>
                  <a:pt x="1845" y="11"/>
                </a:lnTo>
                <a:lnTo>
                  <a:pt x="1936" y="25"/>
                </a:lnTo>
                <a:lnTo>
                  <a:pt x="2027" y="42"/>
                </a:lnTo>
                <a:lnTo>
                  <a:pt x="2116" y="63"/>
                </a:lnTo>
                <a:lnTo>
                  <a:pt x="2205" y="88"/>
                </a:lnTo>
                <a:lnTo>
                  <a:pt x="2291" y="115"/>
                </a:lnTo>
                <a:lnTo>
                  <a:pt x="2026" y="380"/>
                </a:lnTo>
                <a:lnTo>
                  <a:pt x="1956" y="363"/>
                </a:lnTo>
                <a:lnTo>
                  <a:pt x="1885" y="349"/>
                </a:lnTo>
                <a:lnTo>
                  <a:pt x="1813" y="339"/>
                </a:lnTo>
                <a:lnTo>
                  <a:pt x="1738" y="333"/>
                </a:lnTo>
                <a:lnTo>
                  <a:pt x="1661" y="331"/>
                </a:lnTo>
                <a:lnTo>
                  <a:pt x="1570" y="334"/>
                </a:lnTo>
                <a:lnTo>
                  <a:pt x="1481" y="344"/>
                </a:lnTo>
                <a:lnTo>
                  <a:pt x="1394" y="358"/>
                </a:lnTo>
                <a:lnTo>
                  <a:pt x="1308" y="379"/>
                </a:lnTo>
                <a:lnTo>
                  <a:pt x="1226" y="405"/>
                </a:lnTo>
                <a:lnTo>
                  <a:pt x="1145" y="437"/>
                </a:lnTo>
                <a:lnTo>
                  <a:pt x="1067" y="472"/>
                </a:lnTo>
                <a:lnTo>
                  <a:pt x="991" y="513"/>
                </a:lnTo>
                <a:lnTo>
                  <a:pt x="919" y="559"/>
                </a:lnTo>
                <a:lnTo>
                  <a:pt x="850" y="608"/>
                </a:lnTo>
                <a:lnTo>
                  <a:pt x="785" y="662"/>
                </a:lnTo>
                <a:lnTo>
                  <a:pt x="723" y="721"/>
                </a:lnTo>
                <a:lnTo>
                  <a:pt x="664" y="783"/>
                </a:lnTo>
                <a:lnTo>
                  <a:pt x="610" y="848"/>
                </a:lnTo>
                <a:lnTo>
                  <a:pt x="561" y="916"/>
                </a:lnTo>
                <a:lnTo>
                  <a:pt x="514" y="989"/>
                </a:lnTo>
                <a:lnTo>
                  <a:pt x="473" y="1064"/>
                </a:lnTo>
                <a:lnTo>
                  <a:pt x="438" y="1142"/>
                </a:lnTo>
                <a:lnTo>
                  <a:pt x="407" y="1222"/>
                </a:lnTo>
                <a:lnTo>
                  <a:pt x="380" y="1305"/>
                </a:lnTo>
                <a:lnTo>
                  <a:pt x="359" y="1390"/>
                </a:lnTo>
                <a:lnTo>
                  <a:pt x="345" y="1477"/>
                </a:lnTo>
                <a:lnTo>
                  <a:pt x="335" y="1566"/>
                </a:lnTo>
                <a:lnTo>
                  <a:pt x="332" y="1656"/>
                </a:lnTo>
                <a:lnTo>
                  <a:pt x="335" y="1746"/>
                </a:lnTo>
                <a:lnTo>
                  <a:pt x="345" y="1835"/>
                </a:lnTo>
                <a:lnTo>
                  <a:pt x="359" y="1922"/>
                </a:lnTo>
                <a:lnTo>
                  <a:pt x="380" y="2007"/>
                </a:lnTo>
                <a:lnTo>
                  <a:pt x="407" y="2090"/>
                </a:lnTo>
                <a:lnTo>
                  <a:pt x="438" y="2170"/>
                </a:lnTo>
                <a:lnTo>
                  <a:pt x="473" y="2248"/>
                </a:lnTo>
                <a:lnTo>
                  <a:pt x="514" y="2323"/>
                </a:lnTo>
                <a:lnTo>
                  <a:pt x="561" y="2396"/>
                </a:lnTo>
                <a:lnTo>
                  <a:pt x="610" y="2464"/>
                </a:lnTo>
                <a:lnTo>
                  <a:pt x="664" y="2529"/>
                </a:lnTo>
                <a:lnTo>
                  <a:pt x="723" y="2591"/>
                </a:lnTo>
                <a:lnTo>
                  <a:pt x="785" y="2650"/>
                </a:lnTo>
                <a:lnTo>
                  <a:pt x="850" y="2704"/>
                </a:lnTo>
                <a:lnTo>
                  <a:pt x="919" y="2753"/>
                </a:lnTo>
                <a:lnTo>
                  <a:pt x="991" y="2799"/>
                </a:lnTo>
                <a:lnTo>
                  <a:pt x="1067" y="2840"/>
                </a:lnTo>
                <a:lnTo>
                  <a:pt x="1145" y="2875"/>
                </a:lnTo>
                <a:lnTo>
                  <a:pt x="1226" y="2907"/>
                </a:lnTo>
                <a:lnTo>
                  <a:pt x="1308" y="2933"/>
                </a:lnTo>
                <a:lnTo>
                  <a:pt x="1394" y="2954"/>
                </a:lnTo>
                <a:lnTo>
                  <a:pt x="1481" y="2968"/>
                </a:lnTo>
                <a:lnTo>
                  <a:pt x="1570" y="2978"/>
                </a:lnTo>
                <a:lnTo>
                  <a:pt x="1661" y="2981"/>
                </a:lnTo>
                <a:lnTo>
                  <a:pt x="1751" y="2978"/>
                </a:lnTo>
                <a:lnTo>
                  <a:pt x="1840" y="2968"/>
                </a:lnTo>
                <a:lnTo>
                  <a:pt x="1927" y="2954"/>
                </a:lnTo>
                <a:lnTo>
                  <a:pt x="2013" y="2933"/>
                </a:lnTo>
                <a:lnTo>
                  <a:pt x="2095" y="2907"/>
                </a:lnTo>
                <a:lnTo>
                  <a:pt x="2176" y="2875"/>
                </a:lnTo>
                <a:lnTo>
                  <a:pt x="2254" y="2840"/>
                </a:lnTo>
                <a:lnTo>
                  <a:pt x="2330" y="2799"/>
                </a:lnTo>
                <a:lnTo>
                  <a:pt x="2402" y="2753"/>
                </a:lnTo>
                <a:lnTo>
                  <a:pt x="2471" y="2704"/>
                </a:lnTo>
                <a:lnTo>
                  <a:pt x="2536" y="2650"/>
                </a:lnTo>
                <a:lnTo>
                  <a:pt x="2598" y="2591"/>
                </a:lnTo>
                <a:lnTo>
                  <a:pt x="2657" y="2529"/>
                </a:lnTo>
                <a:lnTo>
                  <a:pt x="2711" y="2464"/>
                </a:lnTo>
                <a:lnTo>
                  <a:pt x="2760" y="2396"/>
                </a:lnTo>
                <a:lnTo>
                  <a:pt x="2807" y="2323"/>
                </a:lnTo>
                <a:lnTo>
                  <a:pt x="2848" y="2248"/>
                </a:lnTo>
                <a:lnTo>
                  <a:pt x="2883" y="2170"/>
                </a:lnTo>
                <a:lnTo>
                  <a:pt x="2914" y="2090"/>
                </a:lnTo>
                <a:lnTo>
                  <a:pt x="2941" y="2007"/>
                </a:lnTo>
                <a:lnTo>
                  <a:pt x="2962" y="1922"/>
                </a:lnTo>
                <a:lnTo>
                  <a:pt x="2976" y="1835"/>
                </a:lnTo>
                <a:lnTo>
                  <a:pt x="2986" y="1746"/>
                </a:lnTo>
                <a:lnTo>
                  <a:pt x="2989" y="1656"/>
                </a:lnTo>
                <a:lnTo>
                  <a:pt x="3321" y="1656"/>
                </a:lnTo>
                <a:lnTo>
                  <a:pt x="3318" y="1756"/>
                </a:lnTo>
                <a:lnTo>
                  <a:pt x="3309" y="1856"/>
                </a:lnTo>
                <a:lnTo>
                  <a:pt x="3294" y="1952"/>
                </a:lnTo>
                <a:lnTo>
                  <a:pt x="3274" y="2047"/>
                </a:lnTo>
                <a:lnTo>
                  <a:pt x="3248" y="2141"/>
                </a:lnTo>
                <a:lnTo>
                  <a:pt x="3216" y="2232"/>
                </a:lnTo>
                <a:lnTo>
                  <a:pt x="3180" y="2320"/>
                </a:lnTo>
                <a:lnTo>
                  <a:pt x="3139" y="2407"/>
                </a:lnTo>
                <a:lnTo>
                  <a:pt x="3094" y="2490"/>
                </a:lnTo>
                <a:lnTo>
                  <a:pt x="3043" y="2570"/>
                </a:lnTo>
                <a:lnTo>
                  <a:pt x="2988" y="2648"/>
                </a:lnTo>
                <a:lnTo>
                  <a:pt x="2930" y="2721"/>
                </a:lnTo>
                <a:lnTo>
                  <a:pt x="2866" y="2791"/>
                </a:lnTo>
                <a:lnTo>
                  <a:pt x="2799" y="2858"/>
                </a:lnTo>
                <a:lnTo>
                  <a:pt x="2728" y="2922"/>
                </a:lnTo>
                <a:lnTo>
                  <a:pt x="2655" y="2980"/>
                </a:lnTo>
                <a:lnTo>
                  <a:pt x="2577" y="3035"/>
                </a:lnTo>
                <a:lnTo>
                  <a:pt x="2497" y="3085"/>
                </a:lnTo>
                <a:lnTo>
                  <a:pt x="2413" y="3130"/>
                </a:lnTo>
                <a:lnTo>
                  <a:pt x="2327" y="3171"/>
                </a:lnTo>
                <a:lnTo>
                  <a:pt x="2238" y="3208"/>
                </a:lnTo>
                <a:lnTo>
                  <a:pt x="2147" y="3239"/>
                </a:lnTo>
                <a:lnTo>
                  <a:pt x="2053" y="3265"/>
                </a:lnTo>
                <a:lnTo>
                  <a:pt x="1957" y="3285"/>
                </a:lnTo>
                <a:lnTo>
                  <a:pt x="1861" y="3300"/>
                </a:lnTo>
                <a:lnTo>
                  <a:pt x="1761" y="3309"/>
                </a:lnTo>
                <a:lnTo>
                  <a:pt x="1661" y="3312"/>
                </a:lnTo>
                <a:lnTo>
                  <a:pt x="1560" y="3309"/>
                </a:lnTo>
                <a:lnTo>
                  <a:pt x="1460" y="3300"/>
                </a:lnTo>
                <a:lnTo>
                  <a:pt x="1364" y="3285"/>
                </a:lnTo>
                <a:lnTo>
                  <a:pt x="1268" y="3265"/>
                </a:lnTo>
                <a:lnTo>
                  <a:pt x="1174" y="3239"/>
                </a:lnTo>
                <a:lnTo>
                  <a:pt x="1083" y="3208"/>
                </a:lnTo>
                <a:lnTo>
                  <a:pt x="994" y="3171"/>
                </a:lnTo>
                <a:lnTo>
                  <a:pt x="908" y="3130"/>
                </a:lnTo>
                <a:lnTo>
                  <a:pt x="824" y="3085"/>
                </a:lnTo>
                <a:lnTo>
                  <a:pt x="744" y="3035"/>
                </a:lnTo>
                <a:lnTo>
                  <a:pt x="666" y="2980"/>
                </a:lnTo>
                <a:lnTo>
                  <a:pt x="593" y="2922"/>
                </a:lnTo>
                <a:lnTo>
                  <a:pt x="522" y="2858"/>
                </a:lnTo>
                <a:lnTo>
                  <a:pt x="455" y="2791"/>
                </a:lnTo>
                <a:lnTo>
                  <a:pt x="391" y="2721"/>
                </a:lnTo>
                <a:lnTo>
                  <a:pt x="333" y="2648"/>
                </a:lnTo>
                <a:lnTo>
                  <a:pt x="278" y="2570"/>
                </a:lnTo>
                <a:lnTo>
                  <a:pt x="227" y="2490"/>
                </a:lnTo>
                <a:lnTo>
                  <a:pt x="182" y="2407"/>
                </a:lnTo>
                <a:lnTo>
                  <a:pt x="141" y="2320"/>
                </a:lnTo>
                <a:lnTo>
                  <a:pt x="105" y="2232"/>
                </a:lnTo>
                <a:lnTo>
                  <a:pt x="73" y="2141"/>
                </a:lnTo>
                <a:lnTo>
                  <a:pt x="47" y="2047"/>
                </a:lnTo>
                <a:lnTo>
                  <a:pt x="27" y="1952"/>
                </a:lnTo>
                <a:lnTo>
                  <a:pt x="12" y="1856"/>
                </a:lnTo>
                <a:lnTo>
                  <a:pt x="3" y="1756"/>
                </a:lnTo>
                <a:lnTo>
                  <a:pt x="0" y="1656"/>
                </a:lnTo>
                <a:lnTo>
                  <a:pt x="3" y="1556"/>
                </a:lnTo>
                <a:lnTo>
                  <a:pt x="12" y="1456"/>
                </a:lnTo>
                <a:lnTo>
                  <a:pt x="27" y="1360"/>
                </a:lnTo>
                <a:lnTo>
                  <a:pt x="47" y="1265"/>
                </a:lnTo>
                <a:lnTo>
                  <a:pt x="73" y="1171"/>
                </a:lnTo>
                <a:lnTo>
                  <a:pt x="105" y="1080"/>
                </a:lnTo>
                <a:lnTo>
                  <a:pt x="141" y="992"/>
                </a:lnTo>
                <a:lnTo>
                  <a:pt x="182" y="905"/>
                </a:lnTo>
                <a:lnTo>
                  <a:pt x="227" y="822"/>
                </a:lnTo>
                <a:lnTo>
                  <a:pt x="278" y="742"/>
                </a:lnTo>
                <a:lnTo>
                  <a:pt x="333" y="664"/>
                </a:lnTo>
                <a:lnTo>
                  <a:pt x="391" y="591"/>
                </a:lnTo>
                <a:lnTo>
                  <a:pt x="455" y="521"/>
                </a:lnTo>
                <a:lnTo>
                  <a:pt x="522" y="454"/>
                </a:lnTo>
                <a:lnTo>
                  <a:pt x="593" y="390"/>
                </a:lnTo>
                <a:lnTo>
                  <a:pt x="666" y="332"/>
                </a:lnTo>
                <a:lnTo>
                  <a:pt x="744" y="277"/>
                </a:lnTo>
                <a:lnTo>
                  <a:pt x="824" y="227"/>
                </a:lnTo>
                <a:lnTo>
                  <a:pt x="908" y="182"/>
                </a:lnTo>
                <a:lnTo>
                  <a:pt x="994" y="141"/>
                </a:lnTo>
                <a:lnTo>
                  <a:pt x="1083" y="104"/>
                </a:lnTo>
                <a:lnTo>
                  <a:pt x="1174" y="73"/>
                </a:lnTo>
                <a:lnTo>
                  <a:pt x="1268" y="47"/>
                </a:lnTo>
                <a:lnTo>
                  <a:pt x="1364" y="27"/>
                </a:lnTo>
                <a:lnTo>
                  <a:pt x="1460" y="12"/>
                </a:lnTo>
                <a:lnTo>
                  <a:pt x="1560" y="3"/>
                </a:lnTo>
                <a:lnTo>
                  <a:pt x="1661" y="0"/>
                </a:lnTo>
                <a:close/>
              </a:path>
            </a:pathLst>
          </a:custGeom>
          <a:solidFill>
            <a:srgbClr val="00B0F0"/>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ko-KR" altLang="en-US" sz="1600">
              <a:solidFill>
                <a:prstClr val="black"/>
              </a:solidFill>
            </a:endParaRPr>
          </a:p>
        </p:txBody>
      </p:sp>
      <p:sp>
        <p:nvSpPr>
          <p:cNvPr id="99" name="직사각형 98"/>
          <p:cNvSpPr/>
          <p:nvPr/>
        </p:nvSpPr>
        <p:spPr>
          <a:xfrm>
            <a:off x="462223" y="4309526"/>
            <a:ext cx="2278545" cy="461665"/>
          </a:xfrm>
          <a:prstGeom prst="rect">
            <a:avLst/>
          </a:prstGeom>
        </p:spPr>
        <p:txBody>
          <a:bodyPr wrap="square">
            <a:spAutoFit/>
          </a:bodyPr>
          <a:lstStyle/>
          <a:p>
            <a:r>
              <a:rPr lang="ko-KR" altLang="en-US" sz="2400" b="1" dirty="0" err="1" smtClean="0">
                <a:solidFill>
                  <a:prstClr val="black">
                    <a:lumMod val="75000"/>
                    <a:lumOff val="25000"/>
                  </a:prstClr>
                </a:solidFill>
              </a:rPr>
              <a:t>코아월드</a:t>
            </a:r>
            <a:r>
              <a:rPr lang="ko-KR" altLang="en-US" sz="2400" b="1" dirty="0" smtClean="0">
                <a:solidFill>
                  <a:prstClr val="black">
                    <a:lumMod val="75000"/>
                    <a:lumOff val="25000"/>
                  </a:prstClr>
                </a:solidFill>
              </a:rPr>
              <a:t> 사건</a:t>
            </a:r>
            <a:endParaRPr lang="ko-KR" altLang="en-US" sz="2400" b="1" dirty="0">
              <a:solidFill>
                <a:prstClr val="black">
                  <a:lumMod val="75000"/>
                  <a:lumOff val="25000"/>
                </a:prstClr>
              </a:solidFill>
            </a:endParaRPr>
          </a:p>
        </p:txBody>
      </p:sp>
      <p:sp>
        <p:nvSpPr>
          <p:cNvPr id="101" name="직사각형 100"/>
          <p:cNvSpPr/>
          <p:nvPr/>
        </p:nvSpPr>
        <p:spPr>
          <a:xfrm>
            <a:off x="7405635" y="3983985"/>
            <a:ext cx="4786365" cy="2677656"/>
          </a:xfrm>
          <a:prstGeom prst="rect">
            <a:avLst/>
          </a:prstGeom>
        </p:spPr>
        <p:txBody>
          <a:bodyPr wrap="square">
            <a:spAutoFit/>
          </a:bodyPr>
          <a:lstStyle/>
          <a:p>
            <a:pPr>
              <a:lnSpc>
                <a:spcPct val="150000"/>
              </a:lnSpc>
            </a:pPr>
            <a:r>
              <a:rPr lang="ko-KR" altLang="en-US" sz="1600" b="1" dirty="0" smtClean="0">
                <a:solidFill>
                  <a:prstClr val="black">
                    <a:lumMod val="75000"/>
                    <a:lumOff val="25000"/>
                  </a:prstClr>
                </a:solidFill>
              </a:rPr>
              <a:t>○ </a:t>
            </a:r>
            <a:r>
              <a:rPr lang="ko-KR" altLang="en-US" sz="1600" b="1" dirty="0" err="1" smtClean="0">
                <a:solidFill>
                  <a:prstClr val="black">
                    <a:lumMod val="75000"/>
                    <a:lumOff val="25000"/>
                  </a:prstClr>
                </a:solidFill>
              </a:rPr>
              <a:t>甲노조</a:t>
            </a:r>
            <a:r>
              <a:rPr lang="ko-KR" altLang="en-US" sz="1600" b="1" dirty="0" smtClean="0">
                <a:solidFill>
                  <a:prstClr val="black">
                    <a:lumMod val="75000"/>
                    <a:lumOff val="25000"/>
                  </a:prstClr>
                </a:solidFill>
              </a:rPr>
              <a:t> 임금협약 만료 </a:t>
            </a:r>
            <a:r>
              <a:rPr lang="en-US" altLang="ko-KR" sz="1600" b="1" dirty="0" smtClean="0">
                <a:solidFill>
                  <a:prstClr val="black">
                    <a:lumMod val="75000"/>
                    <a:lumOff val="25000"/>
                  </a:prstClr>
                </a:solidFill>
              </a:rPr>
              <a:t>3</a:t>
            </a:r>
            <a:r>
              <a:rPr lang="ko-KR" altLang="en-US" sz="1600" b="1" dirty="0" smtClean="0">
                <a:solidFill>
                  <a:prstClr val="black">
                    <a:lumMod val="75000"/>
                    <a:lumOff val="25000"/>
                  </a:prstClr>
                </a:solidFill>
              </a:rPr>
              <a:t>개월 이내 시점에 </a:t>
            </a:r>
            <a:r>
              <a:rPr lang="ko-KR" altLang="en-US" sz="1600" b="1" dirty="0" err="1" smtClean="0">
                <a:solidFill>
                  <a:prstClr val="black">
                    <a:lumMod val="75000"/>
                    <a:lumOff val="25000"/>
                  </a:prstClr>
                </a:solidFill>
              </a:rPr>
              <a:t>단협</a:t>
            </a:r>
            <a:r>
              <a:rPr lang="ko-KR" altLang="en-US" sz="1600" b="1" dirty="0" smtClean="0">
                <a:solidFill>
                  <a:prstClr val="black">
                    <a:lumMod val="75000"/>
                    <a:lumOff val="25000"/>
                  </a:prstClr>
                </a:solidFill>
              </a:rPr>
              <a:t> 갱신을 위한 단체교섭 요구했으나</a:t>
            </a:r>
            <a:r>
              <a:rPr lang="en-US" altLang="ko-KR" sz="1600" b="1" dirty="0" smtClean="0">
                <a:solidFill>
                  <a:prstClr val="black">
                    <a:lumMod val="75000"/>
                    <a:lumOff val="25000"/>
                  </a:prstClr>
                </a:solidFill>
              </a:rPr>
              <a:t>, A</a:t>
            </a:r>
            <a:r>
              <a:rPr lang="ko-KR" altLang="en-US" sz="1600" b="1" dirty="0" smtClean="0">
                <a:solidFill>
                  <a:prstClr val="black">
                    <a:lumMod val="75000"/>
                    <a:lumOff val="25000"/>
                  </a:prstClr>
                </a:solidFill>
              </a:rPr>
              <a:t>회사는 거부</a:t>
            </a:r>
            <a:endParaRPr lang="en-US" altLang="ko-KR" sz="1600" b="1" dirty="0" smtClean="0">
              <a:solidFill>
                <a:prstClr val="black">
                  <a:lumMod val="75000"/>
                  <a:lumOff val="25000"/>
                </a:prstClr>
              </a:solidFill>
            </a:endParaRPr>
          </a:p>
          <a:p>
            <a:pPr>
              <a:lnSpc>
                <a:spcPct val="150000"/>
              </a:lnSpc>
            </a:pPr>
            <a:r>
              <a:rPr lang="ko-KR" altLang="en-US" sz="1600" b="1" dirty="0" smtClean="0">
                <a:solidFill>
                  <a:prstClr val="black">
                    <a:lumMod val="75000"/>
                    <a:lumOff val="25000"/>
                  </a:prstClr>
                </a:solidFill>
              </a:rPr>
              <a:t>○  </a:t>
            </a:r>
            <a:r>
              <a:rPr lang="en-US" altLang="ko-KR" sz="1600" b="1" dirty="0" smtClean="0">
                <a:solidFill>
                  <a:prstClr val="black">
                    <a:lumMod val="75000"/>
                    <a:lumOff val="25000"/>
                  </a:prstClr>
                </a:solidFill>
              </a:rPr>
              <a:t>A</a:t>
            </a:r>
            <a:r>
              <a:rPr lang="ko-KR" altLang="en-US" sz="1600" b="1" dirty="0" smtClean="0">
                <a:solidFill>
                  <a:prstClr val="black">
                    <a:lumMod val="75000"/>
                    <a:lumOff val="25000"/>
                  </a:prstClr>
                </a:solidFill>
              </a:rPr>
              <a:t>회사는 </a:t>
            </a:r>
            <a:r>
              <a:rPr lang="ko-KR" altLang="en-US" sz="1600" b="1" dirty="0" err="1" smtClean="0">
                <a:solidFill>
                  <a:prstClr val="black">
                    <a:lumMod val="75000"/>
                    <a:lumOff val="25000"/>
                  </a:prstClr>
                </a:solidFill>
              </a:rPr>
              <a:t>창구단일화절차</a:t>
            </a:r>
            <a:r>
              <a:rPr lang="ko-KR" altLang="en-US" sz="1600" b="1" dirty="0" smtClean="0">
                <a:solidFill>
                  <a:prstClr val="black">
                    <a:lumMod val="75000"/>
                    <a:lumOff val="25000"/>
                  </a:prstClr>
                </a:solidFill>
              </a:rPr>
              <a:t> 진행하여 </a:t>
            </a:r>
            <a:r>
              <a:rPr lang="ko-KR" altLang="en-US" sz="1600" b="1" dirty="0" err="1" smtClean="0">
                <a:solidFill>
                  <a:prstClr val="black">
                    <a:lumMod val="75000"/>
                    <a:lumOff val="25000"/>
                  </a:prstClr>
                </a:solidFill>
              </a:rPr>
              <a:t>乙노조를</a:t>
            </a:r>
            <a:r>
              <a:rPr lang="ko-KR" altLang="en-US" sz="1600" b="1" dirty="0" smtClean="0">
                <a:solidFill>
                  <a:prstClr val="black">
                    <a:lumMod val="75000"/>
                    <a:lumOff val="25000"/>
                  </a:prstClr>
                </a:solidFill>
              </a:rPr>
              <a:t> 교섭대표노조로 공고하고 단체협약 체결</a:t>
            </a:r>
            <a:endParaRPr lang="en-US" altLang="ko-KR" sz="1600" b="1" dirty="0" smtClean="0">
              <a:solidFill>
                <a:prstClr val="black">
                  <a:lumMod val="75000"/>
                  <a:lumOff val="25000"/>
                </a:prstClr>
              </a:solidFill>
            </a:endParaRPr>
          </a:p>
          <a:p>
            <a:pPr>
              <a:lnSpc>
                <a:spcPct val="150000"/>
              </a:lnSpc>
            </a:pPr>
            <a:r>
              <a:rPr lang="ko-KR" altLang="en-US" sz="1600" b="1" dirty="0" smtClean="0">
                <a:solidFill>
                  <a:prstClr val="black">
                    <a:lumMod val="75000"/>
                    <a:lumOff val="25000"/>
                  </a:prstClr>
                </a:solidFill>
              </a:rPr>
              <a:t>○  </a:t>
            </a:r>
            <a:r>
              <a:rPr lang="ko-KR" altLang="en-US" sz="1600" b="1" dirty="0" err="1" smtClean="0">
                <a:solidFill>
                  <a:prstClr val="black">
                    <a:lumMod val="75000"/>
                    <a:lumOff val="25000"/>
                  </a:prstClr>
                </a:solidFill>
              </a:rPr>
              <a:t>甲노조는</a:t>
            </a:r>
            <a:r>
              <a:rPr lang="ko-KR" altLang="en-US" sz="1600" b="1" dirty="0" smtClean="0">
                <a:solidFill>
                  <a:prstClr val="black">
                    <a:lumMod val="75000"/>
                    <a:lumOff val="25000"/>
                  </a:prstClr>
                </a:solidFill>
              </a:rPr>
              <a:t> 임금협약 효력발생일로부터 </a:t>
            </a:r>
            <a:r>
              <a:rPr lang="en-US" altLang="ko-KR" sz="1600" b="1" dirty="0" smtClean="0">
                <a:solidFill>
                  <a:prstClr val="black">
                    <a:lumMod val="75000"/>
                    <a:lumOff val="25000"/>
                  </a:prstClr>
                </a:solidFill>
              </a:rPr>
              <a:t>2</a:t>
            </a:r>
            <a:r>
              <a:rPr lang="ko-KR" altLang="en-US" sz="1600" b="1" dirty="0" smtClean="0">
                <a:solidFill>
                  <a:prstClr val="black">
                    <a:lumMod val="75000"/>
                    <a:lumOff val="25000"/>
                  </a:prstClr>
                </a:solidFill>
              </a:rPr>
              <a:t>년간 교섭대표노조 지위 유지한다고 주장하며</a:t>
            </a:r>
            <a:r>
              <a:rPr lang="en-US" altLang="ko-KR" sz="1600" b="1" dirty="0" smtClean="0">
                <a:solidFill>
                  <a:prstClr val="black">
                    <a:lumMod val="75000"/>
                    <a:lumOff val="25000"/>
                  </a:prstClr>
                </a:solidFill>
              </a:rPr>
              <a:t>,</a:t>
            </a:r>
            <a:r>
              <a:rPr lang="ko-KR" altLang="en-US" sz="1600" b="1" dirty="0" smtClean="0">
                <a:solidFill>
                  <a:prstClr val="black">
                    <a:lumMod val="75000"/>
                    <a:lumOff val="25000"/>
                  </a:prstClr>
                </a:solidFill>
              </a:rPr>
              <a:t> 부당노동행위 구제신청</a:t>
            </a:r>
            <a:endParaRPr lang="ko-KR" altLang="en-US" sz="900" dirty="0">
              <a:solidFill>
                <a:prstClr val="black">
                  <a:lumMod val="75000"/>
                  <a:lumOff val="25000"/>
                </a:prstClr>
              </a:solidFill>
            </a:endParaRPr>
          </a:p>
        </p:txBody>
      </p:sp>
      <p:cxnSp>
        <p:nvCxnSpPr>
          <p:cNvPr id="102" name="직선 연결선 101"/>
          <p:cNvCxnSpPr/>
          <p:nvPr/>
        </p:nvCxnSpPr>
        <p:spPr>
          <a:xfrm>
            <a:off x="2551860" y="4294915"/>
            <a:ext cx="0" cy="2124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직선 연결선 102"/>
          <p:cNvCxnSpPr/>
          <p:nvPr/>
        </p:nvCxnSpPr>
        <p:spPr>
          <a:xfrm>
            <a:off x="7314584" y="4278468"/>
            <a:ext cx="0" cy="2124000"/>
          </a:xfrm>
          <a:prstGeom prst="line">
            <a:avLst/>
          </a:prstGeom>
        </p:spPr>
        <p:style>
          <a:lnRef idx="1">
            <a:schemeClr val="accent1"/>
          </a:lnRef>
          <a:fillRef idx="0">
            <a:schemeClr val="accent1"/>
          </a:fillRef>
          <a:effectRef idx="0">
            <a:schemeClr val="accent1"/>
          </a:effectRef>
          <a:fontRef idx="minor">
            <a:schemeClr val="tx1"/>
          </a:fontRef>
        </p:style>
      </p:cxnSp>
      <p:sp>
        <p:nvSpPr>
          <p:cNvPr id="46"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pic>
        <p:nvPicPr>
          <p:cNvPr id="48" name="그림 47">
            <a:extLst>
              <a:ext uri="{FF2B5EF4-FFF2-40B4-BE49-F238E27FC236}">
                <a16:creationId xmlns="" xmlns:a16="http://schemas.microsoft.com/office/drawing/2014/main" id="{084DD746-8463-4B6C-A736-F81E1EBE95AA}"/>
              </a:ext>
            </a:extLst>
          </p:cNvPr>
          <p:cNvPicPr>
            <a:picLocks noChangeAspect="1"/>
          </p:cNvPicPr>
          <p:nvPr/>
        </p:nvPicPr>
        <p:blipFill>
          <a:blip r:embed="rId2"/>
          <a:stretch>
            <a:fillRect/>
          </a:stretch>
        </p:blipFill>
        <p:spPr>
          <a:xfrm>
            <a:off x="8495222" y="249769"/>
            <a:ext cx="2881080" cy="420158"/>
          </a:xfrm>
          <a:prstGeom prst="rect">
            <a:avLst/>
          </a:prstGeom>
        </p:spPr>
      </p:pic>
      <p:sp>
        <p:nvSpPr>
          <p:cNvPr id="4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TextBox 49">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유일노조의 교섭대표노조 지위</a:t>
            </a:r>
            <a:r>
              <a:rPr lang="en-US" altLang="ko-KR" sz="3600" b="1" dirty="0" smtClean="0"/>
              <a:t>?</a:t>
            </a:r>
            <a:endParaRPr lang="ko-KR" altLang="en-US" sz="3600" b="1" dirty="0"/>
          </a:p>
        </p:txBody>
      </p:sp>
      <p:sp>
        <p:nvSpPr>
          <p:cNvPr id="52" name="직사각형 51"/>
          <p:cNvSpPr/>
          <p:nvPr/>
        </p:nvSpPr>
        <p:spPr>
          <a:xfrm>
            <a:off x="1377707" y="1883859"/>
            <a:ext cx="1382042" cy="830997"/>
          </a:xfrm>
          <a:prstGeom prst="rect">
            <a:avLst/>
          </a:prstGeom>
        </p:spPr>
        <p:txBody>
          <a:bodyPr wrap="square">
            <a:spAutoFit/>
          </a:bodyPr>
          <a:lstStyle/>
          <a:p>
            <a:pPr algn="ctr">
              <a:lnSpc>
                <a:spcPct val="150000"/>
              </a:lnSpc>
            </a:pPr>
            <a:r>
              <a:rPr lang="ko-KR" altLang="en-US" sz="1600" b="1" dirty="0" err="1" smtClean="0">
                <a:solidFill>
                  <a:prstClr val="white"/>
                </a:solidFill>
              </a:rPr>
              <a:t>갑노조</a:t>
            </a:r>
            <a:r>
              <a:rPr lang="ko-KR" altLang="en-US" sz="1600" b="1" dirty="0" smtClean="0">
                <a:solidFill>
                  <a:prstClr val="white"/>
                </a:solidFill>
              </a:rPr>
              <a:t> 설립 </a:t>
            </a:r>
            <a:endParaRPr lang="en-US" altLang="ko-KR" sz="1600" b="1" dirty="0" smtClean="0">
              <a:solidFill>
                <a:prstClr val="white"/>
              </a:solidFill>
            </a:endParaRPr>
          </a:p>
          <a:p>
            <a:pPr algn="ctr">
              <a:lnSpc>
                <a:spcPct val="150000"/>
              </a:lnSpc>
            </a:pPr>
            <a:r>
              <a:rPr lang="ko-KR" altLang="en-US" sz="1600" dirty="0" smtClean="0">
                <a:solidFill>
                  <a:prstClr val="white"/>
                </a:solidFill>
              </a:rPr>
              <a:t>교섭요구</a:t>
            </a:r>
            <a:endParaRPr lang="ko-KR" altLang="en-US" sz="1600" dirty="0">
              <a:solidFill>
                <a:prstClr val="white"/>
              </a:solidFill>
            </a:endParaRPr>
          </a:p>
        </p:txBody>
      </p:sp>
      <p:grpSp>
        <p:nvGrpSpPr>
          <p:cNvPr id="53" name="그룹 52"/>
          <p:cNvGrpSpPr/>
          <p:nvPr/>
        </p:nvGrpSpPr>
        <p:grpSpPr>
          <a:xfrm>
            <a:off x="341643" y="1728315"/>
            <a:ext cx="11404880" cy="1858947"/>
            <a:chOff x="531367" y="1618588"/>
            <a:chExt cx="10040940" cy="1614008"/>
          </a:xfrm>
        </p:grpSpPr>
        <p:sp>
          <p:nvSpPr>
            <p:cNvPr id="54" name="타원 53"/>
            <p:cNvSpPr/>
            <p:nvPr/>
          </p:nvSpPr>
          <p:spPr>
            <a:xfrm>
              <a:off x="531367" y="1618588"/>
              <a:ext cx="1614004" cy="1614008"/>
            </a:xfrm>
            <a:prstGeom prst="ellipse">
              <a:avLst/>
            </a:prstGeom>
            <a:solidFill>
              <a:srgbClr val="5E62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5" name="직사각형 54"/>
            <p:cNvSpPr/>
            <p:nvPr/>
          </p:nvSpPr>
          <p:spPr>
            <a:xfrm>
              <a:off x="600983" y="2042112"/>
              <a:ext cx="1439101" cy="763438"/>
            </a:xfrm>
            <a:prstGeom prst="rect">
              <a:avLst/>
            </a:prstGeom>
          </p:spPr>
          <p:txBody>
            <a:bodyPr wrap="square">
              <a:spAutoFit/>
            </a:bodyPr>
            <a:lstStyle/>
            <a:p>
              <a:pPr algn="ctr">
                <a:lnSpc>
                  <a:spcPct val="150000"/>
                </a:lnSpc>
              </a:pPr>
              <a:r>
                <a:rPr lang="ko-KR" altLang="en-US" b="1" dirty="0" err="1" smtClean="0">
                  <a:solidFill>
                    <a:prstClr val="white"/>
                  </a:solidFill>
                </a:rPr>
                <a:t>甲노조</a:t>
              </a:r>
              <a:r>
                <a:rPr lang="ko-KR" altLang="en-US" b="1" dirty="0" smtClean="0">
                  <a:solidFill>
                    <a:prstClr val="white"/>
                  </a:solidFill>
                </a:rPr>
                <a:t> 설립</a:t>
              </a:r>
              <a:endParaRPr lang="en-US" altLang="ko-KR" b="1" dirty="0" smtClean="0">
                <a:solidFill>
                  <a:prstClr val="white"/>
                </a:solidFill>
              </a:endParaRPr>
            </a:p>
            <a:p>
              <a:pPr algn="ctr">
                <a:lnSpc>
                  <a:spcPct val="150000"/>
                </a:lnSpc>
              </a:pPr>
              <a:r>
                <a:rPr lang="ko-KR" altLang="en-US" b="1" dirty="0" smtClean="0">
                  <a:solidFill>
                    <a:prstClr val="white"/>
                  </a:solidFill>
                </a:rPr>
                <a:t>창구단일화</a:t>
              </a:r>
              <a:endParaRPr lang="en-US" altLang="ko-KR" b="1" dirty="0">
                <a:solidFill>
                  <a:prstClr val="white"/>
                </a:solidFill>
              </a:endParaRPr>
            </a:p>
          </p:txBody>
        </p:sp>
        <p:sp>
          <p:nvSpPr>
            <p:cNvPr id="56" name="타원 55"/>
            <p:cNvSpPr/>
            <p:nvPr/>
          </p:nvSpPr>
          <p:spPr>
            <a:xfrm>
              <a:off x="2638101" y="1618588"/>
              <a:ext cx="1614004" cy="1614008"/>
            </a:xfrm>
            <a:prstGeom prst="ellipse">
              <a:avLst/>
            </a:prstGeom>
            <a:solidFill>
              <a:srgbClr val="5E62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7" name="직사각형 56"/>
            <p:cNvSpPr/>
            <p:nvPr/>
          </p:nvSpPr>
          <p:spPr>
            <a:xfrm>
              <a:off x="2723098" y="1898447"/>
              <a:ext cx="1450472" cy="1128132"/>
            </a:xfrm>
            <a:prstGeom prst="rect">
              <a:avLst/>
            </a:prstGeom>
          </p:spPr>
          <p:txBody>
            <a:bodyPr wrap="square">
              <a:spAutoFit/>
            </a:bodyPr>
            <a:lstStyle/>
            <a:p>
              <a:pPr algn="ctr">
                <a:lnSpc>
                  <a:spcPct val="150000"/>
                </a:lnSpc>
              </a:pPr>
              <a:r>
                <a:rPr lang="en-US" altLang="ko-KR" b="1" dirty="0" smtClean="0">
                  <a:solidFill>
                    <a:prstClr val="white"/>
                  </a:solidFill>
                </a:rPr>
                <a:t>A</a:t>
              </a:r>
              <a:r>
                <a:rPr lang="ko-KR" altLang="en-US" b="1" dirty="0" smtClean="0">
                  <a:solidFill>
                    <a:prstClr val="white"/>
                  </a:solidFill>
                </a:rPr>
                <a:t>회사</a:t>
              </a:r>
              <a:r>
                <a:rPr lang="en-US" altLang="ko-KR" b="1" dirty="0" smtClean="0">
                  <a:solidFill>
                    <a:prstClr val="white"/>
                  </a:solidFill>
                </a:rPr>
                <a:t>-</a:t>
              </a:r>
              <a:r>
                <a:rPr lang="ko-KR" altLang="en-US" b="1" dirty="0" err="1" smtClean="0">
                  <a:solidFill>
                    <a:prstClr val="white"/>
                  </a:solidFill>
                </a:rPr>
                <a:t>甲노조</a:t>
              </a:r>
              <a:r>
                <a:rPr lang="ko-KR" altLang="en-US" b="1" dirty="0" smtClean="0">
                  <a:solidFill>
                    <a:prstClr val="white"/>
                  </a:solidFill>
                </a:rPr>
                <a:t> 임금협약체결</a:t>
              </a:r>
              <a:endParaRPr lang="en-US" altLang="ko-KR" b="1" dirty="0" smtClean="0">
                <a:solidFill>
                  <a:prstClr val="white"/>
                </a:solidFill>
              </a:endParaRPr>
            </a:p>
            <a:p>
              <a:pPr algn="ctr">
                <a:lnSpc>
                  <a:spcPct val="150000"/>
                </a:lnSpc>
              </a:pPr>
              <a:r>
                <a:rPr lang="en-US" altLang="ko-KR" sz="1400" b="1" dirty="0" smtClean="0">
                  <a:solidFill>
                    <a:prstClr val="white"/>
                  </a:solidFill>
                </a:rPr>
                <a:t>(</a:t>
              </a:r>
              <a:r>
                <a:rPr lang="ko-KR" altLang="en-US" sz="1400" b="1" dirty="0" smtClean="0">
                  <a:solidFill>
                    <a:prstClr val="white"/>
                  </a:solidFill>
                </a:rPr>
                <a:t>유효기간 </a:t>
              </a:r>
              <a:r>
                <a:rPr lang="en-US" altLang="ko-KR" sz="1400" b="1" dirty="0" smtClean="0">
                  <a:solidFill>
                    <a:prstClr val="white"/>
                  </a:solidFill>
                </a:rPr>
                <a:t>1</a:t>
              </a:r>
              <a:r>
                <a:rPr lang="ko-KR" altLang="en-US" sz="1400" b="1" dirty="0" smtClean="0">
                  <a:solidFill>
                    <a:prstClr val="white"/>
                  </a:solidFill>
                </a:rPr>
                <a:t>년</a:t>
              </a:r>
              <a:r>
                <a:rPr lang="en-US" altLang="ko-KR" sz="1400" b="1" dirty="0" smtClean="0">
                  <a:solidFill>
                    <a:prstClr val="white"/>
                  </a:solidFill>
                </a:rPr>
                <a:t>)</a:t>
              </a:r>
              <a:endParaRPr lang="ko-KR" altLang="en-US" sz="1400" dirty="0">
                <a:solidFill>
                  <a:prstClr val="white"/>
                </a:solidFill>
              </a:endParaRPr>
            </a:p>
          </p:txBody>
        </p:sp>
        <p:sp>
          <p:nvSpPr>
            <p:cNvPr id="58" name="타원 57"/>
            <p:cNvSpPr/>
            <p:nvPr/>
          </p:nvSpPr>
          <p:spPr>
            <a:xfrm>
              <a:off x="4744835" y="1618588"/>
              <a:ext cx="1614004" cy="1614008"/>
            </a:xfrm>
            <a:prstGeom prst="ellipse">
              <a:avLst/>
            </a:prstGeom>
            <a:solidFill>
              <a:srgbClr val="5E62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59" name="직사각형 58"/>
            <p:cNvSpPr/>
            <p:nvPr/>
          </p:nvSpPr>
          <p:spPr>
            <a:xfrm>
              <a:off x="4832286" y="2183901"/>
              <a:ext cx="1439101" cy="370407"/>
            </a:xfrm>
            <a:prstGeom prst="rect">
              <a:avLst/>
            </a:prstGeom>
          </p:spPr>
          <p:txBody>
            <a:bodyPr wrap="square">
              <a:spAutoFit/>
            </a:bodyPr>
            <a:lstStyle/>
            <a:p>
              <a:pPr algn="ctr">
                <a:lnSpc>
                  <a:spcPct val="150000"/>
                </a:lnSpc>
              </a:pPr>
              <a:r>
                <a:rPr lang="ko-KR" altLang="en-US" b="1" dirty="0" err="1" smtClean="0">
                  <a:solidFill>
                    <a:prstClr val="white"/>
                  </a:solidFill>
                </a:rPr>
                <a:t>乙노조</a:t>
              </a:r>
              <a:r>
                <a:rPr lang="ko-KR" altLang="en-US" b="1" dirty="0" smtClean="0">
                  <a:solidFill>
                    <a:prstClr val="white"/>
                  </a:solidFill>
                </a:rPr>
                <a:t> 설립 </a:t>
              </a:r>
              <a:endParaRPr lang="ko-KR" altLang="en-US" b="1" dirty="0">
                <a:solidFill>
                  <a:prstClr val="white"/>
                </a:solidFill>
              </a:endParaRPr>
            </a:p>
          </p:txBody>
        </p:sp>
        <p:sp>
          <p:nvSpPr>
            <p:cNvPr id="60" name="타원 59"/>
            <p:cNvSpPr/>
            <p:nvPr/>
          </p:nvSpPr>
          <p:spPr>
            <a:xfrm>
              <a:off x="6878321" y="1618588"/>
              <a:ext cx="1614004" cy="1614008"/>
            </a:xfrm>
            <a:prstGeom prst="ellipse">
              <a:avLst/>
            </a:prstGeom>
            <a:solidFill>
              <a:srgbClr val="5E62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1" name="직사각형 60"/>
            <p:cNvSpPr/>
            <p:nvPr/>
          </p:nvSpPr>
          <p:spPr>
            <a:xfrm>
              <a:off x="6921185" y="1972747"/>
              <a:ext cx="1537709" cy="810432"/>
            </a:xfrm>
            <a:prstGeom prst="rect">
              <a:avLst/>
            </a:prstGeom>
          </p:spPr>
          <p:txBody>
            <a:bodyPr wrap="square">
              <a:spAutoFit/>
            </a:bodyPr>
            <a:lstStyle/>
            <a:p>
              <a:pPr algn="ctr">
                <a:lnSpc>
                  <a:spcPct val="150000"/>
                </a:lnSpc>
              </a:pPr>
              <a:r>
                <a:rPr lang="ko-KR" altLang="en-US" b="1" dirty="0" err="1" smtClean="0">
                  <a:solidFill>
                    <a:prstClr val="white"/>
                  </a:solidFill>
                </a:rPr>
                <a:t>甲노조의</a:t>
              </a:r>
              <a:r>
                <a:rPr lang="ko-KR" altLang="en-US" b="1" dirty="0" smtClean="0">
                  <a:solidFill>
                    <a:prstClr val="white"/>
                  </a:solidFill>
                </a:rPr>
                <a:t> </a:t>
              </a:r>
              <a:endParaRPr lang="en-US" altLang="ko-KR" b="1" dirty="0" smtClean="0">
                <a:solidFill>
                  <a:prstClr val="white"/>
                </a:solidFill>
              </a:endParaRPr>
            </a:p>
            <a:p>
              <a:pPr algn="ctr">
                <a:lnSpc>
                  <a:spcPct val="150000"/>
                </a:lnSpc>
              </a:pPr>
              <a:r>
                <a:rPr lang="ko-KR" altLang="en-US" b="1" dirty="0" smtClean="0">
                  <a:solidFill>
                    <a:prstClr val="white"/>
                  </a:solidFill>
                </a:rPr>
                <a:t>교섭요구 거부</a:t>
              </a:r>
              <a:endParaRPr lang="en-US" altLang="ko-KR" b="1" dirty="0" smtClean="0">
                <a:solidFill>
                  <a:prstClr val="white"/>
                </a:solidFill>
              </a:endParaRPr>
            </a:p>
          </p:txBody>
        </p:sp>
        <p:sp>
          <p:nvSpPr>
            <p:cNvPr id="62" name="타원 61"/>
            <p:cNvSpPr/>
            <p:nvPr/>
          </p:nvSpPr>
          <p:spPr>
            <a:xfrm>
              <a:off x="8958303" y="1618588"/>
              <a:ext cx="1614004" cy="1614008"/>
            </a:xfrm>
            <a:prstGeom prst="ellipse">
              <a:avLst/>
            </a:prstGeom>
            <a:solidFill>
              <a:srgbClr val="5E626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3" name="직사각형 62"/>
            <p:cNvSpPr/>
            <p:nvPr/>
          </p:nvSpPr>
          <p:spPr>
            <a:xfrm>
              <a:off x="9036837" y="2034485"/>
              <a:ext cx="1439101" cy="763438"/>
            </a:xfrm>
            <a:prstGeom prst="rect">
              <a:avLst/>
            </a:prstGeom>
          </p:spPr>
          <p:txBody>
            <a:bodyPr wrap="square">
              <a:spAutoFit/>
            </a:bodyPr>
            <a:lstStyle/>
            <a:p>
              <a:pPr algn="ctr">
                <a:lnSpc>
                  <a:spcPct val="150000"/>
                </a:lnSpc>
              </a:pPr>
              <a:r>
                <a:rPr lang="en-US" altLang="ko-KR" b="1" dirty="0" smtClean="0">
                  <a:solidFill>
                    <a:prstClr val="white"/>
                  </a:solidFill>
                </a:rPr>
                <a:t>A</a:t>
              </a:r>
              <a:r>
                <a:rPr lang="ko-KR" altLang="en-US" b="1" dirty="0" smtClean="0">
                  <a:solidFill>
                    <a:prstClr val="white"/>
                  </a:solidFill>
                </a:rPr>
                <a:t>회사</a:t>
              </a:r>
              <a:r>
                <a:rPr lang="en-US" altLang="ko-KR" b="1" dirty="0" smtClean="0">
                  <a:solidFill>
                    <a:prstClr val="white"/>
                  </a:solidFill>
                </a:rPr>
                <a:t>-</a:t>
              </a:r>
              <a:r>
                <a:rPr lang="ko-KR" altLang="en-US" b="1" dirty="0" err="1" smtClean="0">
                  <a:solidFill>
                    <a:prstClr val="white"/>
                  </a:solidFill>
                </a:rPr>
                <a:t>을노조</a:t>
              </a:r>
              <a:endParaRPr lang="en-US" altLang="ko-KR" b="1" dirty="0" smtClean="0">
                <a:solidFill>
                  <a:prstClr val="white"/>
                </a:solidFill>
              </a:endParaRPr>
            </a:p>
            <a:p>
              <a:pPr algn="ctr">
                <a:lnSpc>
                  <a:spcPct val="150000"/>
                </a:lnSpc>
              </a:pPr>
              <a:r>
                <a:rPr lang="ko-KR" altLang="en-US" b="1" dirty="0" smtClean="0">
                  <a:solidFill>
                    <a:prstClr val="white"/>
                  </a:solidFill>
                </a:rPr>
                <a:t>단체협약체결</a:t>
              </a:r>
              <a:endParaRPr lang="ko-KR" altLang="en-US" b="1" dirty="0">
                <a:solidFill>
                  <a:prstClr val="white"/>
                </a:solidFill>
              </a:endParaRPr>
            </a:p>
          </p:txBody>
        </p:sp>
        <p:grpSp>
          <p:nvGrpSpPr>
            <p:cNvPr id="64" name="그룹 82"/>
            <p:cNvGrpSpPr/>
            <p:nvPr/>
          </p:nvGrpSpPr>
          <p:grpSpPr>
            <a:xfrm>
              <a:off x="4372470" y="2254046"/>
              <a:ext cx="252000" cy="414061"/>
              <a:chOff x="4371840" y="2318350"/>
              <a:chExt cx="252000" cy="414061"/>
            </a:xfrm>
          </p:grpSpPr>
          <p:sp>
            <p:nvSpPr>
              <p:cNvPr id="83" name="타원 82"/>
              <p:cNvSpPr/>
              <p:nvPr/>
            </p:nvSpPr>
            <p:spPr>
              <a:xfrm>
                <a:off x="4371840" y="2389745"/>
                <a:ext cx="252000" cy="25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prstClr val="white"/>
                  </a:solidFill>
                </a:endParaRPr>
              </a:p>
            </p:txBody>
          </p:sp>
          <p:sp>
            <p:nvSpPr>
              <p:cNvPr id="86" name="직사각형 85"/>
              <p:cNvSpPr/>
              <p:nvPr/>
            </p:nvSpPr>
            <p:spPr>
              <a:xfrm>
                <a:off x="4405044" y="2318350"/>
                <a:ext cx="199551" cy="414061"/>
              </a:xfrm>
              <a:prstGeom prst="rect">
                <a:avLst/>
              </a:prstGeom>
            </p:spPr>
            <p:txBody>
              <a:bodyPr wrap="square">
                <a:spAutoFit/>
              </a:bodyPr>
              <a:lstStyle/>
              <a:p>
                <a:pPr algn="ctr">
                  <a:lnSpc>
                    <a:spcPct val="150000"/>
                  </a:lnSpc>
                </a:pPr>
                <a:r>
                  <a:rPr lang="ko-KR" altLang="en-US" b="1" dirty="0">
                    <a:solidFill>
                      <a:prstClr val="white"/>
                    </a:solidFill>
                  </a:rPr>
                  <a:t>▶</a:t>
                </a:r>
                <a:endParaRPr lang="ko-KR" altLang="en-US" dirty="0">
                  <a:solidFill>
                    <a:prstClr val="white"/>
                  </a:solidFill>
                </a:endParaRPr>
              </a:p>
            </p:txBody>
          </p:sp>
        </p:grpSp>
        <p:grpSp>
          <p:nvGrpSpPr>
            <p:cNvPr id="65" name="그룹 85"/>
            <p:cNvGrpSpPr/>
            <p:nvPr/>
          </p:nvGrpSpPr>
          <p:grpSpPr>
            <a:xfrm>
              <a:off x="2258881" y="2263894"/>
              <a:ext cx="252000" cy="414061"/>
              <a:chOff x="4371840" y="2318350"/>
              <a:chExt cx="252000" cy="414061"/>
            </a:xfrm>
          </p:grpSpPr>
          <p:sp>
            <p:nvSpPr>
              <p:cNvPr id="72" name="타원 71"/>
              <p:cNvSpPr/>
              <p:nvPr/>
            </p:nvSpPr>
            <p:spPr>
              <a:xfrm>
                <a:off x="4371840" y="2389745"/>
                <a:ext cx="252000" cy="25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prstClr val="white"/>
                  </a:solidFill>
                </a:endParaRPr>
              </a:p>
            </p:txBody>
          </p:sp>
          <p:sp>
            <p:nvSpPr>
              <p:cNvPr id="73" name="직사각형 72"/>
              <p:cNvSpPr/>
              <p:nvPr/>
            </p:nvSpPr>
            <p:spPr>
              <a:xfrm>
                <a:off x="4405044" y="2318350"/>
                <a:ext cx="199551" cy="414061"/>
              </a:xfrm>
              <a:prstGeom prst="rect">
                <a:avLst/>
              </a:prstGeom>
            </p:spPr>
            <p:txBody>
              <a:bodyPr wrap="square">
                <a:spAutoFit/>
              </a:bodyPr>
              <a:lstStyle/>
              <a:p>
                <a:pPr algn="ctr">
                  <a:lnSpc>
                    <a:spcPct val="150000"/>
                  </a:lnSpc>
                </a:pPr>
                <a:r>
                  <a:rPr lang="ko-KR" altLang="en-US" b="1" dirty="0">
                    <a:solidFill>
                      <a:prstClr val="white"/>
                    </a:solidFill>
                  </a:rPr>
                  <a:t>▶</a:t>
                </a:r>
                <a:endParaRPr lang="ko-KR" altLang="en-US" dirty="0">
                  <a:solidFill>
                    <a:prstClr val="white"/>
                  </a:solidFill>
                </a:endParaRPr>
              </a:p>
            </p:txBody>
          </p:sp>
        </p:grpSp>
        <p:grpSp>
          <p:nvGrpSpPr>
            <p:cNvPr id="66" name="그룹 88"/>
            <p:cNvGrpSpPr/>
            <p:nvPr/>
          </p:nvGrpSpPr>
          <p:grpSpPr>
            <a:xfrm>
              <a:off x="6492125" y="2244198"/>
              <a:ext cx="252000" cy="414061"/>
              <a:chOff x="4371840" y="2318350"/>
              <a:chExt cx="252000" cy="414061"/>
            </a:xfrm>
          </p:grpSpPr>
          <p:sp>
            <p:nvSpPr>
              <p:cNvPr id="70" name="타원 69"/>
              <p:cNvSpPr/>
              <p:nvPr/>
            </p:nvSpPr>
            <p:spPr>
              <a:xfrm>
                <a:off x="4371840" y="2389745"/>
                <a:ext cx="252000" cy="25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prstClr val="white"/>
                  </a:solidFill>
                </a:endParaRPr>
              </a:p>
            </p:txBody>
          </p:sp>
          <p:sp>
            <p:nvSpPr>
              <p:cNvPr id="71" name="직사각형 70"/>
              <p:cNvSpPr/>
              <p:nvPr/>
            </p:nvSpPr>
            <p:spPr>
              <a:xfrm>
                <a:off x="4405044" y="2318350"/>
                <a:ext cx="199551" cy="414061"/>
              </a:xfrm>
              <a:prstGeom prst="rect">
                <a:avLst/>
              </a:prstGeom>
            </p:spPr>
            <p:txBody>
              <a:bodyPr wrap="square">
                <a:spAutoFit/>
              </a:bodyPr>
              <a:lstStyle/>
              <a:p>
                <a:pPr algn="ctr">
                  <a:lnSpc>
                    <a:spcPct val="150000"/>
                  </a:lnSpc>
                </a:pPr>
                <a:r>
                  <a:rPr lang="ko-KR" altLang="en-US" b="1" dirty="0">
                    <a:solidFill>
                      <a:prstClr val="white"/>
                    </a:solidFill>
                  </a:rPr>
                  <a:t>▶</a:t>
                </a:r>
                <a:endParaRPr lang="ko-KR" altLang="en-US" dirty="0">
                  <a:solidFill>
                    <a:prstClr val="white"/>
                  </a:solidFill>
                </a:endParaRPr>
              </a:p>
            </p:txBody>
          </p:sp>
        </p:grpSp>
        <p:grpSp>
          <p:nvGrpSpPr>
            <p:cNvPr id="67" name="그룹 91"/>
            <p:cNvGrpSpPr/>
            <p:nvPr/>
          </p:nvGrpSpPr>
          <p:grpSpPr>
            <a:xfrm>
              <a:off x="8618851" y="2244198"/>
              <a:ext cx="252000" cy="414061"/>
              <a:chOff x="4371840" y="2318350"/>
              <a:chExt cx="252000" cy="414061"/>
            </a:xfrm>
          </p:grpSpPr>
          <p:sp>
            <p:nvSpPr>
              <p:cNvPr id="68" name="타원 67"/>
              <p:cNvSpPr/>
              <p:nvPr/>
            </p:nvSpPr>
            <p:spPr>
              <a:xfrm>
                <a:off x="4371840" y="2389745"/>
                <a:ext cx="252000" cy="252000"/>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dirty="0">
                  <a:solidFill>
                    <a:prstClr val="white"/>
                  </a:solidFill>
                </a:endParaRPr>
              </a:p>
            </p:txBody>
          </p:sp>
          <p:sp>
            <p:nvSpPr>
              <p:cNvPr id="69" name="직사각형 68"/>
              <p:cNvSpPr/>
              <p:nvPr/>
            </p:nvSpPr>
            <p:spPr>
              <a:xfrm>
                <a:off x="4405044" y="2318350"/>
                <a:ext cx="199551" cy="414061"/>
              </a:xfrm>
              <a:prstGeom prst="rect">
                <a:avLst/>
              </a:prstGeom>
            </p:spPr>
            <p:txBody>
              <a:bodyPr wrap="square">
                <a:spAutoFit/>
              </a:bodyPr>
              <a:lstStyle/>
              <a:p>
                <a:pPr algn="ctr">
                  <a:lnSpc>
                    <a:spcPct val="150000"/>
                  </a:lnSpc>
                </a:pPr>
                <a:r>
                  <a:rPr lang="ko-KR" altLang="en-US" b="1" dirty="0">
                    <a:solidFill>
                      <a:prstClr val="white"/>
                    </a:solidFill>
                  </a:rPr>
                  <a:t>▶</a:t>
                </a:r>
                <a:endParaRPr lang="ko-KR" altLang="en-US" dirty="0">
                  <a:solidFill>
                    <a:prstClr val="white"/>
                  </a:solidFill>
                </a:endParaRPr>
              </a:p>
            </p:txBody>
          </p:sp>
        </p:grpSp>
      </p:grpSp>
      <p:grpSp>
        <p:nvGrpSpPr>
          <p:cNvPr id="92" name="그룹 91"/>
          <p:cNvGrpSpPr/>
          <p:nvPr/>
        </p:nvGrpSpPr>
        <p:grpSpPr>
          <a:xfrm>
            <a:off x="1529310" y="1285429"/>
            <a:ext cx="542729" cy="472518"/>
            <a:chOff x="7521771" y="1167753"/>
            <a:chExt cx="868333" cy="756000"/>
          </a:xfrm>
        </p:grpSpPr>
        <p:sp>
          <p:nvSpPr>
            <p:cNvPr id="95" name="타원 94"/>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06" name="직사각형 105"/>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
        <p:nvSpPr>
          <p:cNvPr id="107" name="직사각형 106"/>
          <p:cNvSpPr/>
          <p:nvPr/>
        </p:nvSpPr>
        <p:spPr>
          <a:xfrm>
            <a:off x="2009671" y="792272"/>
            <a:ext cx="6903218" cy="7953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nSpc>
                <a:spcPct val="150000"/>
              </a:lnSpc>
            </a:pPr>
            <a:r>
              <a:rPr lang="ko-KR" altLang="en-US" b="1" dirty="0" err="1" smtClean="0">
                <a:solidFill>
                  <a:srgbClr val="FF0000"/>
                </a:solidFill>
              </a:rPr>
              <a:t>甲노조는</a:t>
            </a:r>
            <a:r>
              <a:rPr lang="ko-KR" altLang="en-US" b="1" dirty="0" smtClean="0">
                <a:solidFill>
                  <a:srgbClr val="FF0000"/>
                </a:solidFill>
              </a:rPr>
              <a:t> 교섭대표노조의 지위를 취득하는가</a:t>
            </a:r>
            <a:endParaRPr lang="en-US" altLang="ko-KR" b="1" dirty="0" smtClean="0">
              <a:solidFill>
                <a:srgbClr val="FF0000"/>
              </a:solidFill>
            </a:endParaRPr>
          </a:p>
          <a:p>
            <a:pPr>
              <a:lnSpc>
                <a:spcPct val="150000"/>
              </a:lnSpc>
            </a:pPr>
            <a:r>
              <a:rPr lang="ko-KR" altLang="en-US" b="1" dirty="0" err="1" smtClean="0">
                <a:solidFill>
                  <a:srgbClr val="FF0000"/>
                </a:solidFill>
              </a:rPr>
              <a:t>갑노조는</a:t>
            </a:r>
            <a:r>
              <a:rPr lang="ko-KR" altLang="en-US" b="1" dirty="0" smtClean="0">
                <a:solidFill>
                  <a:srgbClr val="FF0000"/>
                </a:solidFill>
              </a:rPr>
              <a:t> </a:t>
            </a:r>
            <a:r>
              <a:rPr lang="en-US" altLang="ko-KR" b="1" dirty="0" smtClean="0">
                <a:solidFill>
                  <a:srgbClr val="FF0000"/>
                </a:solidFill>
              </a:rPr>
              <a:t>2</a:t>
            </a:r>
            <a:r>
              <a:rPr lang="ko-KR" altLang="en-US" b="1" dirty="0" smtClean="0">
                <a:solidFill>
                  <a:srgbClr val="FF0000"/>
                </a:solidFill>
              </a:rPr>
              <a:t>년</a:t>
            </a:r>
            <a:r>
              <a:rPr lang="en-US" altLang="ko-KR" b="1" dirty="0" smtClean="0">
                <a:solidFill>
                  <a:srgbClr val="FF0000"/>
                </a:solidFill>
              </a:rPr>
              <a:t>±α </a:t>
            </a:r>
            <a:r>
              <a:rPr lang="ko-KR" altLang="en-US" b="1" dirty="0" smtClean="0">
                <a:solidFill>
                  <a:srgbClr val="FF0000"/>
                </a:solidFill>
              </a:rPr>
              <a:t>동안 교섭대표노조의 지위를 유지하는가</a:t>
            </a:r>
            <a:endParaRPr lang="en-US" altLang="ko-KR" b="1" dirty="0">
              <a:solidFill>
                <a:srgbClr val="FF0000"/>
              </a:solidFill>
            </a:endParaRPr>
          </a:p>
        </p:txBody>
      </p:sp>
      <p:sp>
        <p:nvSpPr>
          <p:cNvPr id="109" name="직사각형 108"/>
          <p:cNvSpPr/>
          <p:nvPr/>
        </p:nvSpPr>
        <p:spPr>
          <a:xfrm>
            <a:off x="2632668" y="5851212"/>
            <a:ext cx="4732774" cy="830997"/>
          </a:xfrm>
          <a:prstGeom prst="rect">
            <a:avLst/>
          </a:prstGeom>
        </p:spPr>
        <p:txBody>
          <a:bodyPr wrap="square">
            <a:spAutoFit/>
          </a:bodyPr>
          <a:lstStyle/>
          <a:p>
            <a:pPr>
              <a:lnSpc>
                <a:spcPct val="150000"/>
              </a:lnSpc>
            </a:pPr>
            <a:r>
              <a:rPr lang="ko-KR" altLang="en-US" sz="1600" b="1" dirty="0" smtClean="0">
                <a:solidFill>
                  <a:prstClr val="black">
                    <a:lumMod val="75000"/>
                    <a:lumOff val="25000"/>
                  </a:prstClr>
                </a:solidFill>
              </a:rPr>
              <a:t>○ </a:t>
            </a:r>
            <a:r>
              <a:rPr lang="ko-KR" altLang="en-US" sz="1600" b="1" dirty="0" err="1" smtClean="0">
                <a:solidFill>
                  <a:prstClr val="black">
                    <a:lumMod val="75000"/>
                    <a:lumOff val="25000"/>
                  </a:prstClr>
                </a:solidFill>
              </a:rPr>
              <a:t>甲노조</a:t>
            </a:r>
            <a:r>
              <a:rPr lang="ko-KR" altLang="en-US" sz="1600" b="1" dirty="0" smtClean="0">
                <a:solidFill>
                  <a:prstClr val="black">
                    <a:lumMod val="75000"/>
                    <a:lumOff val="25000"/>
                  </a:prstClr>
                </a:solidFill>
              </a:rPr>
              <a:t> 임금협약 만료 </a:t>
            </a:r>
            <a:r>
              <a:rPr lang="en-US" altLang="ko-KR" sz="1600" b="1" dirty="0" smtClean="0">
                <a:solidFill>
                  <a:prstClr val="black">
                    <a:lumMod val="75000"/>
                    <a:lumOff val="25000"/>
                  </a:prstClr>
                </a:solidFill>
              </a:rPr>
              <a:t>3</a:t>
            </a:r>
            <a:r>
              <a:rPr lang="ko-KR" altLang="en-US" sz="1600" b="1" dirty="0" smtClean="0">
                <a:solidFill>
                  <a:prstClr val="black">
                    <a:lumMod val="75000"/>
                    <a:lumOff val="25000"/>
                  </a:prstClr>
                </a:solidFill>
              </a:rPr>
              <a:t>개월 이내 시점에 </a:t>
            </a:r>
            <a:r>
              <a:rPr lang="ko-KR" altLang="en-US" sz="1600" b="1" dirty="0" err="1" smtClean="0">
                <a:solidFill>
                  <a:prstClr val="black">
                    <a:lumMod val="75000"/>
                    <a:lumOff val="25000"/>
                  </a:prstClr>
                </a:solidFill>
              </a:rPr>
              <a:t>단협</a:t>
            </a:r>
            <a:r>
              <a:rPr lang="ko-KR" altLang="en-US" sz="1600" b="1" dirty="0" smtClean="0">
                <a:solidFill>
                  <a:prstClr val="black">
                    <a:lumMod val="75000"/>
                    <a:lumOff val="25000"/>
                  </a:prstClr>
                </a:solidFill>
              </a:rPr>
              <a:t> 갱신을 위한 단체교섭 요구하였으나 거부당함  </a:t>
            </a:r>
            <a:endParaRPr lang="en-US" altLang="ko-KR" sz="1600" b="1" dirty="0" smtClean="0">
              <a:solidFill>
                <a:prstClr val="black">
                  <a:lumMod val="75000"/>
                  <a:lumOff val="25000"/>
                </a:prstClr>
              </a:solidFill>
            </a:endParaRPr>
          </a:p>
        </p:txBody>
      </p:sp>
      <p:sp>
        <p:nvSpPr>
          <p:cNvPr id="51" name="직사각형 50"/>
          <p:cNvSpPr/>
          <p:nvPr/>
        </p:nvSpPr>
        <p:spPr>
          <a:xfrm>
            <a:off x="331633" y="3540119"/>
            <a:ext cx="1919862" cy="461665"/>
          </a:xfrm>
          <a:prstGeom prst="rect">
            <a:avLst/>
          </a:prstGeom>
        </p:spPr>
        <p:txBody>
          <a:bodyPr wrap="square">
            <a:spAutoFit/>
          </a:bodyPr>
          <a:lstStyle/>
          <a:p>
            <a:pPr marL="90488" algn="ctr">
              <a:lnSpc>
                <a:spcPct val="150000"/>
              </a:lnSpc>
            </a:pPr>
            <a:r>
              <a:rPr lang="en-US" altLang="ko-KR" sz="1600" b="1" u="sng" dirty="0" smtClean="0">
                <a:solidFill>
                  <a:srgbClr val="C00000"/>
                </a:solidFill>
              </a:rPr>
              <a:t>2012. 11.</a:t>
            </a:r>
            <a:endParaRPr lang="en-US" altLang="ko-KR" sz="1600" b="1" u="sng" dirty="0">
              <a:solidFill>
                <a:srgbClr val="C00000"/>
              </a:solidFill>
            </a:endParaRPr>
          </a:p>
        </p:txBody>
      </p:sp>
      <p:sp>
        <p:nvSpPr>
          <p:cNvPr id="74" name="직사각형 73"/>
          <p:cNvSpPr/>
          <p:nvPr/>
        </p:nvSpPr>
        <p:spPr>
          <a:xfrm>
            <a:off x="2704718" y="3511650"/>
            <a:ext cx="1919862" cy="461665"/>
          </a:xfrm>
          <a:prstGeom prst="rect">
            <a:avLst/>
          </a:prstGeom>
        </p:spPr>
        <p:txBody>
          <a:bodyPr wrap="square">
            <a:spAutoFit/>
          </a:bodyPr>
          <a:lstStyle/>
          <a:p>
            <a:pPr marL="90488" algn="ctr">
              <a:lnSpc>
                <a:spcPct val="150000"/>
              </a:lnSpc>
            </a:pPr>
            <a:r>
              <a:rPr lang="en-US" altLang="ko-KR" sz="1600" b="1" u="sng" dirty="0" smtClean="0">
                <a:solidFill>
                  <a:srgbClr val="C00000"/>
                </a:solidFill>
              </a:rPr>
              <a:t>2013. 3. 21</a:t>
            </a:r>
            <a:r>
              <a:rPr lang="en-US" altLang="ko-KR" sz="1600" b="1" u="sng" dirty="0" smtClean="0">
                <a:solidFill>
                  <a:prstClr val="black">
                    <a:lumMod val="65000"/>
                    <a:lumOff val="35000"/>
                  </a:prstClr>
                </a:solidFill>
              </a:rPr>
              <a:t>.</a:t>
            </a:r>
            <a:endParaRPr lang="en-US" altLang="ko-KR" sz="1600" b="1" u="sng" dirty="0">
              <a:solidFill>
                <a:prstClr val="black">
                  <a:lumMod val="65000"/>
                  <a:lumOff val="35000"/>
                </a:prstClr>
              </a:solidFill>
            </a:endParaRPr>
          </a:p>
        </p:txBody>
      </p:sp>
      <p:sp>
        <p:nvSpPr>
          <p:cNvPr id="75" name="직사각형 74"/>
          <p:cNvSpPr/>
          <p:nvPr/>
        </p:nvSpPr>
        <p:spPr>
          <a:xfrm>
            <a:off x="5166565" y="3571939"/>
            <a:ext cx="1919862" cy="414024"/>
          </a:xfrm>
          <a:prstGeom prst="rect">
            <a:avLst/>
          </a:prstGeom>
        </p:spPr>
        <p:txBody>
          <a:bodyPr wrap="square">
            <a:spAutoFit/>
          </a:bodyPr>
          <a:lstStyle/>
          <a:p>
            <a:pPr marL="90488" algn="ctr">
              <a:lnSpc>
                <a:spcPct val="150000"/>
              </a:lnSpc>
            </a:pPr>
            <a:r>
              <a:rPr lang="en-US" altLang="ko-KR" sz="1600" b="1" u="sng" dirty="0" smtClean="0">
                <a:solidFill>
                  <a:srgbClr val="C00000"/>
                </a:solidFill>
              </a:rPr>
              <a:t>2013. 12.</a:t>
            </a:r>
            <a:endParaRPr lang="en-US" altLang="ko-KR" sz="1600" b="1" u="sng" dirty="0">
              <a:solidFill>
                <a:srgbClr val="C00000"/>
              </a:solidFill>
            </a:endParaRPr>
          </a:p>
        </p:txBody>
      </p:sp>
      <p:sp>
        <p:nvSpPr>
          <p:cNvPr id="76" name="직사각형 75"/>
          <p:cNvSpPr/>
          <p:nvPr/>
        </p:nvSpPr>
        <p:spPr>
          <a:xfrm>
            <a:off x="7569796" y="3533421"/>
            <a:ext cx="1919862" cy="414024"/>
          </a:xfrm>
          <a:prstGeom prst="rect">
            <a:avLst/>
          </a:prstGeom>
        </p:spPr>
        <p:txBody>
          <a:bodyPr wrap="square">
            <a:spAutoFit/>
          </a:bodyPr>
          <a:lstStyle/>
          <a:p>
            <a:pPr marL="90488" algn="ctr">
              <a:lnSpc>
                <a:spcPct val="150000"/>
              </a:lnSpc>
            </a:pPr>
            <a:r>
              <a:rPr lang="en-US" altLang="ko-KR" sz="1600" b="1" u="sng" dirty="0" smtClean="0">
                <a:solidFill>
                  <a:srgbClr val="C00000"/>
                </a:solidFill>
              </a:rPr>
              <a:t>2014. 1.</a:t>
            </a:r>
            <a:endParaRPr lang="en-US" altLang="ko-KR" sz="1600" b="1" u="sng" dirty="0">
              <a:solidFill>
                <a:srgbClr val="C00000"/>
              </a:solidFill>
            </a:endParaRPr>
          </a:p>
        </p:txBody>
      </p:sp>
      <p:sp>
        <p:nvSpPr>
          <p:cNvPr id="77" name="직사각형 76"/>
          <p:cNvSpPr/>
          <p:nvPr/>
        </p:nvSpPr>
        <p:spPr>
          <a:xfrm>
            <a:off x="9932834" y="3535095"/>
            <a:ext cx="1919862" cy="414024"/>
          </a:xfrm>
          <a:prstGeom prst="rect">
            <a:avLst/>
          </a:prstGeom>
        </p:spPr>
        <p:txBody>
          <a:bodyPr wrap="square">
            <a:spAutoFit/>
          </a:bodyPr>
          <a:lstStyle/>
          <a:p>
            <a:pPr marL="90488" algn="ctr">
              <a:lnSpc>
                <a:spcPct val="150000"/>
              </a:lnSpc>
            </a:pPr>
            <a:r>
              <a:rPr lang="en-US" altLang="ko-KR" sz="1600" b="1" u="sng" dirty="0" smtClean="0">
                <a:solidFill>
                  <a:srgbClr val="C00000"/>
                </a:solidFill>
              </a:rPr>
              <a:t>2014. 4. 3.</a:t>
            </a:r>
            <a:endParaRPr lang="en-US" altLang="ko-KR" sz="1600" b="1" u="sng" dirty="0">
              <a:solidFill>
                <a:srgbClr val="C00000"/>
              </a:solidFill>
            </a:endParaRPr>
          </a:p>
        </p:txBody>
      </p:sp>
    </p:spTree>
    <p:extLst>
      <p:ext uri="{BB962C8B-B14F-4D97-AF65-F5344CB8AC3E}">
        <p14:creationId xmlns:p14="http://schemas.microsoft.com/office/powerpoint/2010/main" val="313317396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유일노조의 교섭대표노조 지위</a:t>
            </a:r>
            <a:r>
              <a:rPr lang="en-US" altLang="ko-KR" sz="3600" b="1" dirty="0" smtClean="0"/>
              <a:t>?</a:t>
            </a:r>
            <a:endParaRPr lang="ko-KR" altLang="en-US" sz="3600" b="1" dirty="0"/>
          </a:p>
        </p:txBody>
      </p:sp>
      <p:sp>
        <p:nvSpPr>
          <p:cNvPr id="15" name="TextBox 14"/>
          <p:cNvSpPr txBox="1"/>
          <p:nvPr/>
        </p:nvSpPr>
        <p:spPr>
          <a:xfrm>
            <a:off x="297655" y="956552"/>
            <a:ext cx="11509158" cy="2308324"/>
          </a:xfrm>
          <a:prstGeom prst="rect">
            <a:avLst/>
          </a:prstGeom>
          <a:noFill/>
        </p:spPr>
        <p:txBody>
          <a:bodyPr wrap="square" rtlCol="0">
            <a:spAutoFit/>
          </a:bodyPr>
          <a:lstStyle/>
          <a:p>
            <a:pPr fontAlgn="base">
              <a:lnSpc>
                <a:spcPct val="150000"/>
              </a:lnSpc>
            </a:pPr>
            <a:r>
              <a:rPr lang="ko-KR" altLang="en-US" sz="2400" dirty="0" smtClean="0"/>
              <a:t>중앙노동위원회는 </a:t>
            </a:r>
            <a:r>
              <a:rPr lang="ko-KR" altLang="en-US" sz="2400" dirty="0" err="1" smtClean="0"/>
              <a:t>甲노조가</a:t>
            </a:r>
            <a:r>
              <a:rPr lang="ko-KR" altLang="en-US" sz="2400" dirty="0" smtClean="0"/>
              <a:t> 교섭대표노조의 지위를 가지고 있음을 전제로 </a:t>
            </a:r>
            <a:r>
              <a:rPr lang="en-US" altLang="ko-KR" sz="2400" dirty="0" smtClean="0"/>
              <a:t>A</a:t>
            </a:r>
            <a:r>
              <a:rPr lang="ko-KR" altLang="en-US" sz="2400" dirty="0" smtClean="0"/>
              <a:t>회사의 교섭거부를 부당노동행위라고 판정</a:t>
            </a:r>
            <a:r>
              <a:rPr lang="en-US" altLang="ko-KR" sz="2400" dirty="0" smtClean="0"/>
              <a:t>, but </a:t>
            </a:r>
            <a:r>
              <a:rPr lang="ko-KR" altLang="en-US" sz="2400" dirty="0" smtClean="0"/>
              <a:t>서울행정법원은 이를 취소함</a:t>
            </a:r>
            <a:endParaRPr lang="en-US" altLang="ko-KR" sz="2400" dirty="0" smtClean="0"/>
          </a:p>
          <a:p>
            <a:pPr fontAlgn="base">
              <a:lnSpc>
                <a:spcPct val="150000"/>
              </a:lnSpc>
            </a:pPr>
            <a:r>
              <a:rPr lang="ko-KR" altLang="en-US" sz="2400" b="1" dirty="0" smtClean="0"/>
              <a:t>대법원 </a:t>
            </a:r>
            <a:r>
              <a:rPr lang="en-US" altLang="ko-KR" sz="2400" b="1" dirty="0" smtClean="0"/>
              <a:t>2017.10.31. </a:t>
            </a:r>
            <a:r>
              <a:rPr lang="ko-KR" altLang="en-US" sz="2400" b="1" dirty="0" smtClean="0"/>
              <a:t>선고 </a:t>
            </a:r>
            <a:r>
              <a:rPr lang="en-US" altLang="ko-KR" sz="2400" b="1" dirty="0" smtClean="0"/>
              <a:t>2016</a:t>
            </a:r>
            <a:r>
              <a:rPr lang="ko-KR" altLang="en-US" sz="2400" b="1" dirty="0" smtClean="0"/>
              <a:t>두</a:t>
            </a:r>
            <a:r>
              <a:rPr lang="en-US" altLang="ko-KR" sz="2400" b="1" dirty="0" smtClean="0"/>
              <a:t>36956 </a:t>
            </a:r>
            <a:r>
              <a:rPr lang="ko-KR" altLang="en-US" sz="2400" b="1" dirty="0" smtClean="0"/>
              <a:t>판결도 </a:t>
            </a:r>
            <a:r>
              <a:rPr lang="ko-KR" altLang="en-US" sz="2400" b="1" dirty="0" smtClean="0">
                <a:solidFill>
                  <a:srgbClr val="C00000"/>
                </a:solidFill>
              </a:rPr>
              <a:t>유일노조는 교섭창구 단일화절차를 거쳤더라도 교섭대표노조의 지위를 인정받을 수 없다</a:t>
            </a:r>
            <a:r>
              <a:rPr lang="ko-KR" altLang="en-US" sz="2400" dirty="0" smtClean="0"/>
              <a:t>고 판단</a:t>
            </a:r>
            <a:r>
              <a:rPr lang="en-US" altLang="ko-KR" sz="2400" dirty="0" smtClean="0"/>
              <a:t>(</a:t>
            </a:r>
            <a:r>
              <a:rPr lang="ko-KR" altLang="en-US" sz="2400" dirty="0" err="1" smtClean="0"/>
              <a:t>코아월드</a:t>
            </a:r>
            <a:r>
              <a:rPr lang="ko-KR" altLang="en-US" sz="2400" dirty="0" smtClean="0"/>
              <a:t> 사건</a:t>
            </a:r>
            <a:r>
              <a:rPr lang="en-US" altLang="ko-KR" sz="2400" dirty="0" smtClean="0"/>
              <a:t>)</a:t>
            </a:r>
            <a:endParaRPr lang="ko-KR" altLang="en-US" sz="2400" dirty="0"/>
          </a:p>
        </p:txBody>
      </p:sp>
      <p:pic>
        <p:nvPicPr>
          <p:cNvPr id="13" name="그림 12" descr="화면 캡처">
            <a:extLst>
              <a:ext uri="{FF2B5EF4-FFF2-40B4-BE49-F238E27FC236}">
                <a16:creationId xmlns:a16="http://schemas.microsoft.com/office/drawing/2014/main" xmlns:lc="http://schemas.openxmlformats.org/drawingml/2006/lockedCanvas" xmlns="" id="{29E4E895-A6BD-4218-A151-89B178E5FF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2175" y="3736962"/>
            <a:ext cx="11354637" cy="2382483"/>
          </a:xfrm>
          <a:prstGeom prst="rect">
            <a:avLst/>
          </a:prstGeom>
        </p:spPr>
      </p:pic>
      <p:sp>
        <p:nvSpPr>
          <p:cNvPr id="14" name="타원 13"/>
          <p:cNvSpPr/>
          <p:nvPr/>
        </p:nvSpPr>
        <p:spPr>
          <a:xfrm>
            <a:off x="241161" y="3627455"/>
            <a:ext cx="643095" cy="662766"/>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판례</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유일노조의 교섭대표노조 지위</a:t>
            </a:r>
            <a:r>
              <a:rPr lang="en-US" altLang="ko-KR" sz="3600" b="1" dirty="0" smtClean="0"/>
              <a:t>?</a:t>
            </a:r>
            <a:endParaRPr lang="ko-KR" altLang="en-US" sz="3600" b="1" dirty="0"/>
          </a:p>
        </p:txBody>
      </p:sp>
      <p:sp>
        <p:nvSpPr>
          <p:cNvPr id="15" name="TextBox 14"/>
          <p:cNvSpPr txBox="1"/>
          <p:nvPr/>
        </p:nvSpPr>
        <p:spPr>
          <a:xfrm>
            <a:off x="422031" y="956552"/>
            <a:ext cx="11384782" cy="2031325"/>
          </a:xfrm>
          <a:prstGeom prst="rect">
            <a:avLst/>
          </a:prstGeom>
          <a:noFill/>
        </p:spPr>
        <p:txBody>
          <a:bodyPr wrap="square" rtlCol="0">
            <a:spAutoFit/>
          </a:bodyPr>
          <a:lstStyle/>
          <a:p>
            <a:pPr algn="just" fontAlgn="base">
              <a:lnSpc>
                <a:spcPct val="150000"/>
              </a:lnSpc>
            </a:pPr>
            <a:r>
              <a:rPr lang="en-US" altLang="ko-KR" sz="2400" dirty="0" smtClean="0"/>
              <a:t>   </a:t>
            </a:r>
            <a:r>
              <a:rPr lang="ko-KR" altLang="en-US" sz="2000" dirty="0" smtClean="0"/>
              <a:t>그렇다면</a:t>
            </a:r>
            <a:r>
              <a:rPr lang="en-US" altLang="ko-KR" sz="2000" dirty="0" smtClean="0"/>
              <a:t>, 2</a:t>
            </a:r>
            <a:r>
              <a:rPr lang="ko-KR" altLang="en-US" sz="2000" dirty="0" smtClean="0"/>
              <a:t>개 이상의 노동조합이 존재하는 사업장에서 </a:t>
            </a:r>
            <a:r>
              <a:rPr lang="en-US" altLang="ko-KR" sz="2000" dirty="0" smtClean="0"/>
              <a:t>1</a:t>
            </a:r>
            <a:r>
              <a:rPr lang="ko-KR" altLang="en-US" sz="2000" dirty="0" smtClean="0"/>
              <a:t>개의 노조만이 교섭요구를 하여 </a:t>
            </a:r>
            <a:r>
              <a:rPr lang="en-US" altLang="ko-KR" sz="2000" dirty="0" smtClean="0"/>
              <a:t>‘</a:t>
            </a:r>
            <a:r>
              <a:rPr lang="ko-KR" altLang="en-US" sz="2000" dirty="0" smtClean="0"/>
              <a:t>노조법 제</a:t>
            </a:r>
            <a:r>
              <a:rPr lang="en-US" altLang="ko-KR" sz="2000" dirty="0" smtClean="0"/>
              <a:t>29</a:t>
            </a:r>
            <a:r>
              <a:rPr lang="ko-KR" altLang="en-US" sz="2000" dirty="0" smtClean="0"/>
              <a:t>조의</a:t>
            </a:r>
            <a:r>
              <a:rPr lang="en-US" altLang="ko-KR" sz="2000" dirty="0" smtClean="0"/>
              <a:t>2’</a:t>
            </a:r>
            <a:r>
              <a:rPr lang="ko-KR" altLang="en-US" sz="2000" dirty="0" smtClean="0"/>
              <a:t>의 창구단일화 절차를 진행하였다면</a:t>
            </a:r>
            <a:r>
              <a:rPr lang="en-US" altLang="ko-KR" sz="2000" dirty="0" smtClean="0"/>
              <a:t>, </a:t>
            </a:r>
            <a:r>
              <a:rPr lang="ko-KR" altLang="en-US" sz="2000" dirty="0" smtClean="0"/>
              <a:t>교섭을 요구하였던 노조는 교섭대표노조가 될 수 있을까</a:t>
            </a:r>
            <a:r>
              <a:rPr lang="en-US" altLang="ko-KR" sz="2000" dirty="0" smtClean="0"/>
              <a:t>(</a:t>
            </a:r>
            <a:r>
              <a:rPr lang="ko-KR" altLang="en-US" sz="2000" dirty="0" smtClean="0"/>
              <a:t>노조법 제</a:t>
            </a:r>
            <a:r>
              <a:rPr lang="en-US" altLang="ko-KR" sz="2000" dirty="0" smtClean="0"/>
              <a:t>29</a:t>
            </a:r>
            <a:r>
              <a:rPr lang="ko-KR" altLang="en-US" sz="2000" dirty="0" smtClean="0"/>
              <a:t>조 제</a:t>
            </a:r>
            <a:r>
              <a:rPr lang="en-US" altLang="ko-KR" sz="2000" dirty="0" smtClean="0"/>
              <a:t>2</a:t>
            </a:r>
            <a:r>
              <a:rPr lang="ko-KR" altLang="en-US" sz="2000" dirty="0" smtClean="0"/>
              <a:t>항</a:t>
            </a:r>
            <a:r>
              <a:rPr lang="en-US" altLang="ko-KR" sz="2000" dirty="0" smtClean="0"/>
              <a:t>, </a:t>
            </a:r>
            <a:r>
              <a:rPr lang="ko-KR" altLang="en-US" sz="2000" dirty="0" smtClean="0"/>
              <a:t>제</a:t>
            </a:r>
            <a:r>
              <a:rPr lang="en-US" altLang="ko-KR" sz="2000" dirty="0" smtClean="0"/>
              <a:t>29</a:t>
            </a:r>
            <a:r>
              <a:rPr lang="ko-KR" altLang="en-US" sz="2000" dirty="0" smtClean="0"/>
              <a:t>조의</a:t>
            </a:r>
            <a:r>
              <a:rPr lang="en-US" altLang="ko-KR" sz="2000" dirty="0" smtClean="0"/>
              <a:t>5</a:t>
            </a:r>
            <a:r>
              <a:rPr lang="ko-KR" altLang="en-US" sz="2000" dirty="0" smtClean="0"/>
              <a:t>의 권한을 행사할 수 있을까</a:t>
            </a:r>
            <a:r>
              <a:rPr lang="en-US" altLang="ko-KR" sz="2000" dirty="0" smtClean="0"/>
              <a:t>)? </a:t>
            </a:r>
            <a:r>
              <a:rPr lang="ko-KR" altLang="en-US" sz="2000" dirty="0" smtClean="0"/>
              <a:t>만일</a:t>
            </a:r>
            <a:r>
              <a:rPr lang="en-US" altLang="ko-KR" sz="2000" dirty="0" smtClean="0"/>
              <a:t>, </a:t>
            </a:r>
            <a:r>
              <a:rPr lang="ko-KR" altLang="en-US" sz="2000" dirty="0" smtClean="0"/>
              <a:t>교섭대표노조가 된다면 노조법 시행령 제</a:t>
            </a:r>
            <a:r>
              <a:rPr lang="en-US" altLang="ko-KR" sz="2000" dirty="0" smtClean="0"/>
              <a:t>14</a:t>
            </a:r>
            <a:r>
              <a:rPr lang="ko-KR" altLang="en-US" sz="2000" dirty="0" smtClean="0"/>
              <a:t>조</a:t>
            </a:r>
            <a:r>
              <a:rPr lang="en-US" altLang="ko-KR" sz="2000" dirty="0" smtClean="0"/>
              <a:t>10 </a:t>
            </a:r>
            <a:r>
              <a:rPr lang="ko-KR" altLang="en-US" sz="2000" dirty="0" smtClean="0"/>
              <a:t>제</a:t>
            </a:r>
            <a:r>
              <a:rPr lang="en-US" altLang="ko-KR" sz="2000" dirty="0" smtClean="0"/>
              <a:t>1</a:t>
            </a:r>
            <a:r>
              <a:rPr lang="ko-KR" altLang="en-US" sz="2000" dirty="0" smtClean="0"/>
              <a:t>항의 교섭대표노조 지위 유지 기간</a:t>
            </a:r>
            <a:r>
              <a:rPr lang="en-US" altLang="ko-KR" sz="2000" dirty="0" smtClean="0"/>
              <a:t>(2</a:t>
            </a:r>
            <a:r>
              <a:rPr lang="ko-KR" altLang="en-US" sz="2000" dirty="0" smtClean="0"/>
              <a:t>년</a:t>
            </a:r>
            <a:r>
              <a:rPr lang="en-US" altLang="ko-KR" sz="2000" dirty="0" smtClean="0"/>
              <a:t>±α)</a:t>
            </a:r>
            <a:r>
              <a:rPr lang="ko-KR" altLang="en-US" sz="2000" dirty="0" smtClean="0"/>
              <a:t>을 보장받을 수 있을까</a:t>
            </a:r>
            <a:r>
              <a:rPr lang="en-US" altLang="ko-KR" sz="2000" dirty="0" smtClean="0"/>
              <a:t>?</a:t>
            </a:r>
            <a:endParaRPr lang="ko-KR" altLang="en-US" sz="2000" dirty="0"/>
          </a:p>
        </p:txBody>
      </p:sp>
      <p:grpSp>
        <p:nvGrpSpPr>
          <p:cNvPr id="11" name="그룹 10"/>
          <p:cNvGrpSpPr/>
          <p:nvPr/>
        </p:nvGrpSpPr>
        <p:grpSpPr>
          <a:xfrm>
            <a:off x="200969" y="1064365"/>
            <a:ext cx="542729" cy="472518"/>
            <a:chOff x="7521771" y="1167753"/>
            <a:chExt cx="868333" cy="756000"/>
          </a:xfrm>
        </p:grpSpPr>
        <p:sp>
          <p:nvSpPr>
            <p:cNvPr id="13" name="타원 12"/>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4" name="직사각형 13"/>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
        <p:nvSpPr>
          <p:cNvPr id="12" name="타원 11"/>
          <p:cNvSpPr/>
          <p:nvPr/>
        </p:nvSpPr>
        <p:spPr>
          <a:xfrm>
            <a:off x="2401556" y="3406391"/>
            <a:ext cx="3315955" cy="3175279"/>
          </a:xfrm>
          <a:prstGeom prst="ellipse">
            <a:avLst/>
          </a:prstGeom>
          <a:solidFill>
            <a:schemeClr val="bg1"/>
          </a:solidFill>
          <a:ln w="571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17" name="타원 16"/>
          <p:cNvSpPr/>
          <p:nvPr/>
        </p:nvSpPr>
        <p:spPr>
          <a:xfrm>
            <a:off x="2733152" y="3919770"/>
            <a:ext cx="1185705" cy="1204889"/>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b="1" dirty="0" smtClean="0">
                <a:solidFill>
                  <a:prstClr val="white"/>
                </a:solidFill>
              </a:rPr>
              <a:t>A</a:t>
            </a:r>
            <a:r>
              <a:rPr lang="ko-KR" altLang="en-US" b="1" dirty="0" smtClean="0">
                <a:solidFill>
                  <a:prstClr val="white"/>
                </a:solidFill>
              </a:rPr>
              <a:t>노조</a:t>
            </a:r>
            <a:endParaRPr lang="ko-KR" altLang="en-US" b="1" dirty="0">
              <a:solidFill>
                <a:prstClr val="white"/>
              </a:solidFill>
            </a:endParaRPr>
          </a:p>
        </p:txBody>
      </p:sp>
      <p:sp>
        <p:nvSpPr>
          <p:cNvPr id="19" name="타원 18"/>
          <p:cNvSpPr/>
          <p:nvPr/>
        </p:nvSpPr>
        <p:spPr>
          <a:xfrm>
            <a:off x="4078582" y="3868616"/>
            <a:ext cx="835061" cy="793819"/>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1200" b="1" dirty="0" smtClean="0">
                <a:solidFill>
                  <a:prstClr val="white"/>
                </a:solidFill>
              </a:rPr>
              <a:t>B</a:t>
            </a:r>
            <a:r>
              <a:rPr lang="ko-KR" altLang="en-US" sz="1200" b="1" dirty="0" smtClean="0">
                <a:solidFill>
                  <a:prstClr val="white"/>
                </a:solidFill>
              </a:rPr>
              <a:t>노조</a:t>
            </a:r>
            <a:endParaRPr lang="ko-KR" altLang="en-US" sz="1200" b="1" dirty="0">
              <a:solidFill>
                <a:prstClr val="white"/>
              </a:solidFill>
            </a:endParaRPr>
          </a:p>
        </p:txBody>
      </p:sp>
      <p:sp>
        <p:nvSpPr>
          <p:cNvPr id="20" name="타원 19"/>
          <p:cNvSpPr/>
          <p:nvPr/>
        </p:nvSpPr>
        <p:spPr>
          <a:xfrm>
            <a:off x="3567792" y="4913645"/>
            <a:ext cx="1396093" cy="1356528"/>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2000" b="1" dirty="0" err="1" smtClean="0">
                <a:solidFill>
                  <a:prstClr val="white"/>
                </a:solidFill>
                <a:latin typeface="+mj-lt"/>
              </a:rPr>
              <a:t>C</a:t>
            </a:r>
            <a:r>
              <a:rPr lang="ko-KR" altLang="en-US" sz="2000" b="1" dirty="0" smtClean="0">
                <a:solidFill>
                  <a:prstClr val="white"/>
                </a:solidFill>
                <a:latin typeface="+mj-lt"/>
              </a:rPr>
              <a:t>노조</a:t>
            </a:r>
            <a:endParaRPr lang="ko-KR" altLang="en-US" sz="2000" b="1" dirty="0">
              <a:solidFill>
                <a:prstClr val="white"/>
              </a:solidFill>
              <a:latin typeface="+mj-lt"/>
            </a:endParaRPr>
          </a:p>
        </p:txBody>
      </p:sp>
      <p:sp>
        <p:nvSpPr>
          <p:cNvPr id="21" name="직사각형 20"/>
          <p:cNvSpPr/>
          <p:nvPr/>
        </p:nvSpPr>
        <p:spPr>
          <a:xfrm>
            <a:off x="1670862" y="3537020"/>
            <a:ext cx="1293401" cy="45217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22" name="TextBox 21"/>
          <p:cNvSpPr txBox="1"/>
          <p:nvPr/>
        </p:nvSpPr>
        <p:spPr>
          <a:xfrm>
            <a:off x="1718268" y="3526970"/>
            <a:ext cx="1286189" cy="461665"/>
          </a:xfrm>
          <a:prstGeom prst="rect">
            <a:avLst/>
          </a:prstGeom>
          <a:noFill/>
        </p:spPr>
        <p:txBody>
          <a:bodyPr wrap="square" rtlCol="0">
            <a:spAutoFit/>
          </a:bodyPr>
          <a:lstStyle/>
          <a:p>
            <a:r>
              <a:rPr lang="ko-KR" altLang="en-US" sz="2400" b="1" dirty="0" smtClean="0">
                <a:latin typeface="+mj-lt"/>
              </a:rPr>
              <a:t>甲 회사</a:t>
            </a:r>
            <a:endParaRPr lang="ko-KR" altLang="en-US" sz="2400" b="1" dirty="0">
              <a:latin typeface="+mj-lt"/>
            </a:endParaRPr>
          </a:p>
        </p:txBody>
      </p:sp>
      <p:cxnSp>
        <p:nvCxnSpPr>
          <p:cNvPr id="24" name="직선 화살표 연결선 23"/>
          <p:cNvCxnSpPr/>
          <p:nvPr/>
        </p:nvCxnSpPr>
        <p:spPr>
          <a:xfrm flipV="1">
            <a:off x="4752871" y="5074418"/>
            <a:ext cx="6732395" cy="200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5978768" y="4551904"/>
            <a:ext cx="5446207" cy="400110"/>
          </a:xfrm>
          <a:prstGeom prst="rect">
            <a:avLst/>
          </a:prstGeom>
          <a:noFill/>
        </p:spPr>
        <p:txBody>
          <a:bodyPr wrap="square" rtlCol="0">
            <a:spAutoFit/>
          </a:bodyPr>
          <a:lstStyle/>
          <a:p>
            <a:r>
              <a:rPr lang="en-US" altLang="ko-KR" sz="2000" b="1" dirty="0" smtClean="0">
                <a:latin typeface="+mj-lt"/>
              </a:rPr>
              <a:t>C</a:t>
            </a:r>
            <a:r>
              <a:rPr lang="ko-KR" altLang="en-US" sz="2000" b="1" dirty="0" smtClean="0">
                <a:latin typeface="+mj-lt"/>
              </a:rPr>
              <a:t>노조만 교섭요구 하여 창구단일화 절차 진행</a:t>
            </a:r>
            <a:endParaRPr lang="ko-KR" altLang="en-US" sz="2000" b="1" dirty="0">
              <a:latin typeface="+mj-lt"/>
            </a:endParaRPr>
          </a:p>
        </p:txBody>
      </p:sp>
      <p:sp>
        <p:nvSpPr>
          <p:cNvPr id="27" name="TextBox 26"/>
          <p:cNvSpPr txBox="1"/>
          <p:nvPr/>
        </p:nvSpPr>
        <p:spPr>
          <a:xfrm>
            <a:off x="5978769" y="5174901"/>
            <a:ext cx="5817996" cy="1015663"/>
          </a:xfrm>
          <a:prstGeom prst="rect">
            <a:avLst/>
          </a:prstGeom>
          <a:noFill/>
        </p:spPr>
        <p:txBody>
          <a:bodyPr wrap="square" rtlCol="0">
            <a:spAutoFit/>
          </a:bodyPr>
          <a:lstStyle/>
          <a:p>
            <a:pPr>
              <a:lnSpc>
                <a:spcPct val="150000"/>
              </a:lnSpc>
            </a:pPr>
            <a:r>
              <a:rPr lang="ko-KR" altLang="en-US" sz="2000" b="1" dirty="0" smtClean="0">
                <a:latin typeface="+mj-lt"/>
              </a:rPr>
              <a:t>교섭대표노조 지위 취득 가능한가</a:t>
            </a:r>
            <a:r>
              <a:rPr lang="en-US" altLang="ko-KR" sz="2000" b="1" dirty="0" smtClean="0">
                <a:latin typeface="+mj-lt"/>
              </a:rPr>
              <a:t>?</a:t>
            </a:r>
          </a:p>
          <a:p>
            <a:pPr>
              <a:lnSpc>
                <a:spcPct val="150000"/>
              </a:lnSpc>
            </a:pPr>
            <a:r>
              <a:rPr lang="ko-KR" altLang="en-US" sz="2000" b="1" dirty="0" smtClean="0">
                <a:latin typeface="+mj-lt"/>
              </a:rPr>
              <a:t>교섭대표노조 지위 유지 기간 보장받을 수 있나</a:t>
            </a:r>
            <a:r>
              <a:rPr lang="en-US" altLang="ko-KR" sz="2000" b="1" dirty="0" smtClean="0">
                <a:latin typeface="+mj-lt"/>
              </a:rPr>
              <a:t>?</a:t>
            </a:r>
            <a:endParaRPr lang="ko-KR" altLang="en-US" sz="2000" b="1" dirty="0">
              <a:latin typeface="+mj-lt"/>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유일노조의 교섭대표노조 지위</a:t>
            </a:r>
            <a:r>
              <a:rPr lang="en-US" altLang="ko-KR" sz="3600" b="1" dirty="0" smtClean="0"/>
              <a:t>?</a:t>
            </a:r>
            <a:endParaRPr lang="ko-KR" altLang="en-US" sz="3600" b="1" dirty="0"/>
          </a:p>
        </p:txBody>
      </p:sp>
      <p:sp>
        <p:nvSpPr>
          <p:cNvPr id="15" name="TextBox 14"/>
          <p:cNvSpPr txBox="1"/>
          <p:nvPr/>
        </p:nvSpPr>
        <p:spPr>
          <a:xfrm>
            <a:off x="297655" y="956552"/>
            <a:ext cx="11509158" cy="6740307"/>
          </a:xfrm>
          <a:prstGeom prst="rect">
            <a:avLst/>
          </a:prstGeom>
          <a:noFill/>
        </p:spPr>
        <p:txBody>
          <a:bodyPr wrap="square" rtlCol="0">
            <a:spAutoFit/>
          </a:bodyPr>
          <a:lstStyle/>
          <a:p>
            <a:pPr fontAlgn="base">
              <a:lnSpc>
                <a:spcPct val="150000"/>
              </a:lnSpc>
            </a:pPr>
            <a:r>
              <a:rPr lang="en-US" altLang="ko-KR" sz="2400" dirty="0" smtClean="0"/>
              <a:t>○ </a:t>
            </a:r>
            <a:r>
              <a:rPr lang="ko-KR" altLang="en-US" sz="2400" dirty="0" err="1" smtClean="0"/>
              <a:t>코아월드</a:t>
            </a:r>
            <a:r>
              <a:rPr lang="ko-KR" altLang="en-US" sz="2400" dirty="0" smtClean="0"/>
              <a:t> 사건의 대법원 판결은 </a:t>
            </a:r>
            <a:r>
              <a:rPr lang="en-US" altLang="ko-KR" sz="2400" dirty="0" smtClean="0"/>
              <a:t>“</a:t>
            </a:r>
            <a:r>
              <a:rPr lang="ko-KR" altLang="en-US" sz="2400" b="1" dirty="0" smtClean="0"/>
              <a:t>유일하게 존재하는 노동조합</a:t>
            </a:r>
            <a:r>
              <a:rPr lang="en-US" altLang="ko-KR" sz="2400" dirty="0" smtClean="0"/>
              <a:t>”</a:t>
            </a:r>
            <a:r>
              <a:rPr lang="ko-KR" altLang="en-US" sz="2400" dirty="0" smtClean="0"/>
              <a:t>은 형식적인 교섭창구단일화절차 거쳤다고 하더라도 교섭대표노조의 지위를 취득할 수 없다고 함</a:t>
            </a:r>
            <a:endParaRPr lang="en-US" altLang="ko-KR" sz="2400" dirty="0" smtClean="0"/>
          </a:p>
          <a:p>
            <a:pPr fontAlgn="base">
              <a:lnSpc>
                <a:spcPct val="150000"/>
              </a:lnSpc>
            </a:pPr>
            <a:endParaRPr lang="en-US" altLang="ko-KR" sz="2400" dirty="0" smtClean="0"/>
          </a:p>
          <a:p>
            <a:pPr fontAlgn="base">
              <a:lnSpc>
                <a:spcPct val="150000"/>
              </a:lnSpc>
            </a:pPr>
            <a:r>
              <a:rPr lang="en-US" altLang="ko-KR" sz="2400" dirty="0" smtClean="0"/>
              <a:t>○ </a:t>
            </a:r>
            <a:r>
              <a:rPr lang="ko-KR" altLang="en-US" sz="2400" dirty="0" err="1" smtClean="0"/>
              <a:t>코아월드</a:t>
            </a:r>
            <a:r>
              <a:rPr lang="ko-KR" altLang="en-US" sz="2400" dirty="0" smtClean="0"/>
              <a:t> 사건의 </a:t>
            </a:r>
            <a:r>
              <a:rPr lang="en-US" altLang="ko-KR" sz="2400" dirty="0" smtClean="0"/>
              <a:t>1</a:t>
            </a:r>
            <a:r>
              <a:rPr lang="ko-KR" altLang="en-US" sz="2400" dirty="0" smtClean="0"/>
              <a:t>심은 </a:t>
            </a:r>
            <a:r>
              <a:rPr lang="en-US" altLang="ko-KR" sz="2400" dirty="0" smtClean="0"/>
              <a:t>‘</a:t>
            </a:r>
            <a:r>
              <a:rPr lang="ko-KR" altLang="en-US" sz="2400" dirty="0" smtClean="0"/>
              <a:t>교섭대표노조 지위 인정</a:t>
            </a:r>
            <a:r>
              <a:rPr lang="en-US" altLang="ko-KR" sz="2400" dirty="0" smtClean="0"/>
              <a:t>’ </a:t>
            </a:r>
            <a:r>
              <a:rPr lang="ko-KR" altLang="en-US" sz="2400" dirty="0" smtClean="0"/>
              <a:t>문제와 </a:t>
            </a:r>
            <a:r>
              <a:rPr lang="en-US" altLang="ko-KR" sz="2400" dirty="0" smtClean="0"/>
              <a:t>‘</a:t>
            </a:r>
            <a:r>
              <a:rPr lang="ko-KR" altLang="en-US" sz="2400" dirty="0" smtClean="0"/>
              <a:t>인정된 교섭대표노조의 지위 유지 기간</a:t>
            </a:r>
            <a:r>
              <a:rPr lang="en-US" altLang="ko-KR" sz="2400" dirty="0" smtClean="0"/>
              <a:t>’</a:t>
            </a:r>
            <a:r>
              <a:rPr lang="ko-KR" altLang="en-US" sz="2400" dirty="0" smtClean="0"/>
              <a:t>은 필연적인 관계에 있지 않다고 봄</a:t>
            </a:r>
            <a:r>
              <a:rPr lang="en-US" altLang="ko-KR" sz="2400" dirty="0" smtClean="0"/>
              <a:t>(</a:t>
            </a:r>
            <a:r>
              <a:rPr lang="ko-KR" altLang="en-US" sz="2400" dirty="0" smtClean="0"/>
              <a:t>즉</a:t>
            </a:r>
            <a:r>
              <a:rPr lang="en-US" altLang="ko-KR" sz="2400" dirty="0" smtClean="0"/>
              <a:t>, </a:t>
            </a:r>
            <a:r>
              <a:rPr lang="ko-KR" altLang="en-US" sz="2400" dirty="0" smtClean="0"/>
              <a:t>현행 노조법은 </a:t>
            </a:r>
            <a:r>
              <a:rPr lang="en-US" altLang="ko-KR" sz="2400" dirty="0" smtClean="0"/>
              <a:t>2</a:t>
            </a:r>
            <a:r>
              <a:rPr lang="ko-KR" altLang="en-US" sz="2400" dirty="0" smtClean="0"/>
              <a:t>개 이상의 노조가 존재하는 상황에서 </a:t>
            </a:r>
            <a:r>
              <a:rPr lang="en-US" altLang="ko-KR" sz="2400" dirty="0" smtClean="0"/>
              <a:t>1</a:t>
            </a:r>
            <a:r>
              <a:rPr lang="ko-KR" altLang="en-US" sz="2400" dirty="0" smtClean="0"/>
              <a:t>개의 노조만 교섭요구를 하여 </a:t>
            </a:r>
            <a:r>
              <a:rPr lang="ko-KR" altLang="en-US" sz="2400" dirty="0" err="1" smtClean="0"/>
              <a:t>창구단일화절차</a:t>
            </a:r>
            <a:r>
              <a:rPr lang="ko-KR" altLang="en-US" sz="2400" dirty="0" smtClean="0"/>
              <a:t> 거쳐 교섭대표노조가 되더라도 교섭대표노조의 지위 유지 기간인 </a:t>
            </a:r>
            <a:r>
              <a:rPr lang="en-US" altLang="ko-KR" sz="2400" dirty="0" smtClean="0"/>
              <a:t>2</a:t>
            </a:r>
            <a:r>
              <a:rPr lang="ko-KR" altLang="en-US" sz="2400" dirty="0" smtClean="0"/>
              <a:t>년</a:t>
            </a:r>
            <a:r>
              <a:rPr lang="en-US" altLang="ko-KR" sz="2400" dirty="0" smtClean="0"/>
              <a:t>±α</a:t>
            </a:r>
            <a:r>
              <a:rPr lang="ko-KR" altLang="en-US" sz="2400" dirty="0" smtClean="0"/>
              <a:t>을 보장하지 않겠다는 취지로 해석된다고 봄</a:t>
            </a:r>
            <a:r>
              <a:rPr lang="en-US" altLang="ko-KR" sz="2400" dirty="0" smtClean="0"/>
              <a:t>)</a:t>
            </a:r>
          </a:p>
          <a:p>
            <a:pPr fontAlgn="base">
              <a:lnSpc>
                <a:spcPct val="150000"/>
              </a:lnSpc>
            </a:pPr>
            <a:r>
              <a:rPr lang="en-US" altLang="ko-KR" sz="2400" dirty="0" smtClean="0"/>
              <a:t>☞ </a:t>
            </a:r>
            <a:r>
              <a:rPr lang="ko-KR" altLang="en-US" sz="2400" u="sng" dirty="0" err="1" smtClean="0"/>
              <a:t>코아월드</a:t>
            </a:r>
            <a:r>
              <a:rPr lang="ko-KR" altLang="en-US" sz="2400" u="sng" dirty="0" smtClean="0"/>
              <a:t> 사건 </a:t>
            </a:r>
            <a:r>
              <a:rPr lang="en-US" altLang="ko-KR" sz="2400" u="sng" dirty="0" smtClean="0"/>
              <a:t>1</a:t>
            </a:r>
            <a:r>
              <a:rPr lang="ko-KR" altLang="en-US" sz="2400" u="sng" dirty="0" smtClean="0"/>
              <a:t>심의 취지대로라면</a:t>
            </a:r>
            <a:r>
              <a:rPr lang="en-US" altLang="ko-KR" sz="2400" u="sng" dirty="0" smtClean="0"/>
              <a:t> C</a:t>
            </a:r>
            <a:r>
              <a:rPr lang="ko-KR" altLang="en-US" sz="2400" u="sng" dirty="0" smtClean="0"/>
              <a:t>노조는 교섭대표노조의 지위는 취득하되</a:t>
            </a:r>
            <a:r>
              <a:rPr lang="en-US" altLang="ko-KR" sz="2400" u="sng" dirty="0" smtClean="0"/>
              <a:t>, </a:t>
            </a:r>
            <a:r>
              <a:rPr lang="ko-KR" altLang="en-US" sz="2400" u="sng" dirty="0" smtClean="0"/>
              <a:t>노조법 제</a:t>
            </a:r>
            <a:r>
              <a:rPr lang="en-US" altLang="ko-KR" sz="2400" u="sng" dirty="0" smtClean="0"/>
              <a:t>14</a:t>
            </a:r>
            <a:r>
              <a:rPr lang="ko-KR" altLang="en-US" sz="2400" u="sng" dirty="0" smtClean="0"/>
              <a:t>조의</a:t>
            </a:r>
            <a:r>
              <a:rPr lang="en-US" altLang="ko-KR" sz="2400" u="sng" dirty="0" smtClean="0"/>
              <a:t>10 </a:t>
            </a:r>
            <a:r>
              <a:rPr lang="ko-KR" altLang="en-US" sz="2400" u="sng" dirty="0" smtClean="0"/>
              <a:t>제</a:t>
            </a:r>
            <a:r>
              <a:rPr lang="en-US" altLang="ko-KR" sz="2400" u="sng" dirty="0" smtClean="0"/>
              <a:t>1</a:t>
            </a:r>
            <a:r>
              <a:rPr lang="ko-KR" altLang="en-US" sz="2400" u="sng" dirty="0" smtClean="0"/>
              <a:t>항의 지위 유지 기간인 </a:t>
            </a:r>
            <a:r>
              <a:rPr lang="en-US" altLang="ko-KR" sz="2400" u="sng" dirty="0" smtClean="0"/>
              <a:t>2</a:t>
            </a:r>
            <a:r>
              <a:rPr lang="ko-KR" altLang="en-US" sz="2400" u="sng" dirty="0" smtClean="0"/>
              <a:t>년</a:t>
            </a:r>
            <a:r>
              <a:rPr lang="en-US" altLang="ko-KR" sz="2400" u="sng" dirty="0" smtClean="0"/>
              <a:t>±α</a:t>
            </a:r>
            <a:r>
              <a:rPr lang="ko-KR" altLang="en-US" sz="2400" u="sng" dirty="0" smtClean="0"/>
              <a:t>는 보장받지 못하게 됨 </a:t>
            </a:r>
            <a:endParaRPr lang="en-US" altLang="ko-KR" sz="2400" u="sng" dirty="0" smtClean="0"/>
          </a:p>
          <a:p>
            <a:pPr fontAlgn="base">
              <a:lnSpc>
                <a:spcPct val="150000"/>
              </a:lnSpc>
            </a:pPr>
            <a:endParaRPr lang="en-US" altLang="ko-KR" sz="2400" dirty="0" smtClean="0"/>
          </a:p>
          <a:p>
            <a:pPr fontAlgn="base">
              <a:lnSpc>
                <a:spcPct val="150000"/>
              </a:lnSpc>
            </a:pP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Ⅳ. </a:t>
            </a:r>
            <a:r>
              <a:rPr lang="ko-KR" altLang="en-US" sz="6000" b="1" dirty="0" smtClean="0">
                <a:solidFill>
                  <a:prstClr val="black">
                    <a:lumMod val="75000"/>
                    <a:lumOff val="25000"/>
                  </a:prstClr>
                </a:solidFill>
                <a:latin typeface="+mj-ea"/>
              </a:rPr>
              <a:t>공정대표의무</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공정대표의무</a:t>
            </a:r>
            <a:endParaRPr lang="ko-KR" altLang="en-US" sz="3600" b="1"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9" name="TextBox 18"/>
          <p:cNvSpPr txBox="1"/>
          <p:nvPr/>
        </p:nvSpPr>
        <p:spPr>
          <a:xfrm>
            <a:off x="587021" y="900155"/>
            <a:ext cx="11143621" cy="2862322"/>
          </a:xfrm>
          <a:prstGeom prst="rect">
            <a:avLst/>
          </a:prstGeom>
          <a:noFill/>
        </p:spPr>
        <p:txBody>
          <a:bodyPr wrap="square" rtlCol="0">
            <a:spAutoFit/>
          </a:bodyPr>
          <a:lstStyle/>
          <a:p>
            <a:pPr>
              <a:lnSpc>
                <a:spcPct val="150000"/>
              </a:lnSpc>
            </a:pPr>
            <a:r>
              <a:rPr lang="ko-KR" altLang="en-US" sz="2000" dirty="0" smtClean="0"/>
              <a:t>○ 공정대표의무의 주체 </a:t>
            </a:r>
            <a:r>
              <a:rPr lang="en-US" altLang="ko-KR" sz="2000" dirty="0" smtClean="0"/>
              <a:t>: </a:t>
            </a:r>
            <a:r>
              <a:rPr lang="ko-KR" altLang="en-US" sz="2000" dirty="0" smtClean="0"/>
              <a:t>교섭대표노조와 사용자</a:t>
            </a:r>
            <a:endParaRPr lang="en-US" altLang="ko-KR" sz="2000" dirty="0" smtClean="0"/>
          </a:p>
          <a:p>
            <a:pPr>
              <a:lnSpc>
                <a:spcPct val="150000"/>
              </a:lnSpc>
            </a:pPr>
            <a:r>
              <a:rPr lang="ko-KR" altLang="en-US" sz="2000" dirty="0" smtClean="0"/>
              <a:t>○ 공정대표의무의 내용 </a:t>
            </a:r>
            <a:r>
              <a:rPr lang="en-US" altLang="ko-KR" sz="2000" dirty="0" smtClean="0"/>
              <a:t>: </a:t>
            </a:r>
          </a:p>
          <a:p>
            <a:pPr>
              <a:lnSpc>
                <a:spcPct val="150000"/>
              </a:lnSpc>
            </a:pPr>
            <a:r>
              <a:rPr lang="en-US" altLang="ko-KR" sz="2000" dirty="0" smtClean="0"/>
              <a:t>   </a:t>
            </a:r>
            <a:r>
              <a:rPr lang="ko-KR" altLang="en-US" sz="2000" dirty="0" smtClean="0"/>
              <a:t>창구단일화 절차에 참여한 노조 및 조합원간 합리적 이유 없는 차별 금지</a:t>
            </a:r>
            <a:endParaRPr lang="en-US" altLang="ko-KR" sz="2000" dirty="0" smtClean="0"/>
          </a:p>
          <a:p>
            <a:pPr fontAlgn="base">
              <a:lnSpc>
                <a:spcPct val="150000"/>
              </a:lnSpc>
            </a:pPr>
            <a:r>
              <a:rPr lang="ko-KR" altLang="en-US" sz="2000" dirty="0" smtClean="0"/>
              <a:t>○ 공정대표의무 </a:t>
            </a:r>
            <a:r>
              <a:rPr lang="ko-KR" altLang="en-US" sz="2000" dirty="0" err="1" smtClean="0"/>
              <a:t>위반시</a:t>
            </a:r>
            <a:r>
              <a:rPr lang="ko-KR" altLang="en-US" sz="2000" dirty="0" smtClean="0"/>
              <a:t> 시정절차 </a:t>
            </a:r>
          </a:p>
          <a:p>
            <a:pPr fontAlgn="base">
              <a:lnSpc>
                <a:spcPct val="150000"/>
              </a:lnSpc>
            </a:pPr>
            <a:r>
              <a:rPr lang="ko-KR" altLang="en-US" sz="2000" dirty="0" smtClean="0"/>
              <a:t>   신청인 </a:t>
            </a:r>
            <a:r>
              <a:rPr lang="en-US" altLang="ko-KR" sz="2000" dirty="0" smtClean="0"/>
              <a:t>: </a:t>
            </a:r>
            <a:r>
              <a:rPr lang="ko-KR" altLang="en-US" sz="2000" dirty="0" err="1" smtClean="0"/>
              <a:t>교섭창구단일화절차에</a:t>
            </a:r>
            <a:r>
              <a:rPr lang="ko-KR" altLang="en-US" sz="2000" dirty="0" smtClean="0"/>
              <a:t> 참여한</a:t>
            </a:r>
            <a:r>
              <a:rPr lang="en-US" altLang="ko-KR" sz="2000" dirty="0" smtClean="0"/>
              <a:t>, </a:t>
            </a:r>
            <a:r>
              <a:rPr lang="ko-KR" altLang="en-US" sz="2000" dirty="0" smtClean="0"/>
              <a:t>교섭대표노조가 아닌 노동조합</a:t>
            </a:r>
          </a:p>
          <a:p>
            <a:pPr fontAlgn="base">
              <a:lnSpc>
                <a:spcPct val="150000"/>
              </a:lnSpc>
            </a:pPr>
            <a:r>
              <a:rPr lang="ko-KR" altLang="en-US" sz="2000" dirty="0" smtClean="0"/>
              <a:t>   신청기한</a:t>
            </a:r>
            <a:r>
              <a:rPr lang="en-US" altLang="ko-KR" sz="2000" dirty="0" smtClean="0"/>
              <a:t>(</a:t>
            </a:r>
            <a:r>
              <a:rPr lang="ko-KR" altLang="en-US" sz="2000" dirty="0" smtClean="0"/>
              <a:t>제척기간</a:t>
            </a:r>
            <a:r>
              <a:rPr lang="en-US" altLang="ko-KR" sz="2000" dirty="0" smtClean="0"/>
              <a:t>) : </a:t>
            </a:r>
            <a:r>
              <a:rPr lang="ko-KR" altLang="en-US" sz="2000" dirty="0" smtClean="0"/>
              <a:t>차별행위가 있은 날로부터 </a:t>
            </a:r>
            <a:r>
              <a:rPr lang="en-US" altLang="ko-KR" sz="2000" dirty="0" smtClean="0"/>
              <a:t>3</a:t>
            </a:r>
            <a:r>
              <a:rPr lang="ko-KR" altLang="en-US" sz="2000" dirty="0" smtClean="0"/>
              <a:t>개월 이내</a:t>
            </a:r>
            <a:endParaRPr lang="ko-KR" altLang="en-US" dirty="0"/>
          </a:p>
        </p:txBody>
      </p:sp>
      <p:pic>
        <p:nvPicPr>
          <p:cNvPr id="20" name="그림 19" descr="화면 캡처">
            <a:extLst>
              <a:ext uri="{FF2B5EF4-FFF2-40B4-BE49-F238E27FC236}">
                <a16:creationId xmlns:a16="http://schemas.microsoft.com/office/drawing/2014/main" xmlns:lc="http://schemas.openxmlformats.org/drawingml/2006/lockedCanvas" xmlns="" id="{68FCCF27-2C03-47B6-90B6-CC3CAE914C0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9230" y="3753054"/>
            <a:ext cx="10704505" cy="3049675"/>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공정대표의무 위반 판단 절차</a:t>
            </a:r>
            <a:endParaRPr lang="ko-KR" altLang="en-US" sz="3600" b="1" dirty="0"/>
          </a:p>
        </p:txBody>
      </p:sp>
      <p:pic>
        <p:nvPicPr>
          <p:cNvPr id="12" name="그림 11" descr="화면 캡처">
            <a:extLst>
              <a:ext uri="{FF2B5EF4-FFF2-40B4-BE49-F238E27FC236}">
                <a16:creationId xmlns:a16="http://schemas.microsoft.com/office/drawing/2014/main" xmlns:lc="http://schemas.openxmlformats.org/drawingml/2006/lockedCanvas" xmlns="" id="{48C9961F-5B19-45B7-8C09-0282EFE127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6405" y="1500768"/>
            <a:ext cx="6715857" cy="4889984"/>
          </a:xfrm>
          <a:prstGeom prst="rect">
            <a:avLst/>
          </a:prstGeom>
        </p:spPr>
      </p:pic>
      <p:grpSp>
        <p:nvGrpSpPr>
          <p:cNvPr id="2" name="그룹 12"/>
          <p:cNvGrpSpPr/>
          <p:nvPr/>
        </p:nvGrpSpPr>
        <p:grpSpPr>
          <a:xfrm>
            <a:off x="7747279" y="3114991"/>
            <a:ext cx="3717890" cy="3104935"/>
            <a:chOff x="5915773" y="4100963"/>
            <a:chExt cx="3890348" cy="2372103"/>
          </a:xfrm>
        </p:grpSpPr>
        <p:sp>
          <p:nvSpPr>
            <p:cNvPr id="15" name="모서리가 둥근 직사각형 14"/>
            <p:cNvSpPr/>
            <p:nvPr/>
          </p:nvSpPr>
          <p:spPr>
            <a:xfrm>
              <a:off x="6095718" y="4100963"/>
              <a:ext cx="3437028" cy="368482"/>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dirty="0" smtClean="0">
                  <a:solidFill>
                    <a:prstClr val="white"/>
                  </a:solidFill>
                </a:rPr>
                <a:t>차별 존재 여부 판단</a:t>
              </a:r>
              <a:endParaRPr lang="en-US" altLang="ko-KR" sz="2000" dirty="0" smtClean="0">
                <a:solidFill>
                  <a:prstClr val="white"/>
                </a:solidFill>
              </a:endParaRPr>
            </a:p>
          </p:txBody>
        </p:sp>
        <p:sp>
          <p:nvSpPr>
            <p:cNvPr id="19" name="모서리가 둥근 직사각형 18"/>
            <p:cNvSpPr/>
            <p:nvPr/>
          </p:nvSpPr>
          <p:spPr>
            <a:xfrm>
              <a:off x="5915773" y="6081554"/>
              <a:ext cx="3890348" cy="391512"/>
            </a:xfrm>
            <a:prstGeom prst="roundRect">
              <a:avLst>
                <a:gd name="adj" fmla="val 18511"/>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2000" dirty="0" smtClean="0">
                  <a:solidFill>
                    <a:prstClr val="white"/>
                  </a:solidFill>
                </a:rPr>
                <a:t>차별의 합리적 이유 여부 판단</a:t>
              </a:r>
              <a:endParaRPr lang="en-US" altLang="ko-KR" sz="2000" dirty="0" smtClean="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공정대표의무 의의</a:t>
            </a:r>
            <a:endParaRPr lang="ko-KR" altLang="en-US" sz="3600" b="1" dirty="0"/>
          </a:p>
        </p:txBody>
      </p:sp>
      <p:sp>
        <p:nvSpPr>
          <p:cNvPr id="18" name="TextBox 17"/>
          <p:cNvSpPr txBox="1"/>
          <p:nvPr/>
        </p:nvSpPr>
        <p:spPr>
          <a:xfrm>
            <a:off x="351690" y="1014883"/>
            <a:ext cx="11203912" cy="2400657"/>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서울행정 </a:t>
            </a:r>
            <a:r>
              <a:rPr lang="en-US" altLang="ko-KR" sz="2000" b="1" dirty="0" smtClean="0"/>
              <a:t>2015</a:t>
            </a:r>
            <a:r>
              <a:rPr lang="ko-KR" altLang="en-US" sz="2000" b="1" dirty="0" err="1" smtClean="0"/>
              <a:t>구합</a:t>
            </a:r>
            <a:r>
              <a:rPr lang="en-US" altLang="ko-KR" sz="2000" b="1" dirty="0" smtClean="0"/>
              <a:t>8549 </a:t>
            </a:r>
            <a:r>
              <a:rPr lang="ko-KR" altLang="en-US" sz="2000" b="1" dirty="0" smtClean="0"/>
              <a:t>판결 등</a:t>
            </a:r>
            <a:endParaRPr lang="en-US" altLang="ko-KR" sz="2000" b="1" dirty="0" smtClean="0">
              <a:latin typeface="+mj-lt"/>
            </a:endParaRPr>
          </a:p>
          <a:p>
            <a:pPr algn="just" fontAlgn="base">
              <a:lnSpc>
                <a:spcPct val="150000"/>
              </a:lnSpc>
            </a:pPr>
            <a:r>
              <a:rPr lang="ko-KR" altLang="en-US" sz="2000" b="1" u="sng" dirty="0" smtClean="0">
                <a:solidFill>
                  <a:srgbClr val="C00000"/>
                </a:solidFill>
                <a:latin typeface="+mj-lt"/>
              </a:rPr>
              <a:t>교섭대표노동조합과 사용자에게 부과된 공정대표의무는</a:t>
            </a:r>
            <a:r>
              <a:rPr lang="ko-KR" altLang="en-US" sz="2000" dirty="0" smtClean="0">
                <a:latin typeface="+mj-lt"/>
              </a:rPr>
              <a:t> 헌법이 노조와 노동자에게 부여하고 있는 기본권의 본질적 내용이 침해되지 않도록 하기 위한 제도적 장치로 기능하며</a:t>
            </a:r>
            <a:r>
              <a:rPr lang="en-US" altLang="ko-KR" sz="2000" dirty="0" smtClean="0">
                <a:latin typeface="+mj-lt"/>
              </a:rPr>
              <a:t>, </a:t>
            </a:r>
            <a:r>
              <a:rPr lang="ko-KR" altLang="en-US" sz="2000" dirty="0" smtClean="0">
                <a:latin typeface="+mj-lt"/>
              </a:rPr>
              <a:t>교섭대표노조와 사용자가 체결한 </a:t>
            </a:r>
            <a:r>
              <a:rPr lang="ko-KR" altLang="en-US" sz="2000" b="1" u="sng" dirty="0" smtClean="0">
                <a:solidFill>
                  <a:srgbClr val="C00000"/>
                </a:solidFill>
                <a:latin typeface="+mj-lt"/>
              </a:rPr>
              <a:t>단체협약의 효력이 교섭창구단일화 절차에 참여한 소수노조에게도 미치도록 하는 정당성의 기초를 제공</a:t>
            </a:r>
            <a:r>
              <a:rPr lang="ko-KR" altLang="en-US" sz="2000" dirty="0" smtClean="0">
                <a:latin typeface="+mj-lt"/>
              </a:rPr>
              <a:t>하고 있다고 보고 있다</a:t>
            </a:r>
            <a:r>
              <a:rPr lang="en-US" altLang="ko-KR" sz="2000" dirty="0" smtClean="0">
                <a:latin typeface="+mj-lt"/>
              </a:rPr>
              <a:t>.</a:t>
            </a:r>
            <a:endParaRPr lang="ko-KR" altLang="en-US" sz="2000" dirty="0">
              <a:latin typeface="+mj-lt"/>
            </a:endParaRPr>
          </a:p>
        </p:txBody>
      </p:sp>
      <p:sp>
        <p:nvSpPr>
          <p:cNvPr id="11" name="직사각형 10"/>
          <p:cNvSpPr/>
          <p:nvPr/>
        </p:nvSpPr>
        <p:spPr>
          <a:xfrm>
            <a:off x="351693" y="3520833"/>
            <a:ext cx="11424975" cy="3323987"/>
          </a:xfrm>
          <a:prstGeom prst="rect">
            <a:avLst/>
          </a:prstGeom>
        </p:spPr>
        <p:txBody>
          <a:bodyPr wrap="square">
            <a:spAutoFit/>
          </a:bodyPr>
          <a:lstStyle/>
          <a:p>
            <a:pPr algn="just" fontAlgn="base">
              <a:lnSpc>
                <a:spcPct val="150000"/>
              </a:lnSpc>
            </a:pPr>
            <a:r>
              <a:rPr lang="ko-KR" altLang="en-US" sz="2000" dirty="0" smtClean="0"/>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endParaRPr lang="en-US" altLang="ko-KR" sz="2000" b="1" dirty="0" smtClean="0"/>
          </a:p>
          <a:p>
            <a:pPr algn="just" fontAlgn="base">
              <a:lnSpc>
                <a:spcPct val="150000"/>
              </a:lnSpc>
            </a:pPr>
            <a:r>
              <a:rPr lang="ko-KR" altLang="en-US" sz="2000" dirty="0" smtClean="0"/>
              <a:t>교섭대표노조는 ‘소수노조 역시 우리 헌법에서 정한 단결권과 단체교섭권을 보유하고 있고</a:t>
            </a:r>
            <a:r>
              <a:rPr lang="en-US" altLang="ko-KR" sz="2000" dirty="0" smtClean="0"/>
              <a:t>, </a:t>
            </a:r>
            <a:r>
              <a:rPr lang="ko-KR" altLang="en-US" sz="2000" dirty="0" smtClean="0"/>
              <a:t>독자적 존재의의를 갖고 있음’을 승인하고 존중하는 관점을 가져야 한다</a:t>
            </a:r>
            <a:r>
              <a:rPr lang="en-US" altLang="ko-KR" sz="2000" dirty="0" smtClean="0"/>
              <a:t>…… </a:t>
            </a:r>
            <a:r>
              <a:rPr lang="ko-KR" altLang="en-US" sz="2000" b="1" u="sng" dirty="0" smtClean="0">
                <a:solidFill>
                  <a:srgbClr val="C00000"/>
                </a:solidFill>
              </a:rPr>
              <a:t>공정대표의무의 구체적인 내용은 ‘소수노조의 단체교섭권이 </a:t>
            </a:r>
            <a:r>
              <a:rPr lang="ko-KR" altLang="en-US" sz="2000" b="1" u="sng" dirty="0" err="1" smtClean="0">
                <a:solidFill>
                  <a:srgbClr val="C00000"/>
                </a:solidFill>
              </a:rPr>
              <a:t>형해화되는</a:t>
            </a:r>
            <a:r>
              <a:rPr lang="ko-KR" altLang="en-US" sz="2000" b="1" u="sng" dirty="0" smtClean="0">
                <a:solidFill>
                  <a:srgbClr val="C00000"/>
                </a:solidFill>
              </a:rPr>
              <a:t> 것을 막는 정도’에 그쳐서는 </a:t>
            </a:r>
            <a:r>
              <a:rPr lang="ko-KR" altLang="en-US" sz="2000" b="1" u="sng" dirty="0" err="1" smtClean="0">
                <a:solidFill>
                  <a:srgbClr val="C00000"/>
                </a:solidFill>
              </a:rPr>
              <a:t>아니되고</a:t>
            </a:r>
            <a:r>
              <a:rPr lang="en-US" altLang="ko-KR" sz="2000" b="1" u="sng" dirty="0" smtClean="0">
                <a:solidFill>
                  <a:srgbClr val="C00000"/>
                </a:solidFill>
              </a:rPr>
              <a:t>, ‘</a:t>
            </a:r>
            <a:r>
              <a:rPr lang="ko-KR" altLang="en-US" sz="2000" b="1" u="sng" dirty="0" smtClean="0">
                <a:solidFill>
                  <a:srgbClr val="C00000"/>
                </a:solidFill>
              </a:rPr>
              <a:t>소수노조가 교섭대표노조를 통해 단체교섭권을 실현한다’고 평가할 수 있을 정도</a:t>
            </a:r>
            <a:r>
              <a:rPr lang="ko-KR" altLang="en-US" sz="2000" dirty="0" smtClean="0"/>
              <a:t>여야 한다</a:t>
            </a:r>
            <a:r>
              <a:rPr lang="en-US" altLang="ko-KR" sz="2000" dirty="0" smtClean="0"/>
              <a:t>. </a:t>
            </a:r>
            <a:r>
              <a:rPr lang="ko-KR" altLang="en-US" sz="2000" dirty="0" smtClean="0"/>
              <a:t>공정대표의무의 부담에 따른 교섭대표노조의 행동 제한이나 불편함은 소수노조의 단체교섭권 제한을 상쇄하기 위한 것이므로</a:t>
            </a:r>
            <a:r>
              <a:rPr lang="en-US" altLang="ko-KR" sz="2000" dirty="0" smtClean="0"/>
              <a:t>, </a:t>
            </a:r>
            <a:r>
              <a:rPr lang="ko-KR" altLang="en-US" sz="2000" dirty="0" smtClean="0"/>
              <a:t>교섭대표노조로서는 마땅히 이를 감수해야 한다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271305" y="966880"/>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4" name="타원 13"/>
          <p:cNvSpPr/>
          <p:nvPr/>
        </p:nvSpPr>
        <p:spPr>
          <a:xfrm>
            <a:off x="283029" y="346054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공정대표의무 내용</a:t>
            </a:r>
            <a:endParaRPr lang="ko-KR" altLang="en-US" sz="3600" b="1" dirty="0"/>
          </a:p>
        </p:txBody>
      </p:sp>
      <p:sp>
        <p:nvSpPr>
          <p:cNvPr id="18" name="TextBox 17"/>
          <p:cNvSpPr txBox="1"/>
          <p:nvPr/>
        </p:nvSpPr>
        <p:spPr>
          <a:xfrm>
            <a:off x="422030" y="994787"/>
            <a:ext cx="11203912" cy="1417824"/>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고용노동부</a:t>
            </a:r>
            <a:r>
              <a:rPr lang="en-US" altLang="ko-KR" sz="2000" b="1" dirty="0" smtClean="0">
                <a:latin typeface="+mj-lt"/>
              </a:rPr>
              <a:t>, </a:t>
            </a:r>
            <a:r>
              <a:rPr lang="en-US" altLang="ko-KR" sz="2000" b="1" dirty="0" smtClean="0"/>
              <a:t>｢</a:t>
            </a:r>
            <a:r>
              <a:rPr lang="ko-KR" altLang="en-US" sz="2000" b="1" dirty="0" smtClean="0"/>
              <a:t>사업</a:t>
            </a:r>
            <a:r>
              <a:rPr lang="en-US" altLang="ko-KR" sz="2000" b="1" dirty="0" smtClean="0"/>
              <a:t>(</a:t>
            </a:r>
            <a:r>
              <a:rPr lang="ko-KR" altLang="en-US" sz="2000" b="1" dirty="0" smtClean="0"/>
              <a:t>사업장</a:t>
            </a:r>
            <a:r>
              <a:rPr lang="en-US" altLang="ko-KR" sz="2000" b="1" dirty="0" smtClean="0"/>
              <a:t>) </a:t>
            </a:r>
            <a:r>
              <a:rPr lang="ko-KR" altLang="en-US" sz="2000" b="1" dirty="0" smtClean="0"/>
              <a:t>단위 복수노조 업무매뉴얼</a:t>
            </a:r>
            <a:endParaRPr lang="en-US" altLang="ko-KR" sz="2000" b="1" dirty="0" smtClean="0">
              <a:latin typeface="+mj-lt"/>
            </a:endParaRPr>
          </a:p>
          <a:p>
            <a:pPr algn="just" fontAlgn="base">
              <a:lnSpc>
                <a:spcPct val="150000"/>
              </a:lnSpc>
            </a:pPr>
            <a:r>
              <a:rPr lang="ko-KR" altLang="en-US" sz="2000" dirty="0" smtClean="0">
                <a:latin typeface="+mj-lt"/>
              </a:rPr>
              <a:t>공정대표의무는 </a:t>
            </a:r>
            <a:r>
              <a:rPr lang="ko-KR" altLang="en-US" sz="2000" dirty="0" smtClean="0"/>
              <a:t>단체교섭 및 단체협약 등을 불편부당하게 체결하지 않아야 할 의무</a:t>
            </a:r>
            <a:r>
              <a:rPr lang="en-US" altLang="ko-KR" sz="2000" dirty="0" smtClean="0"/>
              <a:t>, </a:t>
            </a:r>
            <a:r>
              <a:rPr lang="ko-KR" altLang="en-US" sz="2000" dirty="0" smtClean="0"/>
              <a:t>그 외 고충처리</a:t>
            </a:r>
            <a:r>
              <a:rPr lang="en-US" altLang="ko-KR" sz="2000" dirty="0" smtClean="0"/>
              <a:t>, </a:t>
            </a:r>
            <a:r>
              <a:rPr lang="ko-KR" altLang="en-US" sz="2000" dirty="0" smtClean="0"/>
              <a:t>단체협약의 적용</a:t>
            </a:r>
            <a:r>
              <a:rPr lang="en-US" altLang="ko-KR" sz="2000" dirty="0" smtClean="0"/>
              <a:t>, </a:t>
            </a:r>
            <a:r>
              <a:rPr lang="ko-KR" altLang="en-US" sz="2000" dirty="0" smtClean="0"/>
              <a:t>조합활동 등에 있어서 합리적 </a:t>
            </a:r>
            <a:r>
              <a:rPr lang="ko-KR" altLang="en-US" sz="2000" dirty="0" err="1" smtClean="0"/>
              <a:t>이유없이</a:t>
            </a:r>
            <a:r>
              <a:rPr lang="ko-KR" altLang="en-US" sz="2000" dirty="0" smtClean="0"/>
              <a:t> 차별해서는 안 될 의무</a:t>
            </a:r>
            <a:endParaRPr lang="ko-KR" altLang="en-US" sz="2000" dirty="0"/>
          </a:p>
        </p:txBody>
      </p:sp>
      <p:sp>
        <p:nvSpPr>
          <p:cNvPr id="11" name="직사각형 10"/>
          <p:cNvSpPr/>
          <p:nvPr/>
        </p:nvSpPr>
        <p:spPr>
          <a:xfrm>
            <a:off x="623000" y="2566239"/>
            <a:ext cx="11213960" cy="2400657"/>
          </a:xfrm>
          <a:prstGeom prst="rect">
            <a:avLst/>
          </a:prstGeom>
        </p:spPr>
        <p:txBody>
          <a:bodyPr wrap="square">
            <a:spAutoFit/>
          </a:bodyPr>
          <a:lstStyle/>
          <a:p>
            <a:pPr algn="just" fontAlgn="base">
              <a:lnSpc>
                <a:spcPct val="150000"/>
              </a:lnSpc>
            </a:pPr>
            <a:r>
              <a:rPr lang="ko-KR" altLang="en-US" sz="2000" dirty="0" smtClean="0"/>
              <a:t>    </a:t>
            </a:r>
            <a:r>
              <a:rPr lang="ko-KR" altLang="en-US" sz="2000" b="1" dirty="0" smtClean="0"/>
              <a:t>서울고등 </a:t>
            </a:r>
            <a:r>
              <a:rPr lang="en-US" altLang="ko-KR" sz="2000" b="1" dirty="0" smtClean="0"/>
              <a:t>2016</a:t>
            </a:r>
            <a:r>
              <a:rPr lang="ko-KR" altLang="en-US" sz="2000" b="1" dirty="0" smtClean="0"/>
              <a:t>누</a:t>
            </a:r>
            <a:r>
              <a:rPr lang="en-US" altLang="ko-KR" sz="2000" b="1" dirty="0" smtClean="0"/>
              <a:t>52882 </a:t>
            </a:r>
            <a:r>
              <a:rPr lang="ko-KR" altLang="en-US" sz="2000" b="1" dirty="0" smtClean="0"/>
              <a:t>판결</a:t>
            </a:r>
            <a:r>
              <a:rPr lang="en-US" altLang="ko-KR" sz="2000" b="1" dirty="0" smtClean="0"/>
              <a:t>, </a:t>
            </a:r>
            <a:r>
              <a:rPr lang="ko-KR" altLang="en-US" sz="2000" b="1" dirty="0" err="1" smtClean="0"/>
              <a:t>미확정</a:t>
            </a:r>
            <a:endParaRPr lang="en-US" altLang="ko-KR" sz="2000" b="1" dirty="0" smtClean="0"/>
          </a:p>
          <a:p>
            <a:pPr algn="just" fontAlgn="base">
              <a:lnSpc>
                <a:spcPct val="150000"/>
              </a:lnSpc>
            </a:pPr>
            <a:r>
              <a:rPr lang="ko-KR" altLang="en-US" sz="2000" dirty="0" smtClean="0"/>
              <a:t>공정대표의무는 </a:t>
            </a:r>
            <a:r>
              <a:rPr lang="ko-KR" altLang="en-US" sz="2000" b="1" u="sng" dirty="0" smtClean="0">
                <a:solidFill>
                  <a:srgbClr val="C00000"/>
                </a:solidFill>
              </a:rPr>
              <a:t>단체교섭 과정</a:t>
            </a:r>
            <a:r>
              <a:rPr lang="ko-KR" altLang="en-US" sz="2000" dirty="0" smtClean="0"/>
              <a:t>이나 그 결과물인 </a:t>
            </a:r>
            <a:r>
              <a:rPr lang="ko-KR" altLang="en-US" sz="2000" b="1" u="sng" dirty="0" smtClean="0">
                <a:solidFill>
                  <a:srgbClr val="C00000"/>
                </a:solidFill>
              </a:rPr>
              <a:t>단체협약의 내용</a:t>
            </a:r>
            <a:r>
              <a:rPr lang="ko-KR" altLang="en-US" sz="2000" dirty="0" smtClean="0"/>
              <a:t>뿐만 아니라 교섭대표노동조합이 그 지위를 유지하는 기간 동안 </a:t>
            </a:r>
            <a:r>
              <a:rPr lang="ko-KR" altLang="en-US" sz="2000" b="1" u="sng" dirty="0" smtClean="0">
                <a:solidFill>
                  <a:srgbClr val="C00000"/>
                </a:solidFill>
              </a:rPr>
              <a:t>단체협약을 해석</a:t>
            </a:r>
            <a:r>
              <a:rPr lang="en-US" altLang="ko-KR" sz="2000" b="1" u="sng" dirty="0" smtClean="0">
                <a:solidFill>
                  <a:srgbClr val="C00000"/>
                </a:solidFill>
              </a:rPr>
              <a:t>·</a:t>
            </a:r>
            <a:r>
              <a:rPr lang="ko-KR" altLang="en-US" sz="2000" b="1" u="sng" dirty="0" smtClean="0">
                <a:solidFill>
                  <a:srgbClr val="C00000"/>
                </a:solidFill>
              </a:rPr>
              <a:t>적용</a:t>
            </a:r>
            <a:r>
              <a:rPr lang="ko-KR" altLang="en-US" sz="2000" u="sng" dirty="0" smtClean="0"/>
              <a:t>하는 경우에도 준수</a:t>
            </a:r>
            <a:r>
              <a:rPr lang="ko-KR" altLang="en-US" sz="2000" dirty="0" smtClean="0"/>
              <a:t>되어야 하고</a:t>
            </a:r>
            <a:r>
              <a:rPr lang="en-US" altLang="ko-KR" sz="2000" dirty="0" smtClean="0"/>
              <a:t>, </a:t>
            </a:r>
            <a:r>
              <a:rPr lang="ko-KR" altLang="en-US" sz="2000" dirty="0" smtClean="0"/>
              <a:t>교섭을 전후하여 노동조합간 그리고 조합원간의 이해를 조정하는 전 과정에서 </a:t>
            </a:r>
            <a:r>
              <a:rPr lang="ko-KR" altLang="en-US" sz="2000" b="1" u="sng" dirty="0" smtClean="0">
                <a:solidFill>
                  <a:srgbClr val="C00000"/>
                </a:solidFill>
              </a:rPr>
              <a:t>실체적인 면은 물론 절차적인 면에서 관철</a:t>
            </a:r>
            <a:r>
              <a:rPr lang="ko-KR" altLang="en-US" sz="2000" dirty="0" smtClean="0"/>
              <a:t>되어야 한다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301450" y="936735"/>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행정해석</a:t>
            </a:r>
            <a:endParaRPr lang="en-US" altLang="ko-KR" sz="1000" b="1" dirty="0">
              <a:solidFill>
                <a:prstClr val="white"/>
              </a:solidFill>
            </a:endParaRPr>
          </a:p>
        </p:txBody>
      </p:sp>
      <p:sp>
        <p:nvSpPr>
          <p:cNvPr id="14" name="타원 13"/>
          <p:cNvSpPr/>
          <p:nvPr/>
        </p:nvSpPr>
        <p:spPr>
          <a:xfrm>
            <a:off x="323221" y="2516001"/>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7" name="직사각형 16"/>
          <p:cNvSpPr/>
          <p:nvPr/>
        </p:nvSpPr>
        <p:spPr>
          <a:xfrm>
            <a:off x="634723" y="4919008"/>
            <a:ext cx="11081655" cy="1938992"/>
          </a:xfrm>
          <a:prstGeom prst="rect">
            <a:avLst/>
          </a:prstGeom>
        </p:spPr>
        <p:txBody>
          <a:bodyPr wrap="square">
            <a:spAutoFit/>
          </a:bodyPr>
          <a:lstStyle/>
          <a:p>
            <a:pPr algn="just" fontAlgn="base">
              <a:lnSpc>
                <a:spcPct val="150000"/>
              </a:lnSpc>
            </a:pPr>
            <a:r>
              <a:rPr lang="ko-KR" altLang="en-US" sz="2000" dirty="0" smtClean="0"/>
              <a:t> </a:t>
            </a:r>
            <a:r>
              <a:rPr lang="en-US" altLang="ko-KR" sz="2000" dirty="0" smtClean="0"/>
              <a:t>  </a:t>
            </a:r>
            <a:r>
              <a:rPr lang="ko-KR" altLang="en-US" sz="2000" b="1" dirty="0" smtClean="0"/>
              <a:t>서울고등 </a:t>
            </a:r>
            <a:r>
              <a:rPr lang="en-US" altLang="ko-KR" sz="2000" b="1" dirty="0" smtClean="0"/>
              <a:t>2016</a:t>
            </a:r>
            <a:r>
              <a:rPr lang="ko-KR" altLang="en-US" sz="2000" b="1" dirty="0" smtClean="0"/>
              <a:t>누</a:t>
            </a:r>
            <a:r>
              <a:rPr lang="en-US" altLang="ko-KR" sz="2000" b="1" dirty="0" smtClean="0"/>
              <a:t>70089 </a:t>
            </a:r>
            <a:r>
              <a:rPr lang="ko-KR" altLang="en-US" sz="2000" b="1" dirty="0" smtClean="0"/>
              <a:t>판결</a:t>
            </a:r>
            <a:endParaRPr lang="en-US" altLang="ko-KR" sz="2000" b="1" dirty="0" smtClean="0"/>
          </a:p>
          <a:p>
            <a:pPr algn="just" fontAlgn="base">
              <a:lnSpc>
                <a:spcPct val="150000"/>
              </a:lnSpc>
            </a:pPr>
            <a:r>
              <a:rPr lang="ko-KR" altLang="en-US" sz="2000" dirty="0" smtClean="0"/>
              <a:t>공정대표의무는 교섭대표행위를 함에 있어 불합리한 차별을 하여서는 안 된다는 </a:t>
            </a:r>
            <a:r>
              <a:rPr lang="ko-KR" altLang="en-US" sz="2000" u="sng" dirty="0" smtClean="0"/>
              <a:t>소극적 의미에 그치는 것이 아니라 경우에 따라서는 소수 노동조합이 받는 </a:t>
            </a:r>
            <a:r>
              <a:rPr lang="ko-KR" altLang="en-US" sz="2000" b="1" u="sng" dirty="0" smtClean="0">
                <a:solidFill>
                  <a:srgbClr val="C00000"/>
                </a:solidFill>
              </a:rPr>
              <a:t>불합리한 차별을 제거하기 위해 노력해야 하는 적극적 의무까지 포함</a:t>
            </a:r>
            <a:r>
              <a:rPr lang="ko-KR" altLang="en-US" sz="2000" u="sng" dirty="0" smtClean="0"/>
              <a:t>하는 것</a:t>
            </a:r>
            <a:endParaRPr lang="ko-KR" altLang="en-US" sz="2000" dirty="0"/>
          </a:p>
        </p:txBody>
      </p:sp>
      <p:sp>
        <p:nvSpPr>
          <p:cNvPr id="19" name="타원 18"/>
          <p:cNvSpPr/>
          <p:nvPr/>
        </p:nvSpPr>
        <p:spPr>
          <a:xfrm>
            <a:off x="294753" y="4848893"/>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공정대표의무 내용</a:t>
            </a:r>
            <a:endParaRPr lang="ko-KR" altLang="en-US" sz="3600" b="1" dirty="0"/>
          </a:p>
        </p:txBody>
      </p:sp>
      <p:sp>
        <p:nvSpPr>
          <p:cNvPr id="18" name="TextBox 17"/>
          <p:cNvSpPr txBox="1"/>
          <p:nvPr/>
        </p:nvSpPr>
        <p:spPr>
          <a:xfrm>
            <a:off x="391885" y="1687354"/>
            <a:ext cx="11465170" cy="5170646"/>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서울행정 </a:t>
            </a:r>
            <a:r>
              <a:rPr lang="en-US" altLang="ko-KR" sz="2000" b="1" dirty="0" smtClean="0">
                <a:latin typeface="+mj-lt"/>
              </a:rPr>
              <a:t>2013</a:t>
            </a:r>
            <a:r>
              <a:rPr lang="ko-KR" altLang="en-US" sz="2000" b="1" dirty="0" err="1" smtClean="0">
                <a:latin typeface="+mj-lt"/>
              </a:rPr>
              <a:t>구합</a:t>
            </a:r>
            <a:r>
              <a:rPr lang="en-US" altLang="ko-KR" sz="2000" b="1" dirty="0" smtClean="0">
                <a:latin typeface="+mj-lt"/>
              </a:rPr>
              <a:t>17053 </a:t>
            </a:r>
            <a:r>
              <a:rPr lang="ko-KR" altLang="en-US" sz="2000" b="1" dirty="0" smtClean="0">
                <a:latin typeface="+mj-lt"/>
              </a:rPr>
              <a:t>판결</a:t>
            </a:r>
            <a:r>
              <a:rPr lang="en-US" altLang="ko-KR" sz="2000" b="1" dirty="0" smtClean="0">
                <a:latin typeface="+mj-lt"/>
              </a:rPr>
              <a:t>(2</a:t>
            </a:r>
            <a:r>
              <a:rPr lang="ko-KR" altLang="en-US" sz="2000" b="1" dirty="0" smtClean="0">
                <a:latin typeface="+mj-lt"/>
              </a:rPr>
              <a:t>심 그대로 인용</a:t>
            </a:r>
            <a:r>
              <a:rPr lang="en-US" altLang="ko-KR" sz="2000" b="1" dirty="0" smtClean="0">
                <a:latin typeface="+mj-lt"/>
              </a:rPr>
              <a:t>, </a:t>
            </a:r>
            <a:r>
              <a:rPr lang="ko-KR" altLang="en-US" sz="2000" b="1" dirty="0" smtClean="0">
                <a:latin typeface="+mj-lt"/>
              </a:rPr>
              <a:t>대법원 </a:t>
            </a:r>
            <a:r>
              <a:rPr lang="en-US" altLang="ko-KR" sz="2000" b="1" dirty="0" smtClean="0">
                <a:latin typeface="+mj-lt"/>
              </a:rPr>
              <a:t>2014</a:t>
            </a:r>
            <a:r>
              <a:rPr lang="ko-KR" altLang="en-US" sz="2000" b="1" dirty="0" smtClean="0">
                <a:latin typeface="+mj-lt"/>
              </a:rPr>
              <a:t>두</a:t>
            </a:r>
            <a:r>
              <a:rPr lang="en-US" altLang="ko-KR" sz="2000" b="1" dirty="0" smtClean="0">
                <a:latin typeface="+mj-lt"/>
              </a:rPr>
              <a:t>33878 </a:t>
            </a:r>
            <a:r>
              <a:rPr lang="ko-KR" altLang="en-US" sz="2000" b="1" dirty="0" err="1" smtClean="0">
                <a:latin typeface="+mj-lt"/>
              </a:rPr>
              <a:t>심리불속행</a:t>
            </a:r>
            <a:r>
              <a:rPr lang="ko-KR" altLang="en-US" sz="2000" b="1" dirty="0" smtClean="0">
                <a:latin typeface="+mj-lt"/>
              </a:rPr>
              <a:t> 확정</a:t>
            </a:r>
            <a:r>
              <a:rPr lang="en-US" altLang="ko-KR" sz="2000" b="1" dirty="0" smtClean="0">
                <a:latin typeface="+mj-lt"/>
              </a:rPr>
              <a:t>)</a:t>
            </a:r>
          </a:p>
          <a:p>
            <a:pPr algn="just">
              <a:lnSpc>
                <a:spcPct val="150000"/>
              </a:lnSpc>
            </a:pPr>
            <a:r>
              <a:rPr lang="ko-KR" altLang="en-US" sz="2000" dirty="0" smtClean="0">
                <a:latin typeface="+mj-lt"/>
              </a:rPr>
              <a:t>단체협약에는 개별 근로자의 근로조건을 정한 규범적 부분 외에 </a:t>
            </a:r>
            <a:r>
              <a:rPr lang="en-US" altLang="ko-KR" sz="2000" dirty="0" smtClean="0">
                <a:latin typeface="+mj-lt"/>
              </a:rPr>
              <a:t>‘</a:t>
            </a:r>
            <a:r>
              <a:rPr lang="ko-KR" altLang="en-US" sz="2000" dirty="0" smtClean="0">
                <a:latin typeface="+mj-lt"/>
              </a:rPr>
              <a:t>근로시간 중 조합활동의 인정</a:t>
            </a:r>
            <a:r>
              <a:rPr lang="en-US" altLang="ko-KR" sz="2000" dirty="0" smtClean="0">
                <a:latin typeface="+mj-lt"/>
              </a:rPr>
              <a:t>’, ‘</a:t>
            </a:r>
            <a:r>
              <a:rPr lang="ko-KR" altLang="en-US" sz="2000" dirty="0" smtClean="0">
                <a:latin typeface="+mj-lt"/>
              </a:rPr>
              <a:t>전임자의 인정</a:t>
            </a:r>
            <a:r>
              <a:rPr lang="en-US" altLang="ko-KR" sz="2000" dirty="0" smtClean="0">
                <a:latin typeface="+mj-lt"/>
              </a:rPr>
              <a:t>’, ‘</a:t>
            </a:r>
            <a:r>
              <a:rPr lang="ko-KR" altLang="en-US" sz="2000" dirty="0" smtClean="0">
                <a:latin typeface="+mj-lt"/>
              </a:rPr>
              <a:t>노동조합 사무소의 제공</a:t>
            </a:r>
            <a:r>
              <a:rPr lang="en-US" altLang="ko-KR" sz="2000" dirty="0" smtClean="0">
                <a:latin typeface="+mj-lt"/>
              </a:rPr>
              <a:t>’</a:t>
            </a:r>
            <a:r>
              <a:rPr lang="ko-KR" altLang="en-US" sz="2000" dirty="0" smtClean="0">
                <a:latin typeface="+mj-lt"/>
              </a:rPr>
              <a:t>과 같은 </a:t>
            </a:r>
            <a:r>
              <a:rPr lang="ko-KR" altLang="en-US" sz="2000" b="1" u="sng" dirty="0" smtClean="0">
                <a:solidFill>
                  <a:srgbClr val="C00000"/>
                </a:solidFill>
                <a:latin typeface="+mj-lt"/>
              </a:rPr>
              <a:t>노조활동에 관한 조항</a:t>
            </a:r>
            <a:r>
              <a:rPr lang="en-US" altLang="ko-KR" sz="2000" u="sng" dirty="0" smtClean="0">
                <a:latin typeface="+mj-lt"/>
              </a:rPr>
              <a:t>(</a:t>
            </a:r>
            <a:r>
              <a:rPr lang="ko-KR" altLang="en-US" sz="2000" u="sng" dirty="0" smtClean="0">
                <a:latin typeface="+mj-lt"/>
              </a:rPr>
              <a:t>이는 단체협약 중 채무적 부분의 일부다</a:t>
            </a:r>
            <a:r>
              <a:rPr lang="en-US" altLang="ko-KR" sz="2000" u="sng" dirty="0" smtClean="0">
                <a:latin typeface="+mj-lt"/>
              </a:rPr>
              <a:t>)</a:t>
            </a:r>
            <a:r>
              <a:rPr lang="ko-KR" altLang="en-US" sz="2000" dirty="0" smtClean="0">
                <a:latin typeface="+mj-lt"/>
              </a:rPr>
              <a:t> 은 </a:t>
            </a:r>
            <a:r>
              <a:rPr lang="ko-KR" altLang="en-US" sz="2000" dirty="0" smtClean="0"/>
              <a:t>개별 근로자의 근로조건에 관한 것이 아니라 노동조합 자체의 존속</a:t>
            </a:r>
            <a:r>
              <a:rPr lang="en-US" altLang="ko-KR" sz="2000" dirty="0" smtClean="0"/>
              <a:t>·</a:t>
            </a:r>
            <a:r>
              <a:rPr lang="ko-KR" altLang="en-US" sz="2000" dirty="0" smtClean="0"/>
              <a:t>유지</a:t>
            </a:r>
            <a:r>
              <a:rPr lang="en-US" altLang="ko-KR" sz="2000" dirty="0" smtClean="0"/>
              <a:t>·</a:t>
            </a:r>
            <a:r>
              <a:rPr lang="ko-KR" altLang="en-US" sz="2000" dirty="0" smtClean="0"/>
              <a:t>활동에 관한 것으로 노조법이 소수노조의 단체교섭권을 제한하는 목적</a:t>
            </a:r>
            <a:r>
              <a:rPr lang="en-US" altLang="ko-KR" sz="2000" dirty="0" smtClean="0"/>
              <a:t>, </a:t>
            </a:r>
            <a:r>
              <a:rPr lang="ko-KR" altLang="en-US" sz="2000" dirty="0" smtClean="0"/>
              <a:t>즉 </a:t>
            </a:r>
            <a:r>
              <a:rPr lang="ko-KR" altLang="en-US" sz="2000" b="1" u="sng" dirty="0" smtClean="0">
                <a:solidFill>
                  <a:srgbClr val="C00000"/>
                </a:solidFill>
              </a:rPr>
              <a:t>교섭절차의 일원화를 통한 효율적이고 안정적인 교섭체계의 구축이나 근로조건의 통일과는 별다른 관련이 없다</a:t>
            </a:r>
            <a:r>
              <a:rPr lang="en-US" altLang="ko-KR" sz="2000" dirty="0" smtClean="0"/>
              <a:t>. </a:t>
            </a:r>
          </a:p>
          <a:p>
            <a:pPr algn="just">
              <a:lnSpc>
                <a:spcPct val="150000"/>
              </a:lnSpc>
            </a:pPr>
            <a:r>
              <a:rPr lang="ko-KR" altLang="en-US" sz="2000" dirty="0" smtClean="0"/>
              <a:t>그럼에도 불구하고 소수노조는 노조활동에 관한 부분이 규범적 부분과 함께 단체협약의 내용이 된다는 사정으로 인하여 규범적 부분뿐만 아니라 노조활동에 관한 부분에 대하여도 단체교섭권을 행사하지 못하고 단지 교섭창구 단일화 절차에서 경쟁관계에 놓여 있던 교섭대표노조가 사용자와 협상을 통하여 얻어내는 결과물을 기다릴 수밖에 없는 처지이므로 소수노조를 보호할 필요가 있고</a:t>
            </a:r>
            <a:r>
              <a:rPr lang="en-US" altLang="ko-KR" sz="2000" dirty="0" smtClean="0"/>
              <a:t>, </a:t>
            </a:r>
            <a:r>
              <a:rPr lang="ko-KR" altLang="en-US" sz="2000" dirty="0" smtClean="0"/>
              <a:t>그 내용이 </a:t>
            </a:r>
            <a:r>
              <a:rPr lang="ko-KR" altLang="en-US" sz="2000" b="1" u="sng" dirty="0" smtClean="0">
                <a:solidFill>
                  <a:srgbClr val="C00000"/>
                </a:solidFill>
              </a:rPr>
              <a:t>노조의 기본적 활동에 관한 것일 때에는 그 필요성이 더욱 크다</a:t>
            </a:r>
            <a:r>
              <a:rPr lang="ko-KR" altLang="en-US" sz="2000" dirty="0" smtClean="0"/>
              <a:t>고 할 것이다</a:t>
            </a:r>
            <a:r>
              <a:rPr lang="en-US" altLang="ko-KR" sz="2000" dirty="0" smtClean="0"/>
              <a:t>.</a:t>
            </a:r>
            <a:endParaRPr lang="en-US" altLang="ko-KR" sz="2000" b="1" dirty="0" smtClean="0">
              <a:latin typeface="+mj-lt"/>
            </a:endParaRPr>
          </a:p>
        </p:txBody>
      </p:sp>
      <p:sp>
        <p:nvSpPr>
          <p:cNvPr id="11" name="직사각형 10"/>
          <p:cNvSpPr/>
          <p:nvPr/>
        </p:nvSpPr>
        <p:spPr>
          <a:xfrm>
            <a:off x="623000" y="2566239"/>
            <a:ext cx="11213960" cy="494494"/>
          </a:xfrm>
          <a:prstGeom prst="rect">
            <a:avLst/>
          </a:prstGeom>
        </p:spPr>
        <p:txBody>
          <a:bodyPr wrap="square">
            <a:spAutoFit/>
          </a:bodyPr>
          <a:lstStyle/>
          <a:p>
            <a:pPr algn="just" fontAlgn="base">
              <a:lnSpc>
                <a:spcPct val="150000"/>
              </a:lnSpc>
            </a:pPr>
            <a:r>
              <a:rPr lang="ko-KR" altLang="en-US" sz="2000" dirty="0" smtClean="0"/>
              <a:t>    </a:t>
            </a:r>
            <a:endParaRPr lang="ko-KR" altLang="en-US" sz="2000" dirty="0"/>
          </a:p>
        </p:txBody>
      </p:sp>
      <p:sp>
        <p:nvSpPr>
          <p:cNvPr id="13" name="타원 12"/>
          <p:cNvSpPr/>
          <p:nvPr/>
        </p:nvSpPr>
        <p:spPr>
          <a:xfrm>
            <a:off x="341644" y="1617785"/>
            <a:ext cx="643095" cy="610849"/>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판례</a:t>
            </a:r>
            <a:endParaRPr lang="en-US" altLang="ko-KR" sz="1000" b="1" dirty="0">
              <a:solidFill>
                <a:prstClr val="white"/>
              </a:solidFill>
            </a:endParaRPr>
          </a:p>
        </p:txBody>
      </p:sp>
      <p:sp>
        <p:nvSpPr>
          <p:cNvPr id="17" name="직사각형 16"/>
          <p:cNvSpPr/>
          <p:nvPr/>
        </p:nvSpPr>
        <p:spPr>
          <a:xfrm>
            <a:off x="634723" y="4919008"/>
            <a:ext cx="11081655" cy="494494"/>
          </a:xfrm>
          <a:prstGeom prst="rect">
            <a:avLst/>
          </a:prstGeom>
        </p:spPr>
        <p:txBody>
          <a:bodyPr wrap="square">
            <a:spAutoFit/>
          </a:bodyPr>
          <a:lstStyle/>
          <a:p>
            <a:pPr algn="just" fontAlgn="base">
              <a:lnSpc>
                <a:spcPct val="150000"/>
              </a:lnSpc>
            </a:pPr>
            <a:r>
              <a:rPr lang="ko-KR" altLang="en-US" sz="2000" dirty="0" smtClean="0"/>
              <a:t> </a:t>
            </a:r>
            <a:r>
              <a:rPr lang="en-US" altLang="ko-KR" sz="2000" dirty="0" smtClean="0"/>
              <a:t>  </a:t>
            </a:r>
            <a:endParaRPr lang="ko-KR" altLang="en-US" sz="2000" dirty="0"/>
          </a:p>
        </p:txBody>
      </p:sp>
      <p:sp>
        <p:nvSpPr>
          <p:cNvPr id="15" name="TextBox 14"/>
          <p:cNvSpPr txBox="1"/>
          <p:nvPr/>
        </p:nvSpPr>
        <p:spPr>
          <a:xfrm>
            <a:off x="150725" y="1014884"/>
            <a:ext cx="11806813" cy="400110"/>
          </a:xfrm>
          <a:prstGeom prst="rect">
            <a:avLst/>
          </a:prstGeom>
          <a:noFill/>
        </p:spPr>
        <p:txBody>
          <a:bodyPr wrap="square" rtlCol="0">
            <a:spAutoFit/>
          </a:bodyPr>
          <a:lstStyle/>
          <a:p>
            <a:r>
              <a:rPr lang="ko-KR" altLang="en-US" sz="2000" b="1" dirty="0" smtClean="0"/>
              <a:t>단체협약에서 노조의 기본적 활동에 관하여 차별을 둔 경우</a:t>
            </a:r>
            <a:r>
              <a:rPr lang="en-US" altLang="ko-KR" sz="2000" b="1" dirty="0" smtClean="0"/>
              <a:t>, </a:t>
            </a:r>
            <a:r>
              <a:rPr lang="ko-KR" altLang="en-US" sz="2000" b="1" dirty="0" smtClean="0"/>
              <a:t>차별기준의 합리성 여부는 엄격하게 판단</a:t>
            </a:r>
            <a:endParaRPr lang="ko-KR" altLang="en-US" sz="2000" b="1"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절차적 공정대표의무</a:t>
            </a:r>
            <a:endParaRPr lang="ko-KR" altLang="en-US" sz="3600" b="1" dirty="0"/>
          </a:p>
        </p:txBody>
      </p:sp>
      <p:sp>
        <p:nvSpPr>
          <p:cNvPr id="18" name="TextBox 17"/>
          <p:cNvSpPr txBox="1"/>
          <p:nvPr/>
        </p:nvSpPr>
        <p:spPr>
          <a:xfrm>
            <a:off x="633046" y="1929283"/>
            <a:ext cx="11203912" cy="193899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endParaRPr lang="en-US" altLang="ko-KR" sz="2000" b="1" dirty="0" smtClean="0">
              <a:latin typeface="+mj-lt"/>
            </a:endParaRPr>
          </a:p>
          <a:p>
            <a:pPr algn="just" fontAlgn="base">
              <a:lnSpc>
                <a:spcPct val="150000"/>
              </a:lnSpc>
            </a:pPr>
            <a:r>
              <a:rPr lang="ko-KR" altLang="en-US" sz="2000" dirty="0" smtClean="0">
                <a:latin typeface="+mj-lt"/>
              </a:rPr>
              <a:t>교섭대표노조는 </a:t>
            </a:r>
            <a:r>
              <a:rPr lang="ko-KR" altLang="en-US" sz="2000" b="1" u="sng" dirty="0" err="1" smtClean="0">
                <a:solidFill>
                  <a:srgbClr val="C00000"/>
                </a:solidFill>
                <a:latin typeface="+mj-lt"/>
              </a:rPr>
              <a:t>교섭요구안</a:t>
            </a:r>
            <a:r>
              <a:rPr lang="ko-KR" altLang="en-US" sz="2000" b="1" u="sng" dirty="0" smtClean="0">
                <a:solidFill>
                  <a:srgbClr val="C00000"/>
                </a:solidFill>
                <a:latin typeface="+mj-lt"/>
              </a:rPr>
              <a:t> 마련</a:t>
            </a:r>
            <a:r>
              <a:rPr lang="en-US" altLang="ko-KR" sz="2000" b="1" u="sng" dirty="0" smtClean="0">
                <a:solidFill>
                  <a:srgbClr val="C00000"/>
                </a:solidFill>
                <a:latin typeface="+mj-lt"/>
              </a:rPr>
              <a:t>, </a:t>
            </a:r>
            <a:r>
              <a:rPr lang="ko-KR" altLang="en-US" sz="2000" b="1" u="sng" dirty="0" smtClean="0">
                <a:solidFill>
                  <a:srgbClr val="C00000"/>
                </a:solidFill>
                <a:latin typeface="+mj-lt"/>
              </a:rPr>
              <a:t>단체교섭 진행과정</a:t>
            </a:r>
            <a:r>
              <a:rPr lang="en-US" altLang="ko-KR" sz="2000" b="1" u="sng" dirty="0" smtClean="0">
                <a:solidFill>
                  <a:srgbClr val="C00000"/>
                </a:solidFill>
                <a:latin typeface="+mj-lt"/>
              </a:rPr>
              <a:t>, </a:t>
            </a:r>
            <a:r>
              <a:rPr lang="ko-KR" altLang="en-US" sz="2000" b="1" u="sng" dirty="0" smtClean="0">
                <a:solidFill>
                  <a:srgbClr val="C00000"/>
                </a:solidFill>
                <a:latin typeface="+mj-lt"/>
              </a:rPr>
              <a:t>잠정합의안 마련 후 단체협약 </a:t>
            </a:r>
            <a:r>
              <a:rPr lang="ko-KR" altLang="en-US" sz="2000" b="1" u="sng" dirty="0" err="1" smtClean="0">
                <a:solidFill>
                  <a:srgbClr val="C00000"/>
                </a:solidFill>
                <a:latin typeface="+mj-lt"/>
              </a:rPr>
              <a:t>체결시까지</a:t>
            </a:r>
            <a:r>
              <a:rPr lang="ko-KR" altLang="en-US" sz="2000" dirty="0" smtClean="0">
                <a:latin typeface="+mj-lt"/>
              </a:rPr>
              <a:t> 소수노조에게 의견을 제시할 기회를 충분히 부여하고 단체교섭 및 단체협약 체결과정에서의 결정사항 및 진행경과 등에 대하여 성실히 정보를 제공하고 설명할 의무가 있다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542611" y="1841087"/>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5" name="TextBox 14"/>
          <p:cNvSpPr txBox="1"/>
          <p:nvPr/>
        </p:nvSpPr>
        <p:spPr>
          <a:xfrm>
            <a:off x="562708" y="1175657"/>
            <a:ext cx="10801978" cy="461665"/>
          </a:xfrm>
          <a:prstGeom prst="rect">
            <a:avLst/>
          </a:prstGeom>
          <a:noFill/>
        </p:spPr>
        <p:txBody>
          <a:bodyPr wrap="square" rtlCol="0">
            <a:spAutoFit/>
          </a:bodyPr>
          <a:lstStyle/>
          <a:p>
            <a:r>
              <a:rPr lang="ko-KR" altLang="en-US" sz="2400" b="1" dirty="0" smtClean="0">
                <a:latin typeface="+mj-lt"/>
              </a:rPr>
              <a:t>단체교섭 및 단체협약 체결 전후 과정에서 의견수렴</a:t>
            </a:r>
            <a:r>
              <a:rPr lang="en-US" altLang="ko-KR" sz="2400" b="1" dirty="0" smtClean="0">
                <a:latin typeface="+mj-lt"/>
              </a:rPr>
              <a:t>, </a:t>
            </a:r>
            <a:r>
              <a:rPr lang="ko-KR" altLang="en-US" sz="2400" b="1" dirty="0" smtClean="0">
                <a:latin typeface="+mj-lt"/>
              </a:rPr>
              <a:t>정보제공</a:t>
            </a:r>
            <a:r>
              <a:rPr lang="en-US" altLang="ko-KR" sz="2400" b="1" dirty="0" smtClean="0">
                <a:latin typeface="+mj-lt"/>
              </a:rPr>
              <a:t>,</a:t>
            </a:r>
            <a:r>
              <a:rPr lang="ko-KR" altLang="en-US" sz="2400" b="1" dirty="0" smtClean="0">
                <a:latin typeface="+mj-lt"/>
              </a:rPr>
              <a:t> 설명 의무</a:t>
            </a:r>
            <a:endParaRPr lang="ko-KR" altLang="en-US" sz="2400" b="1" dirty="0">
              <a:latin typeface="+mj-lt"/>
            </a:endParaRPr>
          </a:p>
        </p:txBody>
      </p:sp>
      <p:sp>
        <p:nvSpPr>
          <p:cNvPr id="16" name="TextBox 15"/>
          <p:cNvSpPr txBox="1"/>
          <p:nvPr/>
        </p:nvSpPr>
        <p:spPr>
          <a:xfrm>
            <a:off x="705059" y="4141595"/>
            <a:ext cx="11203912" cy="2400657"/>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서울행정 </a:t>
            </a:r>
            <a:r>
              <a:rPr lang="en-US" sz="2000" b="1" dirty="0" smtClean="0"/>
              <a:t>2012구합39292 </a:t>
            </a:r>
            <a:r>
              <a:rPr lang="en-US" sz="2000" b="1" dirty="0" err="1" smtClean="0"/>
              <a:t>판결</a:t>
            </a:r>
            <a:r>
              <a:rPr lang="en-US" sz="2000" b="1" dirty="0" smtClean="0"/>
              <a:t>, </a:t>
            </a:r>
            <a:r>
              <a:rPr lang="ko-KR" altLang="en-US" sz="2000" b="1" dirty="0" smtClean="0"/>
              <a:t>서울행정 </a:t>
            </a:r>
            <a:r>
              <a:rPr lang="en-US" altLang="ko-KR" sz="2000" b="1" dirty="0" smtClean="0"/>
              <a:t>2013</a:t>
            </a:r>
            <a:r>
              <a:rPr lang="ko-KR" altLang="en-US" sz="2000" b="1" dirty="0" err="1" smtClean="0"/>
              <a:t>구합</a:t>
            </a:r>
            <a:r>
              <a:rPr lang="en-US" altLang="ko-KR" sz="2000" b="1" dirty="0" smtClean="0"/>
              <a:t>16609 </a:t>
            </a:r>
            <a:r>
              <a:rPr lang="ko-KR" altLang="en-US" sz="2000" b="1" dirty="0" smtClean="0"/>
              <a:t>판결 등</a:t>
            </a:r>
            <a:endParaRPr lang="en-US" altLang="ko-KR" sz="2000" b="1" dirty="0" smtClean="0">
              <a:latin typeface="+mj-lt"/>
            </a:endParaRPr>
          </a:p>
          <a:p>
            <a:pPr algn="just" fontAlgn="base">
              <a:lnSpc>
                <a:spcPct val="150000"/>
              </a:lnSpc>
            </a:pPr>
            <a:r>
              <a:rPr lang="ko-KR" altLang="en-US" sz="2000" b="1" u="sng" dirty="0" err="1" smtClean="0">
                <a:solidFill>
                  <a:srgbClr val="C00000"/>
                </a:solidFill>
              </a:rPr>
              <a:t>교섭요구안에</a:t>
            </a:r>
            <a:r>
              <a:rPr lang="ko-KR" altLang="en-US" sz="2000" b="1" u="sng" dirty="0" smtClean="0">
                <a:solidFill>
                  <a:srgbClr val="C00000"/>
                </a:solidFill>
              </a:rPr>
              <a:t> 대한 의견을 수렴하고 이를 확정하는 과정</a:t>
            </a:r>
            <a:r>
              <a:rPr lang="ko-KR" altLang="en-US" sz="2000" dirty="0" smtClean="0"/>
              <a:t>에서 </a:t>
            </a:r>
            <a:r>
              <a:rPr lang="ko-KR" altLang="en-US" sz="2000" dirty="0" err="1" smtClean="0"/>
              <a:t>교섭창구단일화절차에</a:t>
            </a:r>
            <a:r>
              <a:rPr lang="ko-KR" altLang="en-US" sz="2000" dirty="0" smtClean="0"/>
              <a:t> 참여한 노동조합 등에 대하여 의견을 제출할 기회를 충분히 부여하고 협의할 뿐만 아니라 </a:t>
            </a:r>
            <a:r>
              <a:rPr lang="ko-KR" altLang="en-US" sz="2000" dirty="0" err="1" smtClean="0"/>
              <a:t>교섭요구한</a:t>
            </a:r>
            <a:r>
              <a:rPr lang="ko-KR" altLang="en-US" sz="2000" dirty="0" smtClean="0"/>
              <a:t> 결정 이유 등에 대하여 설명할 의무가 있다</a:t>
            </a:r>
            <a:r>
              <a:rPr lang="en-US" altLang="ko-KR" sz="2000" dirty="0" smtClean="0"/>
              <a:t>. </a:t>
            </a:r>
            <a:r>
              <a:rPr lang="ko-KR" altLang="en-US" sz="2000" dirty="0" smtClean="0"/>
              <a:t>또한 </a:t>
            </a:r>
            <a:r>
              <a:rPr lang="ko-KR" altLang="en-US" sz="2000" b="1" u="sng" dirty="0" err="1" smtClean="0">
                <a:solidFill>
                  <a:srgbClr val="C00000"/>
                </a:solidFill>
              </a:rPr>
              <a:t>교섭요구안</a:t>
            </a:r>
            <a:r>
              <a:rPr lang="ko-KR" altLang="en-US" sz="2000" b="1" u="sng" dirty="0" smtClean="0">
                <a:solidFill>
                  <a:srgbClr val="C00000"/>
                </a:solidFill>
              </a:rPr>
              <a:t> 의제 선택에 있어서도 합리적 이유 없이 소수노조의 </a:t>
            </a:r>
            <a:r>
              <a:rPr lang="ko-KR" altLang="en-US" sz="2000" b="1" u="sng" dirty="0" err="1" smtClean="0">
                <a:solidFill>
                  <a:srgbClr val="C00000"/>
                </a:solidFill>
              </a:rPr>
              <a:t>교섭요구안</a:t>
            </a:r>
            <a:r>
              <a:rPr lang="ko-KR" altLang="en-US" sz="2000" b="1" u="sng" dirty="0" smtClean="0">
                <a:solidFill>
                  <a:srgbClr val="C00000"/>
                </a:solidFill>
              </a:rPr>
              <a:t> 의제를 배제하면</a:t>
            </a:r>
            <a:r>
              <a:rPr lang="ko-KR" altLang="en-US" sz="2000" dirty="0" smtClean="0"/>
              <a:t> 이를 공정대표의무 위반이다</a:t>
            </a:r>
            <a:r>
              <a:rPr lang="en-US" altLang="ko-KR" sz="2000" dirty="0" smtClean="0"/>
              <a:t>.</a:t>
            </a:r>
            <a:endParaRPr lang="ko-KR" altLang="en-US" sz="2000" dirty="0"/>
          </a:p>
        </p:txBody>
      </p:sp>
      <p:sp>
        <p:nvSpPr>
          <p:cNvPr id="20" name="타원 19"/>
          <p:cNvSpPr/>
          <p:nvPr/>
        </p:nvSpPr>
        <p:spPr>
          <a:xfrm>
            <a:off x="504093" y="407349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절차적 공정대표의무</a:t>
            </a:r>
            <a:endParaRPr lang="ko-KR" altLang="en-US" sz="3600" b="1" dirty="0"/>
          </a:p>
        </p:txBody>
      </p:sp>
      <p:sp>
        <p:nvSpPr>
          <p:cNvPr id="18" name="TextBox 17"/>
          <p:cNvSpPr txBox="1"/>
          <p:nvPr/>
        </p:nvSpPr>
        <p:spPr>
          <a:xfrm>
            <a:off x="663191" y="1688122"/>
            <a:ext cx="11203912" cy="286232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2014. 1. 20. </a:t>
            </a:r>
            <a:r>
              <a:rPr lang="ko-KR" altLang="en-US" sz="2000" b="1" dirty="0" smtClean="0"/>
              <a:t>중앙</a:t>
            </a:r>
            <a:r>
              <a:rPr lang="en-US" altLang="ko-KR" sz="2000" b="1" dirty="0" smtClean="0"/>
              <a:t>2013</a:t>
            </a:r>
            <a:r>
              <a:rPr lang="ko-KR" altLang="en-US" sz="2000" b="1" dirty="0" smtClean="0"/>
              <a:t>공정</a:t>
            </a:r>
            <a:r>
              <a:rPr lang="en-US" altLang="ko-KR" sz="2000" b="1" dirty="0" smtClean="0"/>
              <a:t>40~45</a:t>
            </a:r>
            <a:r>
              <a:rPr lang="ko-KR" altLang="en-US" sz="2000" b="1" dirty="0" smtClean="0"/>
              <a:t>병합 </a:t>
            </a:r>
            <a:endParaRPr lang="en-US" altLang="ko-KR" sz="2000" dirty="0" smtClean="0">
              <a:latin typeface="+mj-lt"/>
            </a:endParaRPr>
          </a:p>
          <a:p>
            <a:pPr algn="just" fontAlgn="base">
              <a:lnSpc>
                <a:spcPct val="150000"/>
              </a:lnSpc>
            </a:pPr>
            <a:r>
              <a:rPr lang="ko-KR" altLang="en-US" sz="2000" dirty="0" smtClean="0"/>
              <a:t>소수노조가 ‘노동조합사무실 제공’을 </a:t>
            </a:r>
            <a:r>
              <a:rPr lang="ko-KR" altLang="en-US" sz="2000" dirty="0" err="1" smtClean="0"/>
              <a:t>교섭요구안에</a:t>
            </a:r>
            <a:r>
              <a:rPr lang="ko-KR" altLang="en-US" sz="2000" dirty="0" smtClean="0"/>
              <a:t> 포함하여 사용자와 교섭하여 줄 것을 정식 문서로 요구하였으나</a:t>
            </a:r>
            <a:r>
              <a:rPr lang="en-US" altLang="ko-KR" sz="2000" dirty="0" smtClean="0"/>
              <a:t>, </a:t>
            </a:r>
            <a:r>
              <a:rPr lang="ko-KR" altLang="en-US" sz="2000" u="sng" dirty="0" smtClean="0">
                <a:solidFill>
                  <a:srgbClr val="C00000"/>
                </a:solidFill>
              </a:rPr>
              <a:t>교섭대표노조가 임의로 “사용자들이 노동조합사무실 제공을 받아들일 가능성이 전혀 없다</a:t>
            </a:r>
            <a:r>
              <a:rPr lang="en-US" altLang="ko-KR" sz="2000" u="sng" dirty="0" smtClean="0">
                <a:solidFill>
                  <a:srgbClr val="C00000"/>
                </a:solidFill>
              </a:rPr>
              <a:t>.”</a:t>
            </a:r>
            <a:r>
              <a:rPr lang="ko-KR" altLang="en-US" sz="2000" u="sng" dirty="0" smtClean="0">
                <a:solidFill>
                  <a:srgbClr val="C00000"/>
                </a:solidFill>
              </a:rPr>
              <a:t>고 판단하여 교섭 요구안에 포함시키지 않고</a:t>
            </a:r>
            <a:r>
              <a:rPr lang="ko-KR" altLang="en-US" sz="2000" dirty="0" smtClean="0"/>
              <a:t> 교섭하지 않은 것이 공정대표의무 위반이라고 본 사례</a:t>
            </a:r>
          </a:p>
          <a:p>
            <a:pPr algn="just" fontAlgn="base">
              <a:lnSpc>
                <a:spcPct val="150000"/>
              </a:lnSpc>
            </a:pP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482323" y="1630072"/>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
        <p:nvSpPr>
          <p:cNvPr id="15" name="TextBox 14"/>
          <p:cNvSpPr txBox="1"/>
          <p:nvPr/>
        </p:nvSpPr>
        <p:spPr>
          <a:xfrm>
            <a:off x="562708" y="1065126"/>
            <a:ext cx="10801978" cy="461665"/>
          </a:xfrm>
          <a:prstGeom prst="rect">
            <a:avLst/>
          </a:prstGeom>
          <a:noFill/>
        </p:spPr>
        <p:txBody>
          <a:bodyPr wrap="square" rtlCol="0">
            <a:spAutoFit/>
          </a:bodyPr>
          <a:lstStyle/>
          <a:p>
            <a:r>
              <a:rPr lang="ko-KR" altLang="en-US" sz="2400" b="1" dirty="0" err="1" smtClean="0">
                <a:latin typeface="+mj-lt"/>
              </a:rPr>
              <a:t>교섭요구안</a:t>
            </a:r>
            <a:r>
              <a:rPr lang="ko-KR" altLang="en-US" sz="2400" b="1" dirty="0" smtClean="0">
                <a:latin typeface="+mj-lt"/>
              </a:rPr>
              <a:t> 마련</a:t>
            </a:r>
            <a:r>
              <a:rPr lang="en-US" altLang="ko-KR" sz="2400" b="1" dirty="0" smtClean="0">
                <a:latin typeface="+mj-lt"/>
              </a:rPr>
              <a:t>(</a:t>
            </a:r>
            <a:r>
              <a:rPr lang="ko-KR" altLang="en-US" sz="2400" b="1" dirty="0" smtClean="0">
                <a:latin typeface="+mj-lt"/>
              </a:rPr>
              <a:t>교섭의제 선택</a:t>
            </a:r>
            <a:r>
              <a:rPr lang="en-US" altLang="ko-KR" sz="2400" b="1" dirty="0" smtClean="0">
                <a:latin typeface="+mj-lt"/>
              </a:rPr>
              <a:t>) </a:t>
            </a:r>
            <a:r>
              <a:rPr lang="ko-KR" altLang="en-US" sz="2400" b="1" dirty="0" smtClean="0">
                <a:latin typeface="+mj-lt"/>
              </a:rPr>
              <a:t>과정에서의 공정대표의무 위반 사례</a:t>
            </a:r>
            <a:endParaRPr lang="ko-KR" altLang="en-US" sz="2400" b="1" dirty="0">
              <a:latin typeface="+mj-lt"/>
            </a:endParaRPr>
          </a:p>
        </p:txBody>
      </p:sp>
      <p:sp>
        <p:nvSpPr>
          <p:cNvPr id="16" name="TextBox 15"/>
          <p:cNvSpPr txBox="1"/>
          <p:nvPr/>
        </p:nvSpPr>
        <p:spPr>
          <a:xfrm>
            <a:off x="664866" y="4211933"/>
            <a:ext cx="11203912" cy="2400657"/>
          </a:xfrm>
          <a:prstGeom prst="rect">
            <a:avLst/>
          </a:prstGeom>
          <a:noFill/>
        </p:spPr>
        <p:txBody>
          <a:bodyPr wrap="square" rtlCol="0">
            <a:spAutoFit/>
          </a:bodyPr>
          <a:lstStyle/>
          <a:p>
            <a:pPr algn="just" fontAlgn="base">
              <a:lnSpc>
                <a:spcPct val="150000"/>
              </a:lnSpc>
            </a:pPr>
            <a:r>
              <a:rPr lang="ko-KR" altLang="en-US" sz="2000" dirty="0" smtClean="0"/>
              <a:t>      </a:t>
            </a:r>
            <a:r>
              <a:rPr lang="ko-KR" altLang="en-US" sz="2000" b="1" dirty="0" err="1" smtClean="0"/>
              <a:t>중노위</a:t>
            </a:r>
            <a:r>
              <a:rPr lang="ko-KR" altLang="en-US" sz="2000" b="1" dirty="0" smtClean="0"/>
              <a:t> </a:t>
            </a:r>
            <a:r>
              <a:rPr lang="en-US" altLang="ko-KR" sz="2000" b="1" dirty="0" smtClean="0"/>
              <a:t>2012. 10. 5. </a:t>
            </a:r>
            <a:r>
              <a:rPr lang="ko-KR" altLang="en-US" sz="2000" b="1" dirty="0" smtClean="0"/>
              <a:t>중앙</a:t>
            </a:r>
            <a:r>
              <a:rPr lang="en-US" altLang="ko-KR" sz="2000" b="1" dirty="0" smtClean="0"/>
              <a:t>2012</a:t>
            </a:r>
            <a:r>
              <a:rPr lang="ko-KR" altLang="en-US" sz="2000" b="1" dirty="0" smtClean="0"/>
              <a:t>공정</a:t>
            </a:r>
            <a:r>
              <a:rPr lang="en-US" altLang="ko-KR" sz="2000" b="1" dirty="0" smtClean="0"/>
              <a:t>7</a:t>
            </a:r>
            <a:endParaRPr lang="en-US" altLang="ko-KR" sz="2000" dirty="0" smtClean="0"/>
          </a:p>
          <a:p>
            <a:pPr algn="just" fontAlgn="base">
              <a:lnSpc>
                <a:spcPct val="150000"/>
              </a:lnSpc>
            </a:pPr>
            <a:r>
              <a:rPr lang="ko-KR" altLang="en-US" sz="2000" dirty="0" smtClean="0"/>
              <a:t>교섭대표노조는 소수노조의 </a:t>
            </a:r>
            <a:r>
              <a:rPr lang="ko-KR" altLang="en-US" sz="2000" dirty="0" err="1" smtClean="0"/>
              <a:t>교섭요구안을</a:t>
            </a:r>
            <a:r>
              <a:rPr lang="ko-KR" altLang="en-US" sz="2000" dirty="0" smtClean="0"/>
              <a:t> </a:t>
            </a:r>
            <a:r>
              <a:rPr lang="ko-KR" altLang="en-US" sz="2000" dirty="0" err="1" smtClean="0"/>
              <a:t>통보받은</a:t>
            </a:r>
            <a:r>
              <a:rPr lang="ko-KR" altLang="en-US" sz="2000" dirty="0" smtClean="0"/>
              <a:t> 후 그 내용을 </a:t>
            </a:r>
            <a:r>
              <a:rPr lang="ko-KR" altLang="en-US" sz="2000" u="sng" dirty="0" smtClean="0">
                <a:solidFill>
                  <a:srgbClr val="C00000"/>
                </a:solidFill>
              </a:rPr>
              <a:t>성실하게 청취하고 조정하기 위한 노력의 흔적이 전혀 없었고</a:t>
            </a:r>
            <a:r>
              <a:rPr lang="en-US" altLang="ko-KR" sz="2000" dirty="0" smtClean="0"/>
              <a:t>, </a:t>
            </a:r>
            <a:r>
              <a:rPr lang="ko-KR" altLang="en-US" sz="2000" dirty="0" smtClean="0"/>
              <a:t>최종적으로 사용자에게 제출된 교섭의제에 대해 </a:t>
            </a:r>
            <a:r>
              <a:rPr lang="ko-KR" altLang="en-US" sz="2000" u="sng" dirty="0" smtClean="0">
                <a:solidFill>
                  <a:srgbClr val="C00000"/>
                </a:solidFill>
              </a:rPr>
              <a:t>일체의 설명이 없었으며</a:t>
            </a:r>
            <a:r>
              <a:rPr lang="en-US" altLang="ko-KR" sz="2000" dirty="0" smtClean="0"/>
              <a:t>, </a:t>
            </a:r>
            <a:r>
              <a:rPr lang="ko-KR" altLang="en-US" sz="2000" dirty="0" smtClean="0"/>
              <a:t>이러한 </a:t>
            </a:r>
            <a:r>
              <a:rPr lang="ko-KR" altLang="en-US" sz="2000" u="sng" dirty="0" smtClean="0"/>
              <a:t>논의과정을 거치지 못할 긴박한 사정도 없었다</a:t>
            </a:r>
            <a:r>
              <a:rPr lang="ko-KR" altLang="en-US" sz="2000" dirty="0" smtClean="0"/>
              <a:t>는 점을 들어 소수노조의 </a:t>
            </a:r>
            <a:r>
              <a:rPr lang="ko-KR" altLang="en-US" sz="2000" dirty="0" err="1" smtClean="0"/>
              <a:t>교섭요구안에</a:t>
            </a:r>
            <a:r>
              <a:rPr lang="ko-KR" altLang="en-US" sz="2000" dirty="0" smtClean="0"/>
              <a:t> 대한 협의 및 설명절차 </a:t>
            </a:r>
            <a:r>
              <a:rPr lang="ko-KR" altLang="en-US" sz="2000" dirty="0" err="1" smtClean="0"/>
              <a:t>미이행을</a:t>
            </a:r>
            <a:r>
              <a:rPr lang="ko-KR" altLang="en-US" sz="2000" dirty="0" smtClean="0"/>
              <a:t> 공정대표의무위반으로 본 사례</a:t>
            </a:r>
          </a:p>
        </p:txBody>
      </p:sp>
      <p:sp>
        <p:nvSpPr>
          <p:cNvPr id="20" name="타원 19"/>
          <p:cNvSpPr/>
          <p:nvPr/>
        </p:nvSpPr>
        <p:spPr>
          <a:xfrm>
            <a:off x="483996" y="4143834"/>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절차적 공정대표의무</a:t>
            </a:r>
            <a:endParaRPr lang="ko-KR" altLang="en-US" sz="3600" b="1" dirty="0"/>
          </a:p>
        </p:txBody>
      </p:sp>
      <p:sp>
        <p:nvSpPr>
          <p:cNvPr id="18" name="TextBox 17"/>
          <p:cNvSpPr txBox="1"/>
          <p:nvPr/>
        </p:nvSpPr>
        <p:spPr>
          <a:xfrm>
            <a:off x="622997" y="1657977"/>
            <a:ext cx="11203912" cy="286232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서울중앙 </a:t>
            </a:r>
            <a:r>
              <a:rPr lang="en-US" altLang="ko-KR" sz="2000" b="1" dirty="0" smtClean="0">
                <a:latin typeface="+mj-lt"/>
              </a:rPr>
              <a:t>2014</a:t>
            </a:r>
            <a:r>
              <a:rPr lang="ko-KR" altLang="en-US" sz="2000" b="1" dirty="0" err="1" smtClean="0">
                <a:latin typeface="+mj-lt"/>
              </a:rPr>
              <a:t>가합</a:t>
            </a:r>
            <a:r>
              <a:rPr lang="en-US" altLang="ko-KR" sz="2000" b="1" dirty="0" smtClean="0">
                <a:latin typeface="+mj-lt"/>
              </a:rPr>
              <a:t>60526 </a:t>
            </a:r>
            <a:r>
              <a:rPr lang="ko-KR" altLang="en-US" sz="2000" b="1" dirty="0" smtClean="0">
                <a:latin typeface="+mj-lt"/>
              </a:rPr>
              <a:t>판결</a:t>
            </a:r>
            <a:r>
              <a:rPr lang="en-US" altLang="ko-KR" sz="2000" dirty="0" smtClean="0">
                <a:latin typeface="+mj-lt"/>
              </a:rPr>
              <a:t>(</a:t>
            </a:r>
            <a:r>
              <a:rPr lang="ko-KR" altLang="en-US" sz="2000" dirty="0" smtClean="0">
                <a:latin typeface="+mj-lt"/>
              </a:rPr>
              <a:t>금속 </a:t>
            </a:r>
            <a:r>
              <a:rPr lang="ko-KR" altLang="en-US" sz="2000" dirty="0" err="1" smtClean="0">
                <a:latin typeface="+mj-lt"/>
              </a:rPr>
              <a:t>경기지역지회</a:t>
            </a:r>
            <a:r>
              <a:rPr lang="ko-KR" altLang="en-US" sz="2000" dirty="0" smtClean="0">
                <a:latin typeface="+mj-lt"/>
              </a:rPr>
              <a:t> 대한솔루션분회 사례</a:t>
            </a:r>
            <a:r>
              <a:rPr lang="en-US" altLang="ko-KR" sz="2000" dirty="0" smtClean="0">
                <a:latin typeface="+mj-lt"/>
              </a:rPr>
              <a:t>)</a:t>
            </a:r>
          </a:p>
          <a:p>
            <a:pPr algn="just" fontAlgn="base">
              <a:lnSpc>
                <a:spcPct val="150000"/>
              </a:lnSpc>
            </a:pPr>
            <a:r>
              <a:rPr lang="ko-KR" altLang="en-US" sz="2000" dirty="0" smtClean="0">
                <a:latin typeface="+mj-lt"/>
              </a:rPr>
              <a:t>소수노조가 교섭대표노조에게 </a:t>
            </a:r>
            <a:r>
              <a:rPr lang="ko-KR" altLang="en-US" sz="2000" dirty="0" err="1" smtClean="0">
                <a:latin typeface="+mj-lt"/>
              </a:rPr>
              <a:t>단체교섭요구안을</a:t>
            </a:r>
            <a:r>
              <a:rPr lang="ko-KR" altLang="en-US" sz="2000" dirty="0" smtClean="0">
                <a:latin typeface="+mj-lt"/>
              </a:rPr>
              <a:t> 보냈음에도 교섭대표노조는 이에 대하여 </a:t>
            </a:r>
            <a:r>
              <a:rPr lang="ko-KR" altLang="en-US" sz="2000" u="sng" dirty="0" smtClean="0">
                <a:latin typeface="+mj-lt"/>
              </a:rPr>
              <a:t>어떠한 응답도 해주지 아니하고</a:t>
            </a:r>
            <a:r>
              <a:rPr lang="en-US" altLang="ko-KR" sz="2000" dirty="0" smtClean="0">
                <a:latin typeface="+mj-lt"/>
              </a:rPr>
              <a:t>, </a:t>
            </a:r>
            <a:r>
              <a:rPr lang="ko-KR" altLang="en-US" sz="2000" dirty="0" smtClean="0">
                <a:latin typeface="+mj-lt"/>
              </a:rPr>
              <a:t>교섭대표노조는 </a:t>
            </a:r>
            <a:r>
              <a:rPr lang="ko-KR" altLang="en-US" sz="2000" u="sng" dirty="0" smtClean="0">
                <a:solidFill>
                  <a:srgbClr val="C00000"/>
                </a:solidFill>
                <a:latin typeface="+mj-lt"/>
              </a:rPr>
              <a:t>최종적으로 마련한 </a:t>
            </a:r>
            <a:r>
              <a:rPr lang="ko-KR" altLang="en-US" sz="2000" u="sng" dirty="0" err="1" smtClean="0">
                <a:solidFill>
                  <a:srgbClr val="C00000"/>
                </a:solidFill>
                <a:latin typeface="+mj-lt"/>
              </a:rPr>
              <a:t>단체교섭요구안을</a:t>
            </a:r>
            <a:r>
              <a:rPr lang="ko-KR" altLang="en-US" sz="2000" dirty="0" smtClean="0">
                <a:latin typeface="+mj-lt"/>
              </a:rPr>
              <a:t> 소수노조에게 </a:t>
            </a:r>
            <a:r>
              <a:rPr lang="ko-KR" altLang="en-US" sz="2000" u="sng" dirty="0" smtClean="0">
                <a:solidFill>
                  <a:srgbClr val="C00000"/>
                </a:solidFill>
                <a:latin typeface="+mj-lt"/>
              </a:rPr>
              <a:t>알려주거나 설명해 주지도 않았으며</a:t>
            </a:r>
            <a:r>
              <a:rPr lang="en-US" altLang="ko-KR" sz="2000" u="sng" dirty="0" smtClean="0">
                <a:solidFill>
                  <a:srgbClr val="C00000"/>
                </a:solidFill>
                <a:latin typeface="+mj-lt"/>
              </a:rPr>
              <a:t>, </a:t>
            </a:r>
            <a:r>
              <a:rPr lang="ko-KR" altLang="en-US" sz="2000" u="sng" dirty="0" smtClean="0">
                <a:solidFill>
                  <a:srgbClr val="C00000"/>
                </a:solidFill>
                <a:latin typeface="+mj-lt"/>
              </a:rPr>
              <a:t>소수노조의 요청에도 불구하고 단체교섭을 진행하는 과정도 전혀 알려주지 않은 것</a:t>
            </a:r>
            <a:r>
              <a:rPr lang="ko-KR" altLang="en-US" sz="2000" dirty="0" smtClean="0">
                <a:latin typeface="+mj-lt"/>
              </a:rPr>
              <a:t>을 공정대표의무 위반으로 본 사례</a:t>
            </a:r>
          </a:p>
          <a:p>
            <a:pPr algn="just" fontAlgn="base">
              <a:lnSpc>
                <a:spcPct val="150000"/>
              </a:lnSpc>
            </a:pP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482323" y="1630072"/>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5" name="TextBox 14"/>
          <p:cNvSpPr txBox="1"/>
          <p:nvPr/>
        </p:nvSpPr>
        <p:spPr>
          <a:xfrm>
            <a:off x="562708" y="1065126"/>
            <a:ext cx="10801978" cy="461665"/>
          </a:xfrm>
          <a:prstGeom prst="rect">
            <a:avLst/>
          </a:prstGeom>
          <a:noFill/>
        </p:spPr>
        <p:txBody>
          <a:bodyPr wrap="square" rtlCol="0">
            <a:spAutoFit/>
          </a:bodyPr>
          <a:lstStyle/>
          <a:p>
            <a:r>
              <a:rPr lang="ko-KR" altLang="en-US" sz="2400" b="1" dirty="0" smtClean="0"/>
              <a:t>의견수렴</a:t>
            </a:r>
            <a:r>
              <a:rPr lang="en-US" altLang="ko-KR" sz="2400" b="1" dirty="0" smtClean="0"/>
              <a:t>, </a:t>
            </a:r>
            <a:r>
              <a:rPr lang="ko-KR" altLang="en-US" sz="2400" b="1" dirty="0" smtClean="0"/>
              <a:t>정보제공</a:t>
            </a:r>
            <a:r>
              <a:rPr lang="en-US" altLang="ko-KR" sz="2400" b="1" dirty="0" smtClean="0"/>
              <a:t>,</a:t>
            </a:r>
            <a:r>
              <a:rPr lang="ko-KR" altLang="en-US" sz="2400" b="1" dirty="0" smtClean="0"/>
              <a:t> 설명 의무 위반 사례</a:t>
            </a:r>
            <a:endParaRPr lang="ko-KR" altLang="en-US" sz="2400" b="1" dirty="0">
              <a:latin typeface="+mj-lt"/>
            </a:endParaRPr>
          </a:p>
        </p:txBody>
      </p:sp>
      <p:sp>
        <p:nvSpPr>
          <p:cNvPr id="16" name="TextBox 15"/>
          <p:cNvSpPr txBox="1"/>
          <p:nvPr/>
        </p:nvSpPr>
        <p:spPr>
          <a:xfrm>
            <a:off x="664866" y="4211933"/>
            <a:ext cx="11203912" cy="2400657"/>
          </a:xfrm>
          <a:prstGeom prst="rect">
            <a:avLst/>
          </a:prstGeom>
          <a:noFill/>
        </p:spPr>
        <p:txBody>
          <a:bodyPr wrap="square" rtlCol="0">
            <a:spAutoFit/>
          </a:bodyPr>
          <a:lstStyle/>
          <a:p>
            <a:pPr algn="just" fontAlgn="base">
              <a:lnSpc>
                <a:spcPct val="150000"/>
              </a:lnSpc>
            </a:pPr>
            <a:r>
              <a:rPr lang="ko-KR" altLang="en-US" sz="2000" dirty="0" smtClean="0"/>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r>
              <a:rPr lang="en-US" altLang="ko-KR" sz="2000" dirty="0" smtClean="0"/>
              <a:t>(</a:t>
            </a:r>
            <a:r>
              <a:rPr lang="ko-KR" altLang="en-US" sz="2000" dirty="0" smtClean="0"/>
              <a:t>금속 </a:t>
            </a:r>
            <a:r>
              <a:rPr lang="ko-KR" altLang="en-US" sz="2000" dirty="0" err="1" smtClean="0"/>
              <a:t>진방스틸지회</a:t>
            </a:r>
            <a:r>
              <a:rPr lang="ko-KR" altLang="en-US" sz="2000" dirty="0" smtClean="0"/>
              <a:t> 사례</a:t>
            </a:r>
            <a:r>
              <a:rPr lang="en-US" altLang="ko-KR" sz="2000" dirty="0" smtClean="0"/>
              <a:t>)</a:t>
            </a:r>
          </a:p>
          <a:p>
            <a:pPr algn="just" fontAlgn="base">
              <a:lnSpc>
                <a:spcPct val="150000"/>
              </a:lnSpc>
            </a:pPr>
            <a:r>
              <a:rPr lang="ko-KR" altLang="en-US" sz="2000" dirty="0" smtClean="0"/>
              <a:t>잠정합의안 마련 사실이나 단체협약 체결 사실을 알리지 않고</a:t>
            </a:r>
            <a:r>
              <a:rPr lang="en-US" altLang="ko-KR" sz="2000" dirty="0" smtClean="0"/>
              <a:t>, </a:t>
            </a:r>
            <a:r>
              <a:rPr lang="ko-KR" altLang="en-US" sz="2000" dirty="0" smtClean="0"/>
              <a:t>이에 관한 의견제출 기회를 부여하지 않은 것은 공정대표의무 위반으로 본 사례</a:t>
            </a:r>
            <a:r>
              <a:rPr lang="en-US" altLang="ko-KR" sz="2000" dirty="0" smtClean="0"/>
              <a:t>(</a:t>
            </a:r>
            <a:r>
              <a:rPr lang="ko-KR" altLang="en-US" sz="2000" u="sng" dirty="0" smtClean="0">
                <a:solidFill>
                  <a:srgbClr val="C00000"/>
                </a:solidFill>
              </a:rPr>
              <a:t>조합원 등이 단체교섭의 최종단계에서 의견을 제출하거나 </a:t>
            </a:r>
            <a:r>
              <a:rPr lang="ko-KR" altLang="en-US" sz="2000" u="sng" dirty="0" err="1" smtClean="0">
                <a:solidFill>
                  <a:srgbClr val="C00000"/>
                </a:solidFill>
              </a:rPr>
              <a:t>구속받게</a:t>
            </a:r>
            <a:r>
              <a:rPr lang="ko-KR" altLang="en-US" sz="2000" u="sng" dirty="0" smtClean="0">
                <a:solidFill>
                  <a:srgbClr val="C00000"/>
                </a:solidFill>
              </a:rPr>
              <a:t> 될 </a:t>
            </a:r>
            <a:r>
              <a:rPr lang="ko-KR" altLang="en-US" sz="2000" u="sng" dirty="0" err="1" smtClean="0">
                <a:solidFill>
                  <a:srgbClr val="C00000"/>
                </a:solidFill>
              </a:rPr>
              <a:t>단협</a:t>
            </a:r>
            <a:r>
              <a:rPr lang="ko-KR" altLang="en-US" sz="2000" u="sng" dirty="0" smtClean="0">
                <a:solidFill>
                  <a:srgbClr val="C00000"/>
                </a:solidFill>
              </a:rPr>
              <a:t> 내용을 미리 파악하는 것은 단체교섭권 또는 </a:t>
            </a:r>
            <a:r>
              <a:rPr lang="ko-KR" altLang="en-US" sz="2000" u="sng" dirty="0" err="1" smtClean="0">
                <a:solidFill>
                  <a:srgbClr val="C00000"/>
                </a:solidFill>
              </a:rPr>
              <a:t>단체협약체결권의</a:t>
            </a:r>
            <a:r>
              <a:rPr lang="ko-KR" altLang="en-US" sz="2000" u="sng" dirty="0" smtClean="0">
                <a:solidFill>
                  <a:srgbClr val="C00000"/>
                </a:solidFill>
              </a:rPr>
              <a:t> 핵심 권리라는 점 강조하며 </a:t>
            </a:r>
            <a:r>
              <a:rPr lang="ko-KR" altLang="en-US" sz="2000" dirty="0" smtClean="0"/>
              <a:t>최소한 잠정합의안에 대해 의견 제출할 기회 자체를 부여하여야 한다고 봄</a:t>
            </a:r>
            <a:r>
              <a:rPr lang="en-US" altLang="ko-KR" sz="2000" dirty="0" smtClean="0"/>
              <a:t>)</a:t>
            </a:r>
            <a:endParaRPr lang="ko-KR" altLang="en-US" sz="2000" dirty="0"/>
          </a:p>
        </p:txBody>
      </p:sp>
      <p:sp>
        <p:nvSpPr>
          <p:cNvPr id="20" name="타원 19"/>
          <p:cNvSpPr/>
          <p:nvPr/>
        </p:nvSpPr>
        <p:spPr>
          <a:xfrm>
            <a:off x="483996" y="4143834"/>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절차적 공정대표의무</a:t>
            </a:r>
            <a:endParaRPr lang="ko-KR" altLang="en-US" sz="3600" b="1"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5" name="TextBox 14"/>
          <p:cNvSpPr txBox="1"/>
          <p:nvPr/>
        </p:nvSpPr>
        <p:spPr>
          <a:xfrm>
            <a:off x="552660" y="984739"/>
            <a:ext cx="10801978" cy="461665"/>
          </a:xfrm>
          <a:prstGeom prst="rect">
            <a:avLst/>
          </a:prstGeom>
          <a:noFill/>
        </p:spPr>
        <p:txBody>
          <a:bodyPr wrap="square" rtlCol="0">
            <a:spAutoFit/>
          </a:bodyPr>
          <a:lstStyle/>
          <a:p>
            <a:r>
              <a:rPr lang="ko-KR" altLang="en-US" sz="2400" b="1" dirty="0" smtClean="0">
                <a:latin typeface="+mj-lt"/>
              </a:rPr>
              <a:t>잠정합의안 찬반투표 참여 및 결과 집계에서 소수노조 배제</a:t>
            </a:r>
            <a:endParaRPr lang="ko-KR" altLang="en-US" sz="2400" b="1" dirty="0">
              <a:latin typeface="+mj-lt"/>
            </a:endParaRPr>
          </a:p>
        </p:txBody>
      </p:sp>
      <p:sp>
        <p:nvSpPr>
          <p:cNvPr id="14" name="직사각형 13"/>
          <p:cNvSpPr/>
          <p:nvPr/>
        </p:nvSpPr>
        <p:spPr>
          <a:xfrm>
            <a:off x="462224" y="2044959"/>
            <a:ext cx="11002945" cy="3970318"/>
          </a:xfrm>
          <a:prstGeom prst="rect">
            <a:avLst/>
          </a:prstGeom>
        </p:spPr>
        <p:txBody>
          <a:bodyPr wrap="square">
            <a:spAutoFit/>
          </a:bodyPr>
          <a:lstStyle/>
          <a:p>
            <a:pPr algn="just" fontAlgn="base">
              <a:lnSpc>
                <a:spcPct val="150000"/>
              </a:lnSpc>
            </a:pPr>
            <a:r>
              <a:rPr lang="ko-KR" altLang="en-US" sz="2400" dirty="0" smtClean="0"/>
              <a:t>○ 최근 </a:t>
            </a:r>
            <a:r>
              <a:rPr lang="ko-KR" altLang="en-US" sz="2400" b="1" u="sng" dirty="0" smtClean="0">
                <a:solidFill>
                  <a:srgbClr val="C00000"/>
                </a:solidFill>
              </a:rPr>
              <a:t>서울고등법원은 </a:t>
            </a:r>
            <a:r>
              <a:rPr lang="en-US" sz="2400" b="1" u="sng" dirty="0" err="1" smtClean="0">
                <a:solidFill>
                  <a:srgbClr val="C00000"/>
                </a:solidFill>
              </a:rPr>
              <a:t>잠정합의안</a:t>
            </a:r>
            <a:r>
              <a:rPr lang="en-US" sz="2400" b="1" u="sng" dirty="0" smtClean="0">
                <a:solidFill>
                  <a:srgbClr val="C00000"/>
                </a:solidFill>
              </a:rPr>
              <a:t> </a:t>
            </a:r>
            <a:r>
              <a:rPr lang="en-US" sz="2400" b="1" u="sng" dirty="0" err="1" smtClean="0">
                <a:solidFill>
                  <a:srgbClr val="C00000"/>
                </a:solidFill>
              </a:rPr>
              <a:t>찬반투표</a:t>
            </a:r>
            <a:r>
              <a:rPr lang="en-US" sz="2400" b="1" u="sng" dirty="0" smtClean="0">
                <a:solidFill>
                  <a:srgbClr val="C00000"/>
                </a:solidFill>
              </a:rPr>
              <a:t> </a:t>
            </a:r>
            <a:r>
              <a:rPr lang="en-US" sz="2400" b="1" u="sng" dirty="0" err="1" smtClean="0">
                <a:solidFill>
                  <a:srgbClr val="C00000"/>
                </a:solidFill>
              </a:rPr>
              <a:t>참여</a:t>
            </a:r>
            <a:r>
              <a:rPr lang="en-US" sz="2400" b="1" u="sng" dirty="0" smtClean="0">
                <a:solidFill>
                  <a:srgbClr val="C00000"/>
                </a:solidFill>
              </a:rPr>
              <a:t> 및 </a:t>
            </a:r>
            <a:r>
              <a:rPr lang="en-US" sz="2400" b="1" u="sng" dirty="0" err="1" smtClean="0">
                <a:solidFill>
                  <a:srgbClr val="C00000"/>
                </a:solidFill>
              </a:rPr>
              <a:t>결과</a:t>
            </a:r>
            <a:r>
              <a:rPr lang="en-US" sz="2400" b="1" u="sng" dirty="0" smtClean="0">
                <a:solidFill>
                  <a:srgbClr val="C00000"/>
                </a:solidFill>
              </a:rPr>
              <a:t> </a:t>
            </a:r>
            <a:r>
              <a:rPr lang="en-US" sz="2400" b="1" u="sng" dirty="0" err="1" smtClean="0">
                <a:solidFill>
                  <a:srgbClr val="C00000"/>
                </a:solidFill>
              </a:rPr>
              <a:t>집계에</a:t>
            </a:r>
            <a:r>
              <a:rPr lang="en-US" sz="2400" b="1" u="sng" dirty="0" smtClean="0">
                <a:solidFill>
                  <a:srgbClr val="C00000"/>
                </a:solidFill>
              </a:rPr>
              <a:t> </a:t>
            </a:r>
            <a:r>
              <a:rPr lang="en-US" sz="2400" b="1" u="sng" dirty="0" err="1" smtClean="0">
                <a:solidFill>
                  <a:srgbClr val="C00000"/>
                </a:solidFill>
              </a:rPr>
              <a:t>소수노조</a:t>
            </a:r>
            <a:r>
              <a:rPr lang="en-US" sz="2400" b="1" u="sng" dirty="0" smtClean="0">
                <a:solidFill>
                  <a:srgbClr val="C00000"/>
                </a:solidFill>
              </a:rPr>
              <a:t> </a:t>
            </a:r>
            <a:r>
              <a:rPr lang="en-US" sz="2400" b="1" u="sng" dirty="0" err="1" smtClean="0">
                <a:solidFill>
                  <a:srgbClr val="C00000"/>
                </a:solidFill>
              </a:rPr>
              <a:t>조합원만을</a:t>
            </a:r>
            <a:r>
              <a:rPr lang="en-US" sz="2400" b="1" u="sng" dirty="0" smtClean="0">
                <a:solidFill>
                  <a:srgbClr val="C00000"/>
                </a:solidFill>
              </a:rPr>
              <a:t> </a:t>
            </a:r>
            <a:r>
              <a:rPr lang="en-US" sz="2400" b="1" u="sng" dirty="0" err="1" smtClean="0">
                <a:solidFill>
                  <a:srgbClr val="C00000"/>
                </a:solidFill>
              </a:rPr>
              <a:t>배제한</a:t>
            </a:r>
            <a:r>
              <a:rPr lang="en-US" sz="2400" b="1" u="sng" dirty="0" smtClean="0">
                <a:solidFill>
                  <a:srgbClr val="C00000"/>
                </a:solidFill>
              </a:rPr>
              <a:t> </a:t>
            </a:r>
            <a:r>
              <a:rPr lang="en-US" sz="2400" b="1" u="sng" dirty="0" err="1" smtClean="0">
                <a:solidFill>
                  <a:srgbClr val="C00000"/>
                </a:solidFill>
              </a:rPr>
              <a:t>것을</a:t>
            </a:r>
            <a:r>
              <a:rPr lang="en-US" sz="2400" b="1" u="sng" dirty="0" smtClean="0">
                <a:solidFill>
                  <a:srgbClr val="C00000"/>
                </a:solidFill>
              </a:rPr>
              <a:t> </a:t>
            </a:r>
            <a:r>
              <a:rPr lang="en-US" sz="2400" b="1" u="sng" dirty="0" err="1" smtClean="0">
                <a:solidFill>
                  <a:srgbClr val="C00000"/>
                </a:solidFill>
              </a:rPr>
              <a:t>공정대표의무</a:t>
            </a:r>
            <a:r>
              <a:rPr lang="en-US" sz="2400" b="1" u="sng" dirty="0" smtClean="0">
                <a:solidFill>
                  <a:srgbClr val="C00000"/>
                </a:solidFill>
              </a:rPr>
              <a:t> </a:t>
            </a:r>
            <a:r>
              <a:rPr lang="en-US" sz="2400" b="1" u="sng" dirty="0" err="1" smtClean="0">
                <a:solidFill>
                  <a:srgbClr val="C00000"/>
                </a:solidFill>
              </a:rPr>
              <a:t>위반</a:t>
            </a:r>
            <a:r>
              <a:rPr lang="en-US" sz="2400" dirty="0" err="1" smtClean="0"/>
              <a:t>으로</a:t>
            </a:r>
            <a:r>
              <a:rPr lang="en-US" sz="2400" dirty="0" smtClean="0"/>
              <a:t> </a:t>
            </a:r>
            <a:r>
              <a:rPr lang="en-US" sz="2400" dirty="0" err="1" smtClean="0"/>
              <a:t>보았</a:t>
            </a:r>
            <a:r>
              <a:rPr lang="ko-KR" altLang="en-US" sz="2400" dirty="0" smtClean="0"/>
              <a:t>다</a:t>
            </a:r>
            <a:r>
              <a:rPr lang="en-US" altLang="ko-KR" sz="2400" dirty="0" smtClean="0"/>
              <a:t>(</a:t>
            </a:r>
            <a:r>
              <a:rPr lang="ko-KR" altLang="en-US" sz="2400" dirty="0" smtClean="0"/>
              <a:t>서울고등 </a:t>
            </a:r>
            <a:r>
              <a:rPr lang="en-US" altLang="ko-KR" sz="2400" dirty="0" smtClean="0"/>
              <a:t>2016</a:t>
            </a:r>
            <a:r>
              <a:rPr lang="ko-KR" altLang="en-US" sz="2400" dirty="0" smtClean="0"/>
              <a:t>나</a:t>
            </a:r>
            <a:r>
              <a:rPr lang="en-US" altLang="ko-KR" sz="2400" dirty="0" smtClean="0"/>
              <a:t>2057671 </a:t>
            </a:r>
            <a:r>
              <a:rPr lang="ko-KR" altLang="en-US" sz="2400" dirty="0" smtClean="0"/>
              <a:t>판결</a:t>
            </a:r>
            <a:r>
              <a:rPr lang="en-US" altLang="ko-KR" sz="2400" dirty="0" smtClean="0"/>
              <a:t>, </a:t>
            </a:r>
            <a:r>
              <a:rPr lang="ko-KR" altLang="en-US" sz="2400" dirty="0" err="1" smtClean="0"/>
              <a:t>미확정</a:t>
            </a:r>
            <a:r>
              <a:rPr lang="en-US" altLang="ko-KR" sz="2400" dirty="0" smtClean="0"/>
              <a:t>). </a:t>
            </a:r>
          </a:p>
          <a:p>
            <a:pPr algn="just" fontAlgn="base">
              <a:lnSpc>
                <a:spcPct val="150000"/>
              </a:lnSpc>
            </a:pPr>
            <a:endParaRPr lang="ko-KR" altLang="en-US" sz="2400" dirty="0" smtClean="0"/>
          </a:p>
          <a:p>
            <a:pPr algn="just" fontAlgn="base">
              <a:lnSpc>
                <a:spcPct val="150000"/>
              </a:lnSpc>
            </a:pPr>
            <a:r>
              <a:rPr lang="ko-KR" altLang="en-US" sz="2400" dirty="0" smtClean="0"/>
              <a:t>○  최근 </a:t>
            </a:r>
            <a:r>
              <a:rPr lang="ko-KR" altLang="en-US" sz="2400" u="sng" dirty="0" smtClean="0"/>
              <a:t>중앙노동위원회도</a:t>
            </a:r>
            <a:r>
              <a:rPr lang="ko-KR" altLang="en-US" sz="2400" dirty="0" smtClean="0"/>
              <a:t> 임금교섭 진행상황에 대한 의견수렴 절차에서 소수노조를 배제하고</a:t>
            </a:r>
            <a:r>
              <a:rPr lang="en-US" altLang="ko-KR" sz="2400" dirty="0" smtClean="0"/>
              <a:t>, </a:t>
            </a:r>
            <a:r>
              <a:rPr lang="ko-KR" altLang="en-US" sz="2400" dirty="0" smtClean="0"/>
              <a:t>잠정합의안 찬반투표에 소수노조의 참여를 거부한 행위를 공정대표의무위반으로 판단하였다</a:t>
            </a:r>
            <a:r>
              <a:rPr lang="en-US" altLang="ko-KR" sz="2400" dirty="0" smtClean="0"/>
              <a:t>(</a:t>
            </a:r>
            <a:r>
              <a:rPr lang="ko-KR" altLang="en-US" sz="2400" dirty="0" smtClean="0"/>
              <a:t>중앙</a:t>
            </a:r>
            <a:r>
              <a:rPr lang="en-US" altLang="ko-KR" sz="2400" dirty="0" smtClean="0"/>
              <a:t>2017</a:t>
            </a:r>
            <a:r>
              <a:rPr lang="ko-KR" altLang="en-US" sz="2400" dirty="0" smtClean="0"/>
              <a:t>공정</a:t>
            </a:r>
            <a:r>
              <a:rPr lang="en-US" altLang="ko-KR" sz="2400" dirty="0" smtClean="0"/>
              <a:t>11~13</a:t>
            </a:r>
            <a:r>
              <a:rPr lang="ko-KR" altLang="en-US" sz="2400" dirty="0" smtClean="0"/>
              <a:t>병합</a:t>
            </a:r>
            <a:r>
              <a:rPr lang="en-US" altLang="ko-KR" sz="2400" dirty="0" smtClean="0"/>
              <a:t>)</a:t>
            </a:r>
            <a:endParaRPr lang="en-US" altLang="ko-KR"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절차적 공정대표의무</a:t>
            </a:r>
            <a:endParaRPr lang="ko-KR" altLang="en-US" sz="3600" b="1" dirty="0"/>
          </a:p>
        </p:txBody>
      </p:sp>
      <p:sp>
        <p:nvSpPr>
          <p:cNvPr id="18" name="TextBox 17"/>
          <p:cNvSpPr txBox="1"/>
          <p:nvPr/>
        </p:nvSpPr>
        <p:spPr>
          <a:xfrm>
            <a:off x="572755" y="1004834"/>
            <a:ext cx="11203912" cy="5632311"/>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r>
              <a:rPr lang="en-US" altLang="ko-KR" sz="2000" dirty="0" smtClean="0"/>
              <a:t>(</a:t>
            </a:r>
            <a:r>
              <a:rPr lang="ko-KR" altLang="en-US" sz="2000" dirty="0" smtClean="0"/>
              <a:t>금속노조 사례</a:t>
            </a:r>
            <a:r>
              <a:rPr lang="en-US" altLang="ko-KR" sz="2000" dirty="0" smtClean="0"/>
              <a:t>)</a:t>
            </a:r>
            <a:endParaRPr lang="en-US" altLang="ko-KR" sz="2000" dirty="0" smtClean="0">
              <a:latin typeface="+mj-lt"/>
            </a:endParaRPr>
          </a:p>
          <a:p>
            <a:pPr algn="just" fontAlgn="base">
              <a:lnSpc>
                <a:spcPct val="150000"/>
              </a:lnSpc>
            </a:pPr>
            <a:r>
              <a:rPr lang="ko-KR" altLang="en-US" sz="2000" dirty="0" smtClean="0"/>
              <a:t>교섭대표노조 대표자가 총회 또는 대의원대회 결의절차를 거치기로 하였다면</a:t>
            </a:r>
            <a:r>
              <a:rPr lang="en-US" altLang="ko-KR" sz="2000" dirty="0" smtClean="0"/>
              <a:t>, </a:t>
            </a:r>
            <a:r>
              <a:rPr lang="ko-KR" altLang="en-US" sz="2000" b="1" u="sng" dirty="0" err="1" smtClean="0">
                <a:solidFill>
                  <a:srgbClr val="C00000"/>
                </a:solidFill>
              </a:rPr>
              <a:t>단체협약체결권의</a:t>
            </a:r>
            <a:r>
              <a:rPr lang="ko-KR" altLang="en-US" sz="2000" b="1" u="sng" dirty="0" smtClean="0">
                <a:solidFill>
                  <a:srgbClr val="C00000"/>
                </a:solidFill>
              </a:rPr>
              <a:t> 전면적</a:t>
            </a:r>
            <a:r>
              <a:rPr lang="en-US" altLang="ko-KR" sz="2000" b="1" u="sng" dirty="0" smtClean="0">
                <a:solidFill>
                  <a:srgbClr val="C00000"/>
                </a:solidFill>
              </a:rPr>
              <a:t>·</a:t>
            </a:r>
            <a:r>
              <a:rPr lang="ko-KR" altLang="en-US" sz="2000" b="1" u="sng" dirty="0" smtClean="0">
                <a:solidFill>
                  <a:srgbClr val="C00000"/>
                </a:solidFill>
              </a:rPr>
              <a:t>포괄적 제한이 아닌 이상 소수노조 조합원에게도 동등하게 절차에 참여할 기회를 부여하거나 소수노조 조합원의 찬반의사를 교섭대표노조 조합원의 것과 동등하게 취급할 의무</a:t>
            </a:r>
            <a:r>
              <a:rPr lang="ko-KR" altLang="en-US" sz="2000" dirty="0" smtClean="0"/>
              <a:t>를 부담한다</a:t>
            </a:r>
            <a:r>
              <a:rPr lang="en-US" altLang="ko-KR" sz="2000" dirty="0" smtClean="0"/>
              <a:t>.</a:t>
            </a:r>
          </a:p>
          <a:p>
            <a:pPr algn="just" fontAlgn="base">
              <a:lnSpc>
                <a:spcPct val="150000"/>
              </a:lnSpc>
            </a:pPr>
            <a:r>
              <a:rPr lang="ko-KR" altLang="en-US" sz="2000" dirty="0" smtClean="0"/>
              <a:t>교섭대표노조 대표자가 사용자와 체결한 단체협약은 교섭대표노조 조합원뿐만 아니라 교섭과정에서 배제된 소수노조 조합원에게도 동일하게 효력을 미친다</a:t>
            </a:r>
            <a:r>
              <a:rPr lang="en-US" altLang="ko-KR" sz="2000" dirty="0" smtClean="0"/>
              <a:t>(</a:t>
            </a:r>
            <a:r>
              <a:rPr lang="ko-KR" altLang="en-US" sz="2000" dirty="0" smtClean="0"/>
              <a:t>노동조합법 제</a:t>
            </a:r>
            <a:r>
              <a:rPr lang="en-US" altLang="ko-KR" sz="2000" dirty="0" smtClean="0"/>
              <a:t>29</a:t>
            </a:r>
            <a:r>
              <a:rPr lang="ko-KR" altLang="en-US" sz="2000" dirty="0" smtClean="0"/>
              <a:t>조 제</a:t>
            </a:r>
            <a:r>
              <a:rPr lang="en-US" altLang="ko-KR" sz="2000" dirty="0" smtClean="0"/>
              <a:t>2</a:t>
            </a:r>
            <a:r>
              <a:rPr lang="ko-KR" altLang="en-US" sz="2000" dirty="0" smtClean="0"/>
              <a:t>항</a:t>
            </a:r>
            <a:r>
              <a:rPr lang="en-US" altLang="ko-KR" sz="2000" dirty="0" smtClean="0"/>
              <a:t>). </a:t>
            </a:r>
            <a:r>
              <a:rPr lang="ko-KR" altLang="en-US" sz="2000" dirty="0" smtClean="0"/>
              <a:t>특히 근로자의 생존권과 직결되는 근로조건에 관한 부분도 동일하게 효력을 미친다</a:t>
            </a:r>
            <a:r>
              <a:rPr lang="en-US" altLang="ko-KR" sz="2000" dirty="0" smtClean="0"/>
              <a:t>. </a:t>
            </a:r>
            <a:r>
              <a:rPr lang="ko-KR" altLang="en-US" sz="2000" dirty="0" smtClean="0"/>
              <a:t>따라서 교섭대표노조 대표자가 교섭대표노조 조합원의 </a:t>
            </a:r>
            <a:r>
              <a:rPr lang="ko-KR" altLang="en-US" sz="2000" dirty="0" err="1" smtClean="0"/>
              <a:t>총의만을</a:t>
            </a:r>
            <a:r>
              <a:rPr lang="ko-KR" altLang="en-US" sz="2000" dirty="0" smtClean="0"/>
              <a:t> 수렴하기 위하여 협상안에 관한 교섭대표노조의 총회 또는 대의원회 결의만을 거친 다음 사용자와 단체협약을 체결하였다면</a:t>
            </a:r>
            <a:r>
              <a:rPr lang="en-US" altLang="ko-KR" sz="2000" dirty="0" smtClean="0"/>
              <a:t>, </a:t>
            </a:r>
            <a:r>
              <a:rPr lang="ko-KR" altLang="en-US" sz="2000" dirty="0" smtClean="0"/>
              <a:t>이는 노동조합의 소속에 따라 조합원을 차별하는 것이다</a:t>
            </a:r>
            <a:r>
              <a:rPr lang="en-US" altLang="ko-KR" sz="2000" dirty="0" smtClean="0"/>
              <a:t>. </a:t>
            </a:r>
            <a:r>
              <a:rPr lang="ko-KR" altLang="en-US" sz="2000" dirty="0" smtClean="0"/>
              <a:t>단체협약이 조합원에 미치는 영향을 고려하면</a:t>
            </a:r>
            <a:r>
              <a:rPr lang="en-US" altLang="ko-KR" sz="2000" dirty="0" smtClean="0"/>
              <a:t>, </a:t>
            </a:r>
            <a:r>
              <a:rPr lang="ko-KR" altLang="en-US" sz="2000" dirty="0" smtClean="0"/>
              <a:t>교섭의 효율성만으로는 위와 같은 차별행위에 합리성이나 정당성을 부여할 수 없다</a:t>
            </a:r>
            <a:r>
              <a:rPr lang="en-US" altLang="ko-KR" sz="2000" dirty="0" smtClean="0"/>
              <a:t>.</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452178" y="99702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재량권의 범위</a:t>
            </a:r>
            <a:endParaRPr lang="ko-KR" altLang="en-US" sz="3600" b="1" dirty="0"/>
          </a:p>
        </p:txBody>
      </p:sp>
      <p:sp>
        <p:nvSpPr>
          <p:cNvPr id="12" name="직사각형 11"/>
          <p:cNvSpPr/>
          <p:nvPr/>
        </p:nvSpPr>
        <p:spPr>
          <a:xfrm>
            <a:off x="1416817" y="6018518"/>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1" name="타원 10"/>
          <p:cNvSpPr/>
          <p:nvPr/>
        </p:nvSpPr>
        <p:spPr>
          <a:xfrm>
            <a:off x="5436160" y="4712677"/>
            <a:ext cx="1014883" cy="974692"/>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400" b="1" dirty="0" smtClean="0">
                <a:solidFill>
                  <a:prstClr val="white"/>
                </a:solidFill>
              </a:rPr>
              <a:t>재량권</a:t>
            </a:r>
            <a:endParaRPr lang="en-US" altLang="ko-KR" sz="1400" b="1" dirty="0">
              <a:solidFill>
                <a:prstClr val="white"/>
              </a:solidFill>
            </a:endParaRPr>
          </a:p>
        </p:txBody>
      </p:sp>
      <p:sp>
        <p:nvSpPr>
          <p:cNvPr id="14" name="모서리가 둥근 직사각형 13"/>
          <p:cNvSpPr/>
          <p:nvPr/>
        </p:nvSpPr>
        <p:spPr>
          <a:xfrm>
            <a:off x="3436465" y="2089796"/>
            <a:ext cx="3171824" cy="315967"/>
          </a:xfrm>
          <a:prstGeom prst="roundRect">
            <a:avLst>
              <a:gd name="adj" fmla="val 50000"/>
            </a:avLst>
          </a:prstGeom>
          <a:solidFill>
            <a:schemeClr val="bg1">
              <a:alpha val="38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ko-KR" altLang="en-US" sz="1100" dirty="0">
                <a:solidFill>
                  <a:prstClr val="white"/>
                </a:solidFill>
                <a:cs typeface="Aharoni" panose="02010803020104030203" pitchFamily="2" charset="-79"/>
              </a:rPr>
              <a:t>까칠한 조땡</a:t>
            </a:r>
            <a:endParaRPr lang="ko-KR" altLang="en-US" sz="1100" dirty="0">
              <a:solidFill>
                <a:prstClr val="white"/>
              </a:solidFill>
            </a:endParaRPr>
          </a:p>
        </p:txBody>
      </p:sp>
      <p:sp>
        <p:nvSpPr>
          <p:cNvPr id="17" name="모서리가 둥근 직사각형 16"/>
          <p:cNvSpPr/>
          <p:nvPr/>
        </p:nvSpPr>
        <p:spPr>
          <a:xfrm>
            <a:off x="6471067" y="3325744"/>
            <a:ext cx="3171824" cy="315967"/>
          </a:xfrm>
          <a:prstGeom prst="roundRect">
            <a:avLst>
              <a:gd name="adj" fmla="val 50000"/>
            </a:avLst>
          </a:prstGeom>
          <a:solidFill>
            <a:schemeClr val="bg1">
              <a:alpha val="38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ko-KR" altLang="en-US" sz="1100" dirty="0">
                <a:solidFill>
                  <a:prstClr val="white"/>
                </a:solidFill>
                <a:cs typeface="Aharoni" panose="02010803020104030203" pitchFamily="2" charset="-79"/>
              </a:rPr>
              <a:t>까칠한 조땡</a:t>
            </a:r>
            <a:endParaRPr lang="ko-KR" altLang="en-US" sz="1100" dirty="0">
              <a:solidFill>
                <a:prstClr val="white"/>
              </a:solidFill>
            </a:endParaRPr>
          </a:p>
        </p:txBody>
      </p:sp>
      <p:sp>
        <p:nvSpPr>
          <p:cNvPr id="26" name="직사각형 25"/>
          <p:cNvSpPr/>
          <p:nvPr/>
        </p:nvSpPr>
        <p:spPr>
          <a:xfrm>
            <a:off x="6702091" y="4571278"/>
            <a:ext cx="3839096" cy="1196477"/>
          </a:xfrm>
          <a:prstGeom prst="rect">
            <a:avLst/>
          </a:prstGeom>
          <a:pattFill prst="solidDmnd">
            <a:fgClr>
              <a:srgbClr val="FFC715"/>
            </a:fgClr>
            <a:bgClr>
              <a:srgbClr val="FFC00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lvl="1" algn="ctr"/>
            <a:r>
              <a:rPr lang="ko-KR" altLang="en-US" sz="2000" b="1" dirty="0" smtClean="0">
                <a:solidFill>
                  <a:prstClr val="white"/>
                </a:solidFill>
              </a:rPr>
              <a:t>공정대표의무</a:t>
            </a:r>
            <a:endParaRPr lang="en-US" altLang="ko-KR" sz="2000" b="1" dirty="0" smtClean="0">
              <a:solidFill>
                <a:prstClr val="white"/>
              </a:solidFill>
            </a:endParaRPr>
          </a:p>
          <a:p>
            <a:pPr marL="88900" lvl="1" algn="ctr"/>
            <a:r>
              <a:rPr lang="ko-KR" altLang="en-US" sz="1400" b="1" dirty="0" smtClean="0">
                <a:solidFill>
                  <a:prstClr val="white"/>
                </a:solidFill>
              </a:rPr>
              <a:t>소수노조 보호 </a:t>
            </a:r>
            <a:endParaRPr lang="en-US" altLang="ko-KR" sz="1400" b="1" dirty="0">
              <a:solidFill>
                <a:prstClr val="white"/>
              </a:solidFill>
            </a:endParaRPr>
          </a:p>
        </p:txBody>
      </p:sp>
      <p:sp>
        <p:nvSpPr>
          <p:cNvPr id="27" name="직사각형 26"/>
          <p:cNvSpPr/>
          <p:nvPr/>
        </p:nvSpPr>
        <p:spPr>
          <a:xfrm>
            <a:off x="1232518" y="4557834"/>
            <a:ext cx="3912237" cy="1257308"/>
          </a:xfrm>
          <a:prstGeom prst="rect">
            <a:avLst/>
          </a:prstGeom>
          <a:pattFill prst="solidDmnd">
            <a:fgClr>
              <a:srgbClr val="7D7D7D"/>
            </a:fgClr>
            <a:bgClr>
              <a:schemeClr val="tx1">
                <a:lumMod val="50000"/>
                <a:lumOff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lvl="1" algn="ctr"/>
            <a:r>
              <a:rPr lang="ko-KR" altLang="en-US" sz="2000" b="1" dirty="0" smtClean="0">
                <a:solidFill>
                  <a:prstClr val="white"/>
                </a:solidFill>
              </a:rPr>
              <a:t>단체교섭권 및 단체협약 </a:t>
            </a:r>
            <a:r>
              <a:rPr lang="ko-KR" altLang="en-US" sz="2000" b="1" dirty="0" err="1" smtClean="0">
                <a:solidFill>
                  <a:prstClr val="white"/>
                </a:solidFill>
              </a:rPr>
              <a:t>체결권</a:t>
            </a:r>
            <a:endParaRPr lang="en-US" altLang="ko-KR" sz="2000" b="1" dirty="0" smtClean="0">
              <a:solidFill>
                <a:prstClr val="white"/>
              </a:solidFill>
            </a:endParaRPr>
          </a:p>
          <a:p>
            <a:pPr marL="88900" lvl="1" algn="ctr"/>
            <a:r>
              <a:rPr lang="ko-KR" altLang="en-US" sz="1400" b="1" dirty="0" smtClean="0">
                <a:solidFill>
                  <a:prstClr val="white"/>
                </a:solidFill>
              </a:rPr>
              <a:t>효율적이고 안정적인 교섭</a:t>
            </a:r>
            <a:endParaRPr lang="en-US" altLang="ko-KR" sz="1400" b="1" dirty="0">
              <a:solidFill>
                <a:prstClr val="white"/>
              </a:solidFill>
            </a:endParaRPr>
          </a:p>
        </p:txBody>
      </p:sp>
      <p:sp>
        <p:nvSpPr>
          <p:cNvPr id="28" name="TextBox 27"/>
          <p:cNvSpPr txBox="1"/>
          <p:nvPr/>
        </p:nvSpPr>
        <p:spPr>
          <a:xfrm>
            <a:off x="381838" y="1114011"/>
            <a:ext cx="11324492" cy="2802819"/>
          </a:xfrm>
          <a:prstGeom prst="rect">
            <a:avLst/>
          </a:prstGeom>
          <a:noFill/>
        </p:spPr>
        <p:txBody>
          <a:bodyPr wrap="square" rtlCol="0">
            <a:spAutoFit/>
          </a:bodyPr>
          <a:lstStyle/>
          <a:p>
            <a:pPr marL="90488" algn="just">
              <a:lnSpc>
                <a:spcPct val="150000"/>
              </a:lnSpc>
            </a:pPr>
            <a:r>
              <a:rPr lang="ko-KR" altLang="en-US" sz="2000" dirty="0" smtClean="0"/>
              <a:t>법원과 노동위원회는 </a:t>
            </a:r>
            <a:r>
              <a:rPr lang="ko-KR" altLang="en-US" sz="2000" u="sng" dirty="0" smtClean="0"/>
              <a:t>교섭대표노조는</a:t>
            </a:r>
            <a:r>
              <a:rPr lang="ko-KR" altLang="en-US" sz="2000" dirty="0" smtClean="0"/>
              <a:t> 단체교섭 </a:t>
            </a:r>
            <a:r>
              <a:rPr lang="ko-KR" altLang="en-US" sz="2000" dirty="0" err="1" smtClean="0"/>
              <a:t>요구안</a:t>
            </a:r>
            <a:r>
              <a:rPr lang="ko-KR" altLang="en-US" sz="2000" dirty="0" smtClean="0"/>
              <a:t> 마련</a:t>
            </a:r>
            <a:r>
              <a:rPr lang="en-US" altLang="ko-KR" sz="2000" dirty="0" smtClean="0"/>
              <a:t>, </a:t>
            </a:r>
            <a:r>
              <a:rPr lang="ko-KR" altLang="en-US" sz="2000" dirty="0" smtClean="0"/>
              <a:t>단체교섭</a:t>
            </a:r>
            <a:r>
              <a:rPr lang="en-US" altLang="ko-KR" sz="2000" dirty="0" smtClean="0"/>
              <a:t>, </a:t>
            </a:r>
            <a:r>
              <a:rPr lang="ko-KR" altLang="en-US" sz="2000" dirty="0" smtClean="0"/>
              <a:t>단체협약 체결 과정에서 교섭집중과 목표달성을 위한 전략 선택 등에 대하여 </a:t>
            </a:r>
            <a:r>
              <a:rPr lang="ko-KR" altLang="en-US" sz="2000" u="sng" dirty="0" smtClean="0"/>
              <a:t>재량권을 가진다고 하면서도</a:t>
            </a:r>
            <a:r>
              <a:rPr lang="en-US" altLang="ko-KR" sz="2000" dirty="0" smtClean="0"/>
              <a:t>, </a:t>
            </a:r>
            <a:r>
              <a:rPr lang="ko-KR" altLang="en-US" sz="2000" dirty="0" smtClean="0">
                <a:solidFill>
                  <a:prstClr val="black">
                    <a:lumMod val="95000"/>
                    <a:lumOff val="5000"/>
                  </a:prstClr>
                </a:solidFill>
              </a:rPr>
              <a:t>단체협약에 소수노조 및 그 조합원들에게 불리하거나 차별적인 내용을 포함하는 경우</a:t>
            </a:r>
            <a:r>
              <a:rPr lang="en-US" altLang="ko-KR" sz="2000" dirty="0" smtClean="0">
                <a:solidFill>
                  <a:prstClr val="black">
                    <a:lumMod val="95000"/>
                    <a:lumOff val="5000"/>
                  </a:prstClr>
                </a:solidFill>
              </a:rPr>
              <a:t>, </a:t>
            </a:r>
            <a:r>
              <a:rPr lang="ko-KR" altLang="en-US" sz="2000" dirty="0" smtClean="0">
                <a:solidFill>
                  <a:prstClr val="black">
                    <a:lumMod val="95000"/>
                    <a:lumOff val="5000"/>
                  </a:prstClr>
                </a:solidFill>
              </a:rPr>
              <a:t>소수노조의 조합활동에 영향을 미칠 중요한 의제를 포함하고 있는 경우</a:t>
            </a:r>
            <a:r>
              <a:rPr lang="en-US" altLang="ko-KR" sz="2000" dirty="0" smtClean="0">
                <a:solidFill>
                  <a:prstClr val="black">
                    <a:lumMod val="95000"/>
                    <a:lumOff val="5000"/>
                  </a:prstClr>
                </a:solidFill>
              </a:rPr>
              <a:t>, </a:t>
            </a:r>
            <a:r>
              <a:rPr lang="ko-KR" altLang="en-US" sz="2000" dirty="0" smtClean="0">
                <a:solidFill>
                  <a:prstClr val="black">
                    <a:lumMod val="95000"/>
                    <a:lumOff val="5000"/>
                  </a:prstClr>
                </a:solidFill>
              </a:rPr>
              <a:t>교섭대표노조와 소수노조의 조합원 수의 차이가 크지 않은 경우 등에는 재량권은 축소되고 의견수렴</a:t>
            </a:r>
            <a:r>
              <a:rPr lang="en-US" altLang="ko-KR" sz="2000" dirty="0" smtClean="0">
                <a:solidFill>
                  <a:prstClr val="black">
                    <a:lumMod val="95000"/>
                    <a:lumOff val="5000"/>
                  </a:prstClr>
                </a:solidFill>
              </a:rPr>
              <a:t>, </a:t>
            </a:r>
            <a:r>
              <a:rPr lang="ko-KR" altLang="en-US" sz="2000" dirty="0" smtClean="0">
                <a:solidFill>
                  <a:prstClr val="black">
                    <a:lumMod val="95000"/>
                    <a:lumOff val="5000"/>
                  </a:prstClr>
                </a:solidFill>
              </a:rPr>
              <a:t>정보제공</a:t>
            </a:r>
            <a:r>
              <a:rPr lang="en-US" altLang="ko-KR" sz="2000" dirty="0" smtClean="0">
                <a:solidFill>
                  <a:prstClr val="black">
                    <a:lumMod val="95000"/>
                    <a:lumOff val="5000"/>
                  </a:prstClr>
                </a:solidFill>
              </a:rPr>
              <a:t>, </a:t>
            </a:r>
            <a:r>
              <a:rPr lang="ko-KR" altLang="en-US" sz="2000" dirty="0" smtClean="0">
                <a:solidFill>
                  <a:prstClr val="black">
                    <a:lumMod val="95000"/>
                    <a:lumOff val="5000"/>
                  </a:prstClr>
                </a:solidFill>
              </a:rPr>
              <a:t>설명 의무의 부담수준은 더 높아진다고 보는 경향이 있다</a:t>
            </a:r>
            <a:r>
              <a:rPr lang="en-US" altLang="ko-KR" dirty="0" smtClean="0">
                <a:solidFill>
                  <a:prstClr val="black">
                    <a:lumMod val="95000"/>
                    <a:lumOff val="5000"/>
                  </a:prstClr>
                </a:solidFill>
              </a:rPr>
              <a:t>. </a:t>
            </a:r>
            <a:endParaRPr lang="en-US" altLang="ko-KR" b="1"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재량권의 범위</a:t>
            </a:r>
            <a:endParaRPr lang="ko-KR" altLang="en-US" sz="3600" b="1" dirty="0"/>
          </a:p>
        </p:txBody>
      </p:sp>
      <p:sp>
        <p:nvSpPr>
          <p:cNvPr id="18" name="TextBox 17"/>
          <p:cNvSpPr txBox="1"/>
          <p:nvPr/>
        </p:nvSpPr>
        <p:spPr>
          <a:xfrm>
            <a:off x="411982" y="924447"/>
            <a:ext cx="11304395" cy="5632311"/>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r>
              <a:rPr lang="en-US" altLang="ko-KR" sz="2000" dirty="0" smtClean="0"/>
              <a:t>(</a:t>
            </a:r>
            <a:r>
              <a:rPr lang="ko-KR" altLang="en-US" sz="2000" dirty="0" smtClean="0"/>
              <a:t>금속노조 </a:t>
            </a:r>
            <a:r>
              <a:rPr lang="ko-KR" altLang="en-US" sz="2000" dirty="0" err="1" smtClean="0"/>
              <a:t>콘티넨탈지회</a:t>
            </a:r>
            <a:r>
              <a:rPr lang="ko-KR" altLang="en-US" sz="2000" dirty="0" smtClean="0"/>
              <a:t> 사례</a:t>
            </a:r>
            <a:r>
              <a:rPr lang="en-US" altLang="ko-KR" sz="2000" dirty="0" smtClean="0"/>
              <a:t>)</a:t>
            </a:r>
            <a:endParaRPr lang="en-US" altLang="ko-KR" sz="2000" dirty="0" smtClean="0">
              <a:latin typeface="+mj-lt"/>
            </a:endParaRPr>
          </a:p>
          <a:p>
            <a:pPr algn="just">
              <a:lnSpc>
                <a:spcPct val="150000"/>
              </a:lnSpc>
            </a:pPr>
            <a:r>
              <a:rPr lang="ko-KR" altLang="en-US" sz="2000" u="sng" dirty="0" smtClean="0"/>
              <a:t>위 조항들은</a:t>
            </a:r>
            <a:r>
              <a:rPr lang="ko-KR" altLang="en-US" sz="2000" dirty="0" smtClean="0"/>
              <a:t> </a:t>
            </a:r>
            <a:r>
              <a:rPr lang="ko-KR" altLang="en-US" sz="2000" b="1" u="sng" dirty="0" smtClean="0">
                <a:solidFill>
                  <a:srgbClr val="C00000"/>
                </a:solidFill>
              </a:rPr>
              <a:t>소수노조 및 소수노조 조합원들에게 중대한 영향을 미칠 뿐만 아니라 소수노조의 존립 또는 근간을 좌우할 수 있는 중대한 차별적 내용</a:t>
            </a:r>
            <a:r>
              <a:rPr lang="ko-KR" altLang="en-US" sz="2000" u="sng" dirty="0" smtClean="0"/>
              <a:t>을 담고 있는 점에서 소수노조에게 해당 규정의 취지와 교섭과정을 </a:t>
            </a:r>
            <a:r>
              <a:rPr lang="ko-KR" altLang="en-US" sz="2000" b="1" u="sng" dirty="0" smtClean="0">
                <a:solidFill>
                  <a:srgbClr val="C00000"/>
                </a:solidFill>
              </a:rPr>
              <a:t>충분히 설명</a:t>
            </a:r>
            <a:r>
              <a:rPr lang="ko-KR" altLang="en-US" sz="2000" u="sng" dirty="0" smtClean="0"/>
              <a:t>하면서 의견을 수렴하고 일정한 경우 소수노조의 의견을 존중할 필요가 있다</a:t>
            </a:r>
            <a:r>
              <a:rPr lang="en-US" altLang="ko-KR" sz="2000" dirty="0" smtClean="0"/>
              <a:t>. </a:t>
            </a:r>
            <a:r>
              <a:rPr lang="ko-KR" altLang="en-US" sz="2000" dirty="0" smtClean="0"/>
              <a:t>그러나 다른 교섭사항과 달리 이에 대해 소수노조에게 </a:t>
            </a:r>
            <a:r>
              <a:rPr lang="ko-KR" altLang="en-US" sz="2000" b="1" u="sng" dirty="0" smtClean="0">
                <a:solidFill>
                  <a:srgbClr val="C00000"/>
                </a:solidFill>
              </a:rPr>
              <a:t>단순히 해당 조문만을 전달하였을 뿐 규정 취지와 교섭과정 설명하지 않았고</a:t>
            </a:r>
            <a:r>
              <a:rPr lang="en-US" altLang="ko-KR" sz="2000" b="1" u="sng" dirty="0" smtClean="0">
                <a:solidFill>
                  <a:srgbClr val="C00000"/>
                </a:solidFill>
              </a:rPr>
              <a:t>, </a:t>
            </a:r>
            <a:r>
              <a:rPr lang="ko-KR" altLang="en-US" sz="2000" b="1" u="sng" dirty="0" smtClean="0">
                <a:solidFill>
                  <a:srgbClr val="C00000"/>
                </a:solidFill>
              </a:rPr>
              <a:t>의견수렴절차를 거치지 않았는데</a:t>
            </a:r>
            <a:r>
              <a:rPr lang="en-US" altLang="ko-KR" sz="2000" dirty="0" smtClean="0"/>
              <a:t>(</a:t>
            </a:r>
            <a:r>
              <a:rPr lang="ko-KR" altLang="en-US" sz="2000" dirty="0" smtClean="0"/>
              <a:t>소수노조는 뒤늦게 이 규정의 의미를 인식한 다음 </a:t>
            </a:r>
            <a:r>
              <a:rPr lang="ko-KR" altLang="en-US" sz="2000" dirty="0" err="1" smtClean="0"/>
              <a:t>문제제기함</a:t>
            </a:r>
            <a:r>
              <a:rPr lang="en-US" altLang="ko-KR" sz="2000" dirty="0" smtClean="0"/>
              <a:t>), </a:t>
            </a:r>
            <a:r>
              <a:rPr lang="ko-KR" altLang="en-US" sz="2000" dirty="0" smtClean="0"/>
              <a:t>이러한 행위는 절차적 공정대표의무 위반 정도가 중대하다고 볼 수 있다</a:t>
            </a:r>
            <a:r>
              <a:rPr lang="en-US" altLang="ko-KR" sz="2000" dirty="0" smtClean="0"/>
              <a:t>…… </a:t>
            </a:r>
            <a:r>
              <a:rPr lang="ko-KR" altLang="en-US" sz="2000" u="sng" dirty="0" smtClean="0"/>
              <a:t>원고 </a:t>
            </a:r>
            <a:r>
              <a:rPr lang="ko-KR" altLang="en-US" sz="2000" u="sng" dirty="0" err="1" smtClean="0"/>
              <a:t>지회가</a:t>
            </a:r>
            <a:r>
              <a:rPr lang="ko-KR" altLang="en-US" sz="2000" u="sng" dirty="0" smtClean="0"/>
              <a:t> 피고 노조의 </a:t>
            </a:r>
            <a:r>
              <a:rPr lang="ko-KR" altLang="en-US" sz="2000" b="1" u="sng" dirty="0" smtClean="0">
                <a:solidFill>
                  <a:srgbClr val="C00000"/>
                </a:solidFill>
              </a:rPr>
              <a:t>공문이나 소식지만으로 교섭과정이나 교섭내용을 파악하는데 한계</a:t>
            </a:r>
            <a:r>
              <a:rPr lang="ko-KR" altLang="en-US" sz="2000" u="sng" dirty="0" smtClean="0"/>
              <a:t>가 있을 수 있다</a:t>
            </a:r>
            <a:r>
              <a:rPr lang="en-US" altLang="ko-KR" sz="2000" dirty="0" smtClean="0"/>
              <a:t>. </a:t>
            </a:r>
            <a:r>
              <a:rPr lang="ko-KR" altLang="en-US" sz="2000" dirty="0" smtClean="0"/>
              <a:t>따라서 피고 노조가 원고 </a:t>
            </a:r>
            <a:r>
              <a:rPr lang="ko-KR" altLang="en-US" sz="2000" dirty="0" err="1" smtClean="0"/>
              <a:t>지회의</a:t>
            </a:r>
            <a:r>
              <a:rPr lang="ko-KR" altLang="en-US" sz="2000" dirty="0" smtClean="0"/>
              <a:t> </a:t>
            </a:r>
            <a:r>
              <a:rPr lang="ko-KR" altLang="en-US" sz="2000" b="1" u="sng" dirty="0" smtClean="0">
                <a:solidFill>
                  <a:srgbClr val="C00000"/>
                </a:solidFill>
              </a:rPr>
              <a:t>교섭회의록 제출 및 간담회 개최 요구를 거부한 행위가 공정대표의무에 반할 여지</a:t>
            </a:r>
            <a:r>
              <a:rPr lang="ko-KR" altLang="en-US" sz="2000" dirty="0" smtClean="0"/>
              <a:t>가 있다</a:t>
            </a:r>
            <a:r>
              <a:rPr lang="en-US" altLang="ko-KR" sz="2000" dirty="0" smtClean="0"/>
              <a:t>. </a:t>
            </a:r>
            <a:r>
              <a:rPr lang="ko-KR" altLang="en-US" sz="2000" dirty="0" smtClean="0"/>
              <a:t>짧은 기간 내에 여러 차례 잠정합의안 마련</a:t>
            </a:r>
            <a:r>
              <a:rPr lang="en-US" altLang="ko-KR" sz="2000" dirty="0" smtClean="0"/>
              <a:t>, </a:t>
            </a:r>
            <a:r>
              <a:rPr lang="ko-KR" altLang="en-US" sz="2000" dirty="0" smtClean="0"/>
              <a:t>재교섭</a:t>
            </a:r>
            <a:r>
              <a:rPr lang="en-US" altLang="ko-KR" sz="2000" dirty="0" smtClean="0"/>
              <a:t>, </a:t>
            </a:r>
            <a:r>
              <a:rPr lang="ko-KR" altLang="en-US" sz="2000" dirty="0" smtClean="0"/>
              <a:t>찬반투표가 이루어졌으므로 피고 노조는 원고 </a:t>
            </a:r>
            <a:r>
              <a:rPr lang="ko-KR" altLang="en-US" sz="2000" dirty="0" err="1" smtClean="0"/>
              <a:t>지회에</a:t>
            </a:r>
            <a:r>
              <a:rPr lang="ko-KR" altLang="en-US" sz="2000" dirty="0" smtClean="0"/>
              <a:t> 그 경위를 충분히 설명하면서 그에 관한 </a:t>
            </a:r>
            <a:r>
              <a:rPr lang="ko-KR" altLang="en-US" sz="2000" b="1" dirty="0" smtClean="0">
                <a:solidFill>
                  <a:srgbClr val="C00000"/>
                </a:solidFill>
              </a:rPr>
              <a:t>대책을 마련할 시간적 여유를 줄 필요</a:t>
            </a:r>
            <a:r>
              <a:rPr lang="ko-KR" altLang="en-US" sz="2000" dirty="0" smtClean="0"/>
              <a:t>가 있었다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281356" y="886495"/>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교섭대표노조의 재량권의 범위</a:t>
            </a:r>
            <a:endParaRPr lang="ko-KR" altLang="en-US" sz="3600" b="1" dirty="0"/>
          </a:p>
        </p:txBody>
      </p:sp>
      <p:sp>
        <p:nvSpPr>
          <p:cNvPr id="18" name="TextBox 17"/>
          <p:cNvSpPr txBox="1"/>
          <p:nvPr/>
        </p:nvSpPr>
        <p:spPr>
          <a:xfrm>
            <a:off x="411982" y="924447"/>
            <a:ext cx="11465170" cy="2400657"/>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b="1" dirty="0" smtClean="0"/>
              <a:t>, </a:t>
            </a:r>
            <a:r>
              <a:rPr lang="ko-KR" altLang="en-US" sz="2000" b="1" dirty="0" err="1" smtClean="0"/>
              <a:t>미확정</a:t>
            </a:r>
            <a:endParaRPr lang="en-US" altLang="ko-KR" sz="2000" dirty="0" smtClean="0">
              <a:latin typeface="+mj-lt"/>
            </a:endParaRPr>
          </a:p>
          <a:p>
            <a:pPr algn="just">
              <a:lnSpc>
                <a:spcPct val="150000"/>
              </a:lnSpc>
            </a:pPr>
            <a:r>
              <a:rPr lang="ko-KR" altLang="en-US" sz="2000" dirty="0" smtClean="0"/>
              <a:t>피고 노조가 상여금 지급 기준과 관련하여 소속 </a:t>
            </a:r>
            <a:r>
              <a:rPr lang="ko-KR" altLang="en-US" sz="2000" dirty="0" smtClean="0">
                <a:solidFill>
                  <a:srgbClr val="C00000"/>
                </a:solidFill>
              </a:rPr>
              <a:t>근로자에게 </a:t>
            </a:r>
            <a:r>
              <a:rPr lang="ko-KR" altLang="en-US" sz="2000" b="1" u="sng" dirty="0" smtClean="0">
                <a:solidFill>
                  <a:srgbClr val="C00000"/>
                </a:solidFill>
              </a:rPr>
              <a:t>불리한 내용의 단체협약 개정을 추진</a:t>
            </a:r>
            <a:r>
              <a:rPr lang="ko-KR" altLang="en-US" sz="2000" dirty="0" smtClean="0"/>
              <a:t>하였고</a:t>
            </a:r>
            <a:r>
              <a:rPr lang="en-US" altLang="ko-KR" sz="2000" dirty="0" smtClean="0"/>
              <a:t>, </a:t>
            </a:r>
            <a:r>
              <a:rPr lang="ko-KR" altLang="en-US" sz="2000" dirty="0" smtClean="0"/>
              <a:t>이에 관하여 원고 </a:t>
            </a:r>
            <a:r>
              <a:rPr lang="ko-KR" altLang="en-US" sz="2000" dirty="0" err="1" smtClean="0"/>
              <a:t>지회와</a:t>
            </a:r>
            <a:r>
              <a:rPr lang="ko-KR" altLang="en-US" sz="2000" dirty="0" smtClean="0"/>
              <a:t> 견해를 달리하였던 점에서</a:t>
            </a:r>
            <a:r>
              <a:rPr lang="en-US" altLang="ko-KR" sz="2000" dirty="0" smtClean="0"/>
              <a:t>, </a:t>
            </a:r>
            <a:r>
              <a:rPr lang="ko-KR" altLang="en-US" sz="2000" dirty="0" smtClean="0"/>
              <a:t>피고 노조가 원고 </a:t>
            </a:r>
            <a:r>
              <a:rPr lang="ko-KR" altLang="en-US" sz="2000" dirty="0" err="1" smtClean="0"/>
              <a:t>지회의</a:t>
            </a:r>
            <a:r>
              <a:rPr lang="ko-KR" altLang="en-US" sz="2000" dirty="0" smtClean="0"/>
              <a:t> </a:t>
            </a:r>
            <a:r>
              <a:rPr lang="ko-KR" altLang="en-US" sz="2000" b="1" u="sng" dirty="0" smtClean="0">
                <a:solidFill>
                  <a:srgbClr val="C00000"/>
                </a:solidFill>
              </a:rPr>
              <a:t>간담회 개최요구를 거부한 것</a:t>
            </a:r>
            <a:r>
              <a:rPr lang="ko-KR" altLang="en-US" sz="2000" dirty="0" smtClean="0"/>
              <a:t>은 공정대표의무에 위반되는 것으로 볼 여지가 있다</a:t>
            </a:r>
            <a:r>
              <a:rPr lang="en-US" altLang="ko-KR" sz="2000" dirty="0" smtClean="0"/>
              <a:t>(</a:t>
            </a:r>
            <a:r>
              <a:rPr lang="ko-KR" altLang="en-US" sz="2000" dirty="0" smtClean="0"/>
              <a:t>금속노조 </a:t>
            </a:r>
            <a:r>
              <a:rPr lang="en-US" altLang="ko-KR" sz="2000" dirty="0" smtClean="0"/>
              <a:t>AVO</a:t>
            </a:r>
            <a:r>
              <a:rPr lang="ko-KR" altLang="en-US" sz="2000" dirty="0" err="1" smtClean="0"/>
              <a:t>카본코리아지회</a:t>
            </a:r>
            <a:r>
              <a:rPr lang="ko-KR" altLang="en-US" sz="2000" dirty="0" smtClean="0"/>
              <a:t> 사례</a:t>
            </a:r>
            <a:r>
              <a:rPr lang="en-US" altLang="ko-KR" sz="2000" dirty="0" smtClean="0"/>
              <a:t>).</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281356" y="886495"/>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5" name="직사각형 14"/>
          <p:cNvSpPr/>
          <p:nvPr/>
        </p:nvSpPr>
        <p:spPr>
          <a:xfrm>
            <a:off x="1396721" y="4691857"/>
            <a:ext cx="2572843" cy="1196477"/>
          </a:xfrm>
          <a:prstGeom prst="rect">
            <a:avLst/>
          </a:prstGeom>
          <a:pattFill prst="solidDmnd">
            <a:fgClr>
              <a:srgbClr val="FFC715"/>
            </a:fgClr>
            <a:bgClr>
              <a:srgbClr val="FFC000"/>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lvl="1" algn="ctr"/>
            <a:r>
              <a:rPr lang="ko-KR" altLang="en-US" sz="2800" b="1" dirty="0" smtClean="0">
                <a:solidFill>
                  <a:schemeClr val="tx1"/>
                </a:solidFill>
              </a:rPr>
              <a:t>소수노조</a:t>
            </a:r>
            <a:endParaRPr lang="en-US" altLang="ko-KR" sz="2800" b="1" dirty="0">
              <a:solidFill>
                <a:schemeClr val="tx1"/>
              </a:solidFill>
            </a:endParaRPr>
          </a:p>
        </p:txBody>
      </p:sp>
      <p:sp>
        <p:nvSpPr>
          <p:cNvPr id="16" name="직사각형 15"/>
          <p:cNvSpPr/>
          <p:nvPr/>
        </p:nvSpPr>
        <p:spPr>
          <a:xfrm>
            <a:off x="7773995" y="4587980"/>
            <a:ext cx="2616001" cy="1257308"/>
          </a:xfrm>
          <a:prstGeom prst="rect">
            <a:avLst/>
          </a:prstGeom>
          <a:pattFill prst="solidDmnd">
            <a:fgClr>
              <a:srgbClr val="7D7D7D"/>
            </a:fgClr>
            <a:bgClr>
              <a:schemeClr val="tx1">
                <a:lumMod val="50000"/>
                <a:lumOff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88900" lvl="1" algn="ctr"/>
            <a:r>
              <a:rPr lang="ko-KR" altLang="en-US" sz="2800" b="1" dirty="0" smtClean="0">
                <a:solidFill>
                  <a:schemeClr val="tx1"/>
                </a:solidFill>
              </a:rPr>
              <a:t>교섭대표노조</a:t>
            </a:r>
            <a:endParaRPr lang="en-US" altLang="ko-KR" sz="2800" b="1" dirty="0">
              <a:solidFill>
                <a:schemeClr val="tx1"/>
              </a:solidFill>
            </a:endParaRPr>
          </a:p>
        </p:txBody>
      </p:sp>
      <p:sp>
        <p:nvSpPr>
          <p:cNvPr id="23" name="모서리가 둥근 사각형 설명선 22"/>
          <p:cNvSpPr/>
          <p:nvPr/>
        </p:nvSpPr>
        <p:spPr>
          <a:xfrm>
            <a:off x="4501662" y="4149969"/>
            <a:ext cx="2733151" cy="462224"/>
          </a:xfrm>
          <a:prstGeom prst="wedgeRoundRectCallout">
            <a:avLst>
              <a:gd name="adj1" fmla="val -58644"/>
              <a:gd name="adj2" fmla="val 42164"/>
              <a:gd name="adj3" fmla="val 16667"/>
            </a:avLst>
          </a:prstGeom>
          <a:solidFill>
            <a:srgbClr val="B0D03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lvl="0" algn="ctr"/>
            <a:r>
              <a:rPr lang="ko-KR" altLang="en-US" sz="1400" b="1" dirty="0" smtClean="0">
                <a:solidFill>
                  <a:prstClr val="white"/>
                </a:solidFill>
              </a:rPr>
              <a:t>자세하고 충분한 설명 요구</a:t>
            </a:r>
            <a:endParaRPr lang="en-US" altLang="ko-KR" sz="1400" b="1" dirty="0">
              <a:solidFill>
                <a:prstClr val="white"/>
              </a:solidFill>
            </a:endParaRPr>
          </a:p>
        </p:txBody>
      </p:sp>
      <p:sp>
        <p:nvSpPr>
          <p:cNvPr id="26" name="모서리가 둥근 사각형 설명선 25"/>
          <p:cNvSpPr/>
          <p:nvPr/>
        </p:nvSpPr>
        <p:spPr>
          <a:xfrm>
            <a:off x="4519200" y="4651020"/>
            <a:ext cx="2715612" cy="437152"/>
          </a:xfrm>
          <a:prstGeom prst="wedgeRoundRectCallout">
            <a:avLst>
              <a:gd name="adj1" fmla="val -58644"/>
              <a:gd name="adj2" fmla="val 42164"/>
              <a:gd name="adj3" fmla="val 16667"/>
            </a:avLst>
          </a:prstGeom>
          <a:solidFill>
            <a:srgbClr val="67809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lvl="0" algn="ctr"/>
            <a:r>
              <a:rPr lang="ko-KR" altLang="en-US" sz="1400" b="1" dirty="0" smtClean="0">
                <a:solidFill>
                  <a:prstClr val="white"/>
                </a:solidFill>
              </a:rPr>
              <a:t>의견제출 기회 요구</a:t>
            </a:r>
            <a:endParaRPr lang="en-US" altLang="ko-KR" sz="1400" b="1" dirty="0">
              <a:solidFill>
                <a:prstClr val="white"/>
              </a:solidFill>
            </a:endParaRPr>
          </a:p>
        </p:txBody>
      </p:sp>
      <p:sp>
        <p:nvSpPr>
          <p:cNvPr id="29" name="모서리가 둥근 사각형 설명선 28"/>
          <p:cNvSpPr/>
          <p:nvPr/>
        </p:nvSpPr>
        <p:spPr>
          <a:xfrm>
            <a:off x="4511710" y="5585516"/>
            <a:ext cx="2733153" cy="437152"/>
          </a:xfrm>
          <a:prstGeom prst="wedgeRoundRectCallout">
            <a:avLst>
              <a:gd name="adj1" fmla="val -58644"/>
              <a:gd name="adj2" fmla="val 42164"/>
              <a:gd name="adj3" fmla="val 16667"/>
            </a:avLst>
          </a:prstGeom>
          <a:solidFill>
            <a:srgbClr val="7E547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lvl="0" algn="ctr"/>
            <a:r>
              <a:rPr lang="ko-KR" altLang="en-US" sz="1400" b="1" dirty="0" smtClean="0">
                <a:solidFill>
                  <a:prstClr val="white"/>
                </a:solidFill>
              </a:rPr>
              <a:t>간담회 개최 요구</a:t>
            </a:r>
            <a:endParaRPr lang="en-US" altLang="ko-KR" sz="1400" b="1" dirty="0">
              <a:solidFill>
                <a:prstClr val="white"/>
              </a:solidFill>
            </a:endParaRPr>
          </a:p>
        </p:txBody>
      </p:sp>
      <p:sp>
        <p:nvSpPr>
          <p:cNvPr id="32" name="모서리가 둥근 사각형 설명선 31"/>
          <p:cNvSpPr/>
          <p:nvPr/>
        </p:nvSpPr>
        <p:spPr>
          <a:xfrm>
            <a:off x="4511790" y="6047740"/>
            <a:ext cx="2753168" cy="437152"/>
          </a:xfrm>
          <a:prstGeom prst="wedgeRoundRectCallout">
            <a:avLst>
              <a:gd name="adj1" fmla="val -58644"/>
              <a:gd name="adj2" fmla="val 42164"/>
              <a:gd name="adj3" fmla="val 16667"/>
            </a:avLst>
          </a:prstGeom>
          <a:solidFill>
            <a:srgbClr val="E55F6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lvl="0" algn="ctr"/>
            <a:r>
              <a:rPr lang="ko-KR" altLang="en-US" sz="1400" b="1" dirty="0" smtClean="0">
                <a:solidFill>
                  <a:prstClr val="white"/>
                </a:solidFill>
              </a:rPr>
              <a:t>잠정합의안 찬반투표 참여 요구</a:t>
            </a:r>
            <a:endParaRPr lang="en-US" altLang="ko-KR" sz="1400" b="1" dirty="0">
              <a:solidFill>
                <a:prstClr val="white"/>
              </a:solidFill>
            </a:endParaRPr>
          </a:p>
        </p:txBody>
      </p:sp>
      <p:sp>
        <p:nvSpPr>
          <p:cNvPr id="35" name="모서리가 둥근 사각형 설명선 34"/>
          <p:cNvSpPr/>
          <p:nvPr/>
        </p:nvSpPr>
        <p:spPr>
          <a:xfrm>
            <a:off x="4546176" y="5114918"/>
            <a:ext cx="2718781" cy="437152"/>
          </a:xfrm>
          <a:prstGeom prst="wedgeRoundRectCallout">
            <a:avLst>
              <a:gd name="adj1" fmla="val -58644"/>
              <a:gd name="adj2" fmla="val 42164"/>
              <a:gd name="adj3" fmla="val 16667"/>
            </a:avLst>
          </a:prstGeom>
          <a:solidFill>
            <a:schemeClr val="accent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lvl="0" algn="ctr"/>
            <a:r>
              <a:rPr lang="ko-KR" altLang="en-US" sz="1400" b="1" dirty="0" smtClean="0">
                <a:solidFill>
                  <a:prstClr val="white"/>
                </a:solidFill>
              </a:rPr>
              <a:t>교섭회의록 제출 요구</a:t>
            </a:r>
            <a:endParaRPr lang="en-US" altLang="ko-KR" sz="1400" b="1" dirty="0">
              <a:solidFill>
                <a:prstClr val="white"/>
              </a:solidFill>
            </a:endParaRPr>
          </a:p>
        </p:txBody>
      </p:sp>
      <p:sp>
        <p:nvSpPr>
          <p:cNvPr id="36" name="모서리가 둥근 직사각형 35"/>
          <p:cNvSpPr/>
          <p:nvPr/>
        </p:nvSpPr>
        <p:spPr>
          <a:xfrm>
            <a:off x="844061" y="3315028"/>
            <a:ext cx="10329705" cy="553587"/>
          </a:xfrm>
          <a:prstGeom prst="roundRect">
            <a:avLst/>
          </a:prstGeom>
          <a:solidFill>
            <a:schemeClr val="tx1">
              <a:lumMod val="65000"/>
              <a:lumOff val="35000"/>
            </a:schemeClr>
          </a:solidFill>
          <a:ln w="22225">
            <a:solidFill>
              <a:schemeClr val="tx1">
                <a:lumMod val="75000"/>
                <a:lumOff val="25000"/>
              </a:schemeClr>
            </a:solidFill>
          </a:ln>
          <a:effectLst>
            <a:outerShdw dist="127000" dir="5400000" sx="97000" sy="97000" algn="t" rotWithShape="0">
              <a:schemeClr val="bg1">
                <a:lumMod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fontAlgn="base"/>
            <a:r>
              <a:rPr lang="ko-KR" altLang="en-US" sz="1600" b="1" dirty="0" err="1" smtClean="0">
                <a:solidFill>
                  <a:schemeClr val="bg1"/>
                </a:solidFill>
                <a:latin typeface="+mj-lt"/>
              </a:rPr>
              <a:t>교섭요구안</a:t>
            </a:r>
            <a:r>
              <a:rPr lang="en-US" altLang="ko-KR" sz="1600" b="1" dirty="0" smtClean="0">
                <a:solidFill>
                  <a:schemeClr val="bg1"/>
                </a:solidFill>
                <a:latin typeface="+mj-lt"/>
              </a:rPr>
              <a:t>, </a:t>
            </a:r>
            <a:r>
              <a:rPr lang="ko-KR" altLang="en-US" sz="1600" b="1" dirty="0" smtClean="0">
                <a:solidFill>
                  <a:schemeClr val="bg1"/>
                </a:solidFill>
                <a:latin typeface="+mj-lt"/>
              </a:rPr>
              <a:t>잠정합의안</a:t>
            </a:r>
            <a:r>
              <a:rPr lang="en-US" altLang="ko-KR" sz="1600" b="1" dirty="0" smtClean="0">
                <a:solidFill>
                  <a:schemeClr val="bg1"/>
                </a:solidFill>
                <a:latin typeface="+mj-lt"/>
              </a:rPr>
              <a:t>, </a:t>
            </a:r>
            <a:r>
              <a:rPr lang="ko-KR" altLang="en-US" sz="1600" b="1" dirty="0" err="1" smtClean="0">
                <a:solidFill>
                  <a:schemeClr val="bg1"/>
                </a:solidFill>
                <a:latin typeface="+mj-lt"/>
              </a:rPr>
              <a:t>단체혐약</a:t>
            </a:r>
            <a:r>
              <a:rPr lang="ko-KR" altLang="en-US" sz="1600" b="1" dirty="0" smtClean="0">
                <a:solidFill>
                  <a:schemeClr val="bg1"/>
                </a:solidFill>
                <a:latin typeface="+mj-lt"/>
              </a:rPr>
              <a:t> 내용에 따라 </a:t>
            </a:r>
            <a:r>
              <a:rPr lang="ko-KR" altLang="en-US" sz="1600" b="1" dirty="0" smtClean="0">
                <a:latin typeface="+mj-lt"/>
              </a:rPr>
              <a:t>의견수렴</a:t>
            </a:r>
            <a:r>
              <a:rPr lang="en-US" altLang="ko-KR" sz="1600" b="1" dirty="0" smtClean="0">
                <a:latin typeface="+mj-lt"/>
              </a:rPr>
              <a:t>·</a:t>
            </a:r>
            <a:r>
              <a:rPr lang="ko-KR" altLang="en-US" sz="1600" b="1" dirty="0" smtClean="0">
                <a:latin typeface="+mj-lt"/>
              </a:rPr>
              <a:t>정보제공</a:t>
            </a:r>
            <a:r>
              <a:rPr lang="en-US" altLang="ko-KR" sz="1600" b="1" dirty="0" smtClean="0">
                <a:latin typeface="+mj-lt"/>
              </a:rPr>
              <a:t>·</a:t>
            </a:r>
            <a:r>
              <a:rPr lang="ko-KR" altLang="en-US" sz="1600" b="1" dirty="0" smtClean="0">
                <a:latin typeface="+mj-lt"/>
              </a:rPr>
              <a:t>설명 의무 이행 판단 기준이 달라질 수 있다</a:t>
            </a:r>
            <a:endParaRPr lang="ko-KR" altLang="en-US" sz="16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8" name="TextBox 17"/>
          <p:cNvSpPr txBox="1"/>
          <p:nvPr/>
        </p:nvSpPr>
        <p:spPr>
          <a:xfrm>
            <a:off x="643094" y="1788606"/>
            <a:ext cx="11203912" cy="378565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2016.11.10. </a:t>
            </a:r>
            <a:r>
              <a:rPr lang="ko-KR" altLang="en-US" sz="2000" b="1" dirty="0" smtClean="0"/>
              <a:t>중앙</a:t>
            </a:r>
            <a:r>
              <a:rPr lang="en-US" altLang="ko-KR" sz="2000" b="1" dirty="0" smtClean="0"/>
              <a:t>2016</a:t>
            </a:r>
            <a:r>
              <a:rPr lang="ko-KR" altLang="en-US" sz="2000" b="1" dirty="0" smtClean="0"/>
              <a:t>공정</a:t>
            </a:r>
            <a:r>
              <a:rPr lang="en-US" altLang="ko-KR" sz="2000" b="1" dirty="0" smtClean="0"/>
              <a:t>21</a:t>
            </a:r>
            <a:endParaRPr lang="en-US" altLang="ko-KR" sz="2000" dirty="0" smtClean="0">
              <a:latin typeface="+mj-lt"/>
            </a:endParaRPr>
          </a:p>
          <a:p>
            <a:pPr algn="just" fontAlgn="base">
              <a:lnSpc>
                <a:spcPct val="150000"/>
              </a:lnSpc>
            </a:pPr>
            <a:r>
              <a:rPr lang="ko-KR" altLang="en-US" sz="2000" dirty="0" smtClean="0"/>
              <a:t>단체협약에서 직종 간 특성을 고려하여 직종별로 근로조건을 달리 정할 수 있으나</a:t>
            </a:r>
            <a:r>
              <a:rPr lang="en-US" altLang="ko-KR" sz="2000" dirty="0" smtClean="0"/>
              <a:t>, </a:t>
            </a:r>
            <a:r>
              <a:rPr lang="ko-KR" altLang="en-US" sz="2000" dirty="0" smtClean="0"/>
              <a:t>사용자와 </a:t>
            </a:r>
            <a:r>
              <a:rPr lang="ko-KR" altLang="en-US" sz="2000" dirty="0" err="1" smtClean="0"/>
              <a:t>교교섭대표노조가</a:t>
            </a:r>
            <a:r>
              <a:rPr lang="ko-KR" altLang="en-US" sz="2000" dirty="0" smtClean="0"/>
              <a:t> 단체협약을 체결하면서 특정 직종</a:t>
            </a:r>
            <a:r>
              <a:rPr lang="en-US" altLang="ko-KR" sz="2000" dirty="0" smtClean="0"/>
              <a:t>(</a:t>
            </a:r>
            <a:r>
              <a:rPr lang="ko-KR" altLang="en-US" sz="2000" dirty="0" smtClean="0"/>
              <a:t>생산직</a:t>
            </a:r>
            <a:r>
              <a:rPr lang="en-US" altLang="ko-KR" sz="2000" dirty="0" smtClean="0"/>
              <a:t>)</a:t>
            </a:r>
            <a:r>
              <a:rPr lang="ko-KR" altLang="en-US" sz="2000" dirty="0" smtClean="0"/>
              <a:t>에 대하여만 조합원 가입자격을 인정하고 일반직</a:t>
            </a:r>
            <a:r>
              <a:rPr lang="en-US" altLang="ko-KR" sz="2000" dirty="0" smtClean="0"/>
              <a:t>(</a:t>
            </a:r>
            <a:r>
              <a:rPr lang="ko-KR" altLang="en-US" sz="2000" dirty="0" smtClean="0"/>
              <a:t>사무직</a:t>
            </a:r>
            <a:r>
              <a:rPr lang="en-US" altLang="ko-KR" sz="2000" dirty="0" smtClean="0"/>
              <a:t>, </a:t>
            </a:r>
            <a:r>
              <a:rPr lang="ko-KR" altLang="en-US" sz="2000" dirty="0" smtClean="0"/>
              <a:t>영업직</a:t>
            </a:r>
            <a:r>
              <a:rPr lang="en-US" altLang="ko-KR" sz="2000" dirty="0" smtClean="0"/>
              <a:t>)</a:t>
            </a:r>
            <a:r>
              <a:rPr lang="ko-KR" altLang="en-US" sz="2000" dirty="0" smtClean="0"/>
              <a:t>은 조합원 가입자격을 불인정한 조항</a:t>
            </a:r>
            <a:r>
              <a:rPr lang="en-US" altLang="ko-KR" sz="2000" dirty="0" smtClean="0"/>
              <a:t>, </a:t>
            </a:r>
            <a:r>
              <a:rPr lang="ko-KR" altLang="en-US" sz="2000" dirty="0" smtClean="0"/>
              <a:t>월급제 사원</a:t>
            </a:r>
            <a:r>
              <a:rPr lang="en-US" altLang="ko-KR" sz="2000" dirty="0" smtClean="0"/>
              <a:t>(</a:t>
            </a:r>
            <a:r>
              <a:rPr lang="ko-KR" altLang="en-US" sz="2000" dirty="0" smtClean="0"/>
              <a:t>생산직</a:t>
            </a:r>
            <a:r>
              <a:rPr lang="en-US" altLang="ko-KR" sz="2000" dirty="0" smtClean="0"/>
              <a:t>)</a:t>
            </a:r>
            <a:r>
              <a:rPr lang="ko-KR" altLang="en-US" sz="2000" dirty="0" smtClean="0"/>
              <a:t>에 대해서만 단체교섭을 통하여 임금협상을 하도록 한 조항</a:t>
            </a:r>
            <a:r>
              <a:rPr lang="en-US" altLang="ko-KR" sz="2000" dirty="0" smtClean="0"/>
              <a:t>, </a:t>
            </a:r>
            <a:r>
              <a:rPr lang="ko-KR" altLang="en-US" sz="2000" dirty="0" smtClean="0"/>
              <a:t>생산직에게만 </a:t>
            </a:r>
            <a:r>
              <a:rPr lang="en-US" altLang="ko-KR" sz="2000" dirty="0" smtClean="0"/>
              <a:t>5</a:t>
            </a:r>
            <a:r>
              <a:rPr lang="ko-KR" altLang="en-US" sz="2000" dirty="0" smtClean="0"/>
              <a:t>만원 상당의 상품권 및 자녀학자금 등을 지급하도록 한 조항을 둔 것은 합리적 이유 없는 차별이고</a:t>
            </a:r>
            <a:r>
              <a:rPr lang="en-US" altLang="ko-KR" sz="2000" dirty="0" smtClean="0"/>
              <a:t>, </a:t>
            </a:r>
            <a:r>
              <a:rPr lang="ko-KR" altLang="en-US" sz="2000" dirty="0" smtClean="0"/>
              <a:t>결과적으로 차별을 받게 된</a:t>
            </a:r>
            <a:r>
              <a:rPr lang="en-US" altLang="ko-KR" sz="2000" dirty="0" smtClean="0"/>
              <a:t> </a:t>
            </a:r>
            <a:r>
              <a:rPr lang="ko-KR" altLang="en-US" sz="2000" dirty="0" smtClean="0"/>
              <a:t>일반직</a:t>
            </a:r>
            <a:r>
              <a:rPr lang="en-US" altLang="ko-KR" sz="2000" dirty="0" smtClean="0"/>
              <a:t>(</a:t>
            </a:r>
            <a:r>
              <a:rPr lang="ko-KR" altLang="en-US" sz="2000" dirty="0" smtClean="0"/>
              <a:t>사무직</a:t>
            </a:r>
            <a:r>
              <a:rPr lang="en-US" altLang="ko-KR" sz="2000" dirty="0" smtClean="0"/>
              <a:t>, </a:t>
            </a:r>
            <a:r>
              <a:rPr lang="ko-KR" altLang="en-US" sz="2000" dirty="0" smtClean="0"/>
              <a:t>영업직</a:t>
            </a:r>
            <a:r>
              <a:rPr lang="en-US" altLang="ko-KR" sz="2000" dirty="0" smtClean="0"/>
              <a:t>)</a:t>
            </a:r>
            <a:r>
              <a:rPr lang="ko-KR" altLang="en-US" sz="2000" dirty="0" smtClean="0"/>
              <a:t>의 근로자만 가입한 소수노조와의 충분한 협의를 하지 않은 점에서 공정대표의무 위반에 해당한다</a:t>
            </a:r>
            <a:r>
              <a:rPr lang="en-US" altLang="ko-KR" sz="2000" dirty="0" smtClean="0"/>
              <a:t>. </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572758" y="1670267"/>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
        <p:nvSpPr>
          <p:cNvPr id="15" name="TextBox 14"/>
          <p:cNvSpPr txBox="1"/>
          <p:nvPr/>
        </p:nvSpPr>
        <p:spPr>
          <a:xfrm>
            <a:off x="311499" y="954594"/>
            <a:ext cx="11203911" cy="461665"/>
          </a:xfrm>
          <a:prstGeom prst="rect">
            <a:avLst/>
          </a:prstGeom>
          <a:noFill/>
        </p:spPr>
        <p:txBody>
          <a:bodyPr wrap="square" rtlCol="0">
            <a:spAutoFit/>
          </a:bodyPr>
          <a:lstStyle/>
          <a:p>
            <a:r>
              <a:rPr lang="ko-KR" altLang="en-US" sz="2400" b="1" dirty="0" smtClean="0">
                <a:latin typeface="+mj-lt"/>
              </a:rPr>
              <a:t>임금 등 근로조건 적용 시 특정 노조 조합원만 적용 배제하면 공정대표의무 위반</a:t>
            </a:r>
            <a:endParaRPr lang="ko-KR" altLang="en-US" sz="2400" b="1" dirty="0">
              <a:latin typeface="+mj-lt"/>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8" name="TextBox 17"/>
          <p:cNvSpPr txBox="1"/>
          <p:nvPr/>
        </p:nvSpPr>
        <p:spPr>
          <a:xfrm>
            <a:off x="653143" y="1497203"/>
            <a:ext cx="11203912" cy="4708981"/>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2016.11.10. </a:t>
            </a:r>
            <a:r>
              <a:rPr lang="ko-KR" altLang="en-US" sz="2000" b="1" dirty="0" smtClean="0"/>
              <a:t>중앙</a:t>
            </a:r>
            <a:r>
              <a:rPr lang="en-US" altLang="ko-KR" sz="2000" b="1" dirty="0" smtClean="0"/>
              <a:t>2016</a:t>
            </a:r>
            <a:r>
              <a:rPr lang="ko-KR" altLang="en-US" sz="2000" b="1" dirty="0" smtClean="0"/>
              <a:t>공정</a:t>
            </a:r>
            <a:r>
              <a:rPr lang="en-US" altLang="ko-KR" sz="2000" b="1" dirty="0" smtClean="0"/>
              <a:t>21</a:t>
            </a:r>
            <a:endParaRPr lang="en-US" altLang="ko-KR" sz="2000" dirty="0" smtClean="0">
              <a:latin typeface="+mj-lt"/>
            </a:endParaRPr>
          </a:p>
          <a:p>
            <a:pPr algn="just" fontAlgn="base">
              <a:lnSpc>
                <a:spcPct val="150000"/>
              </a:lnSpc>
            </a:pPr>
            <a:r>
              <a:rPr lang="ko-KR" altLang="en-US" sz="2000" dirty="0" smtClean="0"/>
              <a:t>사용자와 교섭대표노조는 환경미화원과 나머지 일반무기계약직으로 구분하여 별도의 단체협약과 임금협약을 체결하면서</a:t>
            </a:r>
            <a:r>
              <a:rPr lang="en-US" altLang="ko-KR" sz="2000" dirty="0" smtClean="0"/>
              <a:t>, </a:t>
            </a:r>
            <a:r>
              <a:rPr lang="ko-KR" altLang="en-US" sz="2000" dirty="0" smtClean="0"/>
              <a:t>환경미화원에게만 매월 </a:t>
            </a:r>
            <a:r>
              <a:rPr lang="en-US" altLang="ko-KR" sz="2000" dirty="0" smtClean="0"/>
              <a:t>1</a:t>
            </a:r>
            <a:r>
              <a:rPr lang="ko-KR" altLang="en-US" sz="2000" dirty="0" smtClean="0"/>
              <a:t>회 체력단련시간</a:t>
            </a:r>
            <a:r>
              <a:rPr lang="en-US" altLang="ko-KR" sz="2000" dirty="0" smtClean="0"/>
              <a:t>, </a:t>
            </a:r>
            <a:r>
              <a:rPr lang="ko-KR" altLang="en-US" sz="2000" dirty="0" smtClean="0"/>
              <a:t>회의 및 교육시간을 보장</a:t>
            </a:r>
            <a:r>
              <a:rPr lang="en-US" altLang="ko-KR" sz="2000" dirty="0" smtClean="0"/>
              <a:t>, </a:t>
            </a:r>
            <a:r>
              <a:rPr lang="ko-KR" altLang="en-US" sz="2000" dirty="0" smtClean="0"/>
              <a:t>정년퇴직자 모범조합원에게 휴가</a:t>
            </a:r>
            <a:r>
              <a:rPr lang="en-US" altLang="ko-KR" sz="2000" dirty="0" smtClean="0"/>
              <a:t>·</a:t>
            </a:r>
            <a:r>
              <a:rPr lang="ko-KR" altLang="en-US" sz="2000" dirty="0" smtClean="0"/>
              <a:t>휴가비 지급</a:t>
            </a:r>
            <a:r>
              <a:rPr lang="en-US" altLang="ko-KR" sz="2000" dirty="0" smtClean="0"/>
              <a:t>, </a:t>
            </a:r>
            <a:r>
              <a:rPr lang="ko-KR" altLang="en-US" sz="2000" dirty="0" smtClean="0"/>
              <a:t>복지포인트 더 많이 지급</a:t>
            </a:r>
            <a:r>
              <a:rPr lang="en-US" altLang="ko-KR" sz="2000" dirty="0" smtClean="0"/>
              <a:t>, </a:t>
            </a:r>
            <a:r>
              <a:rPr lang="ko-KR" altLang="en-US" sz="2000" dirty="0" smtClean="0"/>
              <a:t>간식비 지급</a:t>
            </a:r>
            <a:r>
              <a:rPr lang="en-US" altLang="ko-KR" sz="2000" dirty="0" smtClean="0"/>
              <a:t>, </a:t>
            </a:r>
            <a:r>
              <a:rPr lang="ko-KR" altLang="en-US" sz="2000" dirty="0" smtClean="0"/>
              <a:t>부부동반 산업시찰 실시 등의 조항을 둔 것은 직종의 차이에 따른 차별에 불과하므로 시정대상이 되지 않는다</a:t>
            </a:r>
            <a:r>
              <a:rPr lang="en-US" altLang="ko-KR" sz="2000" dirty="0" smtClean="0"/>
              <a:t>. </a:t>
            </a:r>
            <a:r>
              <a:rPr lang="ko-KR" altLang="en-US" sz="2000" dirty="0" smtClean="0"/>
              <a:t>소수노조의 규약상 환경미화원의 가입을 금지하고 있지 않고</a:t>
            </a:r>
            <a:r>
              <a:rPr lang="en-US" altLang="ko-KR" sz="2000" dirty="0" smtClean="0"/>
              <a:t>, </a:t>
            </a:r>
            <a:r>
              <a:rPr lang="ko-KR" altLang="en-US" sz="2000" dirty="0" smtClean="0"/>
              <a:t>교섭대표노조에는 환경미화원 뿐만 아니라 다른 일반무기계약직 조합원도 포함하고 있다는 점에서 더욱 그러하다</a:t>
            </a:r>
            <a:r>
              <a:rPr lang="en-US" altLang="ko-KR" sz="2000" dirty="0" smtClean="0"/>
              <a:t>.</a:t>
            </a:r>
          </a:p>
          <a:p>
            <a:pPr algn="just" fontAlgn="base">
              <a:lnSpc>
                <a:spcPct val="150000"/>
              </a:lnSpc>
            </a:pPr>
            <a:r>
              <a:rPr lang="ko-KR" altLang="en-US" sz="2000" dirty="0" smtClean="0"/>
              <a:t>설령</a:t>
            </a:r>
            <a:r>
              <a:rPr lang="en-US" altLang="ko-KR" sz="2000" dirty="0" smtClean="0"/>
              <a:t>, </a:t>
            </a:r>
            <a:r>
              <a:rPr lang="ko-KR" altLang="en-US" sz="2000" dirty="0" smtClean="0"/>
              <a:t>공정대표의무 시정신청의 구제대상이 된다고 할지라도 환경미화원은 일반 무기계약직과 달리 채용시험에 달리기도 있고 야외업무</a:t>
            </a:r>
            <a:r>
              <a:rPr lang="en-US" altLang="ko-KR" sz="2000" dirty="0" smtClean="0"/>
              <a:t>, </a:t>
            </a:r>
            <a:r>
              <a:rPr lang="ko-KR" altLang="en-US" sz="2000" dirty="0" smtClean="0"/>
              <a:t>새벽부터 밤 사이의 업무 등 직무특성상 체력단련이나 안전교육에 필요한 시간을 부여한 것이므로 합리성 없는 차별이라고 보기는 어렵다</a:t>
            </a:r>
            <a:r>
              <a:rPr lang="en-US" altLang="ko-KR" sz="2000" dirty="0" smtClean="0"/>
              <a:t>.</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582806" y="1469300"/>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
        <p:nvSpPr>
          <p:cNvPr id="15" name="TextBox 14"/>
          <p:cNvSpPr txBox="1"/>
          <p:nvPr/>
        </p:nvSpPr>
        <p:spPr>
          <a:xfrm>
            <a:off x="552660" y="954594"/>
            <a:ext cx="10801978" cy="461665"/>
          </a:xfrm>
          <a:prstGeom prst="rect">
            <a:avLst/>
          </a:prstGeom>
          <a:noFill/>
        </p:spPr>
        <p:txBody>
          <a:bodyPr wrap="square" rtlCol="0">
            <a:spAutoFit/>
          </a:bodyPr>
          <a:lstStyle/>
          <a:p>
            <a:r>
              <a:rPr lang="ko-KR" altLang="en-US" sz="2400" b="1" dirty="0" smtClean="0">
                <a:latin typeface="+mj-lt"/>
              </a:rPr>
              <a:t>직종간 차별로 보아 공정대표의무 위반이 아니라고 본 사례</a:t>
            </a:r>
            <a:endParaRPr lang="ko-KR" altLang="en-US" sz="2400" b="1" dirty="0">
              <a:latin typeface="+mj-lt"/>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5" name="TextBox 14"/>
          <p:cNvSpPr txBox="1"/>
          <p:nvPr/>
        </p:nvSpPr>
        <p:spPr>
          <a:xfrm>
            <a:off x="512466" y="914401"/>
            <a:ext cx="11193865" cy="1200329"/>
          </a:xfrm>
          <a:prstGeom prst="rect">
            <a:avLst/>
          </a:prstGeom>
          <a:noFill/>
        </p:spPr>
        <p:txBody>
          <a:bodyPr wrap="square" rtlCol="0">
            <a:spAutoFit/>
          </a:bodyPr>
          <a:lstStyle/>
          <a:p>
            <a:pPr fontAlgn="base">
              <a:lnSpc>
                <a:spcPct val="150000"/>
              </a:lnSpc>
            </a:pPr>
            <a:r>
              <a:rPr lang="ko-KR" altLang="en-US" sz="2400" b="1" dirty="0" smtClean="0"/>
              <a:t>단체협약에 다음과 같은 규정을 두면서 그 협의 및 합의 주체를 교섭대표노조로만 한정하는 경우 공정대표의무위반인가</a:t>
            </a:r>
            <a:r>
              <a:rPr lang="en-US" altLang="ko-KR" sz="2400" b="1" dirty="0" smtClean="0"/>
              <a:t>?</a:t>
            </a:r>
            <a:endParaRPr lang="ko-KR" altLang="en-US" sz="2400" dirty="0"/>
          </a:p>
        </p:txBody>
      </p:sp>
      <p:sp>
        <p:nvSpPr>
          <p:cNvPr id="17" name="TextBox 16"/>
          <p:cNvSpPr txBox="1"/>
          <p:nvPr/>
        </p:nvSpPr>
        <p:spPr>
          <a:xfrm>
            <a:off x="482321" y="2149019"/>
            <a:ext cx="11374734" cy="4487895"/>
          </a:xfrm>
          <a:prstGeom prst="rect">
            <a:avLst/>
          </a:prstGeom>
          <a:noFill/>
        </p:spPr>
        <p:txBody>
          <a:bodyPr wrap="square" rtlCol="0">
            <a:spAutoFit/>
          </a:bodyPr>
          <a:lstStyle/>
          <a:p>
            <a:pPr algn="just" fontAlgn="base">
              <a:lnSpc>
                <a:spcPct val="120000"/>
              </a:lnSpc>
            </a:pPr>
            <a:r>
              <a:rPr lang="ko-KR" altLang="en-US" sz="2000" b="1" dirty="0" smtClean="0"/>
              <a:t>단체협약 제</a:t>
            </a:r>
            <a:r>
              <a:rPr lang="en-US" altLang="ko-KR" sz="2000" b="1" dirty="0" smtClean="0"/>
              <a:t>18</a:t>
            </a:r>
            <a:r>
              <a:rPr lang="ko-KR" altLang="en-US" sz="2000" b="1" dirty="0" smtClean="0"/>
              <a:t>조</a:t>
            </a:r>
            <a:r>
              <a:rPr lang="en-US" altLang="ko-KR" sz="2000" b="1" dirty="0" smtClean="0"/>
              <a:t>(</a:t>
            </a:r>
            <a:r>
              <a:rPr lang="ko-KR" altLang="en-US" sz="2000" b="1" dirty="0" smtClean="0"/>
              <a:t>휴직</a:t>
            </a:r>
            <a:r>
              <a:rPr lang="en-US" altLang="ko-KR" sz="2000" b="1" dirty="0" smtClean="0"/>
              <a:t>) </a:t>
            </a:r>
            <a:r>
              <a:rPr lang="ko-KR" altLang="en-US" sz="2000" dirty="0" smtClean="0"/>
              <a:t>휴직사유가 발생할 경우</a:t>
            </a:r>
            <a:r>
              <a:rPr lang="en-US" altLang="ko-KR" sz="2000" dirty="0" smtClean="0"/>
              <a:t>, </a:t>
            </a:r>
            <a:r>
              <a:rPr lang="ko-KR" altLang="en-US" sz="2000" dirty="0" smtClean="0"/>
              <a:t>회사경영 및 업무상 사정을 들어 각각의 휴직신청 건에 대해 휴직 여부 및 그 기간을 </a:t>
            </a:r>
            <a:r>
              <a:rPr lang="ko-KR" altLang="en-US" sz="2000" b="1" u="sng" dirty="0" smtClean="0">
                <a:solidFill>
                  <a:srgbClr val="C00000"/>
                </a:solidFill>
              </a:rPr>
              <a:t>노사가 협의</a:t>
            </a:r>
            <a:r>
              <a:rPr lang="ko-KR" altLang="en-US" sz="2000" dirty="0" smtClean="0"/>
              <a:t>하여 결정할 수 있도록 한다</a:t>
            </a:r>
            <a:endParaRPr lang="en-US" altLang="ko-KR" sz="2000" dirty="0" smtClean="0"/>
          </a:p>
          <a:p>
            <a:pPr algn="just" fontAlgn="base">
              <a:lnSpc>
                <a:spcPct val="120000"/>
              </a:lnSpc>
            </a:pPr>
            <a:r>
              <a:rPr lang="ko-KR" altLang="en-US" sz="2000" b="1" dirty="0" smtClean="0"/>
              <a:t>제</a:t>
            </a:r>
            <a:r>
              <a:rPr lang="en-US" altLang="ko-KR" sz="2000" b="1" dirty="0" smtClean="0"/>
              <a:t>26</a:t>
            </a:r>
            <a:r>
              <a:rPr lang="ko-KR" altLang="en-US" sz="2000" b="1" dirty="0" smtClean="0"/>
              <a:t>조</a:t>
            </a:r>
            <a:r>
              <a:rPr lang="en-US" altLang="ko-KR" sz="2000" b="1" dirty="0" smtClean="0"/>
              <a:t>(</a:t>
            </a:r>
            <a:r>
              <a:rPr lang="ko-KR" altLang="en-US" sz="2000" b="1" dirty="0" smtClean="0"/>
              <a:t>고용안정 및 위원회 구성</a:t>
            </a:r>
            <a:r>
              <a:rPr lang="en-US" altLang="ko-KR" sz="2000" b="1" dirty="0" smtClean="0"/>
              <a:t>)</a:t>
            </a:r>
            <a:r>
              <a:rPr lang="ko-KR" altLang="en-US" sz="2000" dirty="0" smtClean="0"/>
              <a:t> 회사의 분할</a:t>
            </a:r>
            <a:r>
              <a:rPr lang="en-US" altLang="ko-KR" sz="2000" dirty="0" smtClean="0"/>
              <a:t>·</a:t>
            </a:r>
            <a:r>
              <a:rPr lang="ko-KR" altLang="en-US" sz="2000" dirty="0" smtClean="0"/>
              <a:t>합병</a:t>
            </a:r>
            <a:r>
              <a:rPr lang="en-US" altLang="ko-KR" sz="2000" dirty="0" smtClean="0"/>
              <a:t>·</a:t>
            </a:r>
            <a:r>
              <a:rPr lang="ko-KR" altLang="en-US" sz="2000" dirty="0" smtClean="0"/>
              <a:t>양도 시 고용 및 근로조건 변동</a:t>
            </a:r>
            <a:r>
              <a:rPr lang="en-US" altLang="ko-KR" sz="2000" dirty="0" smtClean="0"/>
              <a:t>, </a:t>
            </a:r>
            <a:r>
              <a:rPr lang="ko-KR" altLang="en-US" sz="2000" dirty="0" smtClean="0"/>
              <a:t>단체협약에 관한 사항</a:t>
            </a:r>
            <a:r>
              <a:rPr lang="en-US" altLang="ko-KR" sz="2000" dirty="0" smtClean="0"/>
              <a:t>, </a:t>
            </a:r>
            <a:r>
              <a:rPr lang="ko-KR" altLang="en-US" sz="2000" dirty="0" smtClean="0"/>
              <a:t>긴박한 경영 악화 시 근로시간 단축 등 효율적인 인력운영에 관한 사항에 관하여 심의</a:t>
            </a:r>
            <a:r>
              <a:rPr lang="en-US" altLang="ko-KR" sz="2000" dirty="0" smtClean="0"/>
              <a:t>, </a:t>
            </a:r>
            <a:r>
              <a:rPr lang="ko-KR" altLang="en-US" sz="2000" dirty="0" smtClean="0"/>
              <a:t>결정하기 위하여 </a:t>
            </a:r>
            <a:r>
              <a:rPr lang="ko-KR" altLang="en-US" sz="2000" b="1" u="sng" dirty="0" smtClean="0">
                <a:solidFill>
                  <a:srgbClr val="C00000"/>
                </a:solidFill>
              </a:rPr>
              <a:t>노사 각 </a:t>
            </a:r>
            <a:r>
              <a:rPr lang="en-US" altLang="ko-KR" sz="2000" b="1" u="sng" dirty="0" smtClean="0">
                <a:solidFill>
                  <a:srgbClr val="C00000"/>
                </a:solidFill>
              </a:rPr>
              <a:t>5</a:t>
            </a:r>
            <a:r>
              <a:rPr lang="ko-KR" altLang="en-US" sz="2000" b="1" u="sng" dirty="0" smtClean="0">
                <a:solidFill>
                  <a:srgbClr val="C00000"/>
                </a:solidFill>
              </a:rPr>
              <a:t>인으로 구성되는 고용안정위원회</a:t>
            </a:r>
            <a:r>
              <a:rPr lang="ko-KR" altLang="en-US" sz="2000" dirty="0" smtClean="0"/>
              <a:t> 설치하도록 한다</a:t>
            </a:r>
            <a:r>
              <a:rPr lang="en-US" altLang="ko-KR" sz="2000" dirty="0" smtClean="0"/>
              <a:t>.</a:t>
            </a:r>
          </a:p>
          <a:p>
            <a:pPr algn="just" fontAlgn="base">
              <a:lnSpc>
                <a:spcPct val="120000"/>
              </a:lnSpc>
            </a:pPr>
            <a:r>
              <a:rPr lang="ko-KR" altLang="en-US" sz="2000" b="1" dirty="0" smtClean="0"/>
              <a:t>제</a:t>
            </a:r>
            <a:r>
              <a:rPr lang="en-US" altLang="ko-KR" sz="2000" b="1" dirty="0" smtClean="0"/>
              <a:t>30</a:t>
            </a:r>
            <a:r>
              <a:rPr lang="ko-KR" altLang="en-US" sz="2000" b="1" dirty="0" smtClean="0"/>
              <a:t>조</a:t>
            </a:r>
            <a:r>
              <a:rPr lang="en-US" altLang="ko-KR" sz="2000" b="1" dirty="0" smtClean="0"/>
              <a:t>(</a:t>
            </a:r>
            <a:r>
              <a:rPr lang="ko-KR" altLang="en-US" sz="2000" b="1" dirty="0" smtClean="0"/>
              <a:t>용역 또는 하도급</a:t>
            </a:r>
            <a:r>
              <a:rPr lang="en-US" altLang="ko-KR" sz="2000" b="1" dirty="0" smtClean="0"/>
              <a:t>) </a:t>
            </a:r>
            <a:r>
              <a:rPr lang="ko-KR" altLang="en-US" sz="2000" dirty="0" smtClean="0"/>
              <a:t>경영상의 부득이한 사유로 생산부문의 일부를 용역 또는 외주</a:t>
            </a:r>
            <a:r>
              <a:rPr lang="en-US" altLang="ko-KR" sz="2000" dirty="0" smtClean="0"/>
              <a:t>, </a:t>
            </a:r>
            <a:r>
              <a:rPr lang="ko-KR" altLang="en-US" sz="2000" dirty="0" smtClean="0"/>
              <a:t>하도급으로 전환하고자 할 때에는 조합원의 고용안정 및 근로조건에 관한 사항은 </a:t>
            </a:r>
            <a:r>
              <a:rPr lang="ko-KR" altLang="en-US" sz="2000" b="1" u="sng" dirty="0" smtClean="0">
                <a:solidFill>
                  <a:srgbClr val="C00000"/>
                </a:solidFill>
              </a:rPr>
              <a:t>사전에 조합과 합의</a:t>
            </a:r>
            <a:r>
              <a:rPr lang="ko-KR" altLang="en-US" sz="2000" dirty="0" smtClean="0"/>
              <a:t>하도록 한다</a:t>
            </a:r>
          </a:p>
          <a:p>
            <a:pPr algn="just" fontAlgn="base">
              <a:lnSpc>
                <a:spcPct val="120000"/>
              </a:lnSpc>
            </a:pPr>
            <a:r>
              <a:rPr lang="ko-KR" altLang="en-US" sz="2000" b="1" dirty="0" smtClean="0"/>
              <a:t>제</a:t>
            </a:r>
            <a:r>
              <a:rPr lang="en-US" altLang="ko-KR" sz="2000" b="1" dirty="0" smtClean="0"/>
              <a:t>44</a:t>
            </a:r>
            <a:r>
              <a:rPr lang="ko-KR" altLang="en-US" sz="2000" b="1" dirty="0" smtClean="0"/>
              <a:t>조</a:t>
            </a:r>
            <a:r>
              <a:rPr lang="en-US" altLang="ko-KR" sz="2000" b="1" dirty="0" smtClean="0"/>
              <a:t>(</a:t>
            </a:r>
            <a:r>
              <a:rPr lang="ko-KR" altLang="en-US" sz="2000" b="1" dirty="0" smtClean="0"/>
              <a:t>취업규칙 개정</a:t>
            </a:r>
            <a:r>
              <a:rPr lang="en-US" altLang="ko-KR" sz="2000" b="1" dirty="0" smtClean="0"/>
              <a:t>) </a:t>
            </a:r>
            <a:r>
              <a:rPr lang="ko-KR" altLang="en-US" sz="2000" dirty="0" smtClean="0"/>
              <a:t>회사는 단체협약에 준하여 취업규칙을 개정하여야 하며</a:t>
            </a:r>
            <a:r>
              <a:rPr lang="en-US" altLang="ko-KR" sz="2000" dirty="0" smtClean="0"/>
              <a:t>, </a:t>
            </a:r>
            <a:r>
              <a:rPr lang="ko-KR" altLang="en-US" sz="2000" dirty="0" smtClean="0"/>
              <a:t>개정 시 </a:t>
            </a:r>
            <a:r>
              <a:rPr lang="ko-KR" altLang="en-US" sz="2000" b="1" u="sng" dirty="0" smtClean="0">
                <a:solidFill>
                  <a:srgbClr val="C00000"/>
                </a:solidFill>
              </a:rPr>
              <a:t>조합과 협의</a:t>
            </a:r>
            <a:r>
              <a:rPr lang="ko-KR" altLang="en-US" sz="2000" dirty="0" smtClean="0"/>
              <a:t>한다</a:t>
            </a:r>
            <a:r>
              <a:rPr lang="en-US" altLang="ko-KR" sz="2000" dirty="0" smtClean="0"/>
              <a:t>. </a:t>
            </a:r>
            <a:r>
              <a:rPr lang="ko-KR" altLang="en-US" sz="2000" dirty="0" smtClean="0"/>
              <a:t>단</a:t>
            </a:r>
            <a:r>
              <a:rPr lang="en-US" altLang="ko-KR" sz="2000" dirty="0" smtClean="0"/>
              <a:t>, </a:t>
            </a:r>
            <a:r>
              <a:rPr lang="ko-KR" altLang="en-US" sz="2000" dirty="0" smtClean="0"/>
              <a:t>조합원에게 </a:t>
            </a:r>
            <a:r>
              <a:rPr lang="ko-KR" altLang="en-US" sz="2000" dirty="0" err="1" smtClean="0"/>
              <a:t>불이익하게</a:t>
            </a:r>
            <a:r>
              <a:rPr lang="ko-KR" altLang="en-US" sz="2000" dirty="0" smtClean="0"/>
              <a:t> 변경하는 경우에는 </a:t>
            </a:r>
            <a:r>
              <a:rPr lang="ko-KR" altLang="en-US" sz="2000" b="1" u="sng" dirty="0" smtClean="0">
                <a:solidFill>
                  <a:srgbClr val="C00000"/>
                </a:solidFill>
              </a:rPr>
              <a:t>조합의 동의</a:t>
            </a:r>
            <a:r>
              <a:rPr lang="ko-KR" altLang="en-US" sz="2000" dirty="0" smtClean="0"/>
              <a:t>를 얻어야 한다</a:t>
            </a:r>
            <a:r>
              <a:rPr lang="en-US" altLang="ko-KR" sz="2000" dirty="0" smtClean="0"/>
              <a:t>.</a:t>
            </a:r>
          </a:p>
          <a:p>
            <a:pPr algn="just" fontAlgn="base">
              <a:lnSpc>
                <a:spcPct val="120000"/>
              </a:lnSpc>
            </a:pPr>
            <a:r>
              <a:rPr lang="ko-KR" altLang="en-US" sz="2000" b="1" dirty="0" smtClean="0"/>
              <a:t>제</a:t>
            </a:r>
            <a:r>
              <a:rPr lang="en-US" altLang="ko-KR" sz="2000" b="1" dirty="0" smtClean="0"/>
              <a:t>79</a:t>
            </a:r>
            <a:r>
              <a:rPr lang="ko-KR" altLang="en-US" sz="2000" b="1" dirty="0" smtClean="0"/>
              <a:t>조</a:t>
            </a:r>
            <a:r>
              <a:rPr lang="en-US" altLang="ko-KR" sz="2000" b="1" dirty="0" smtClean="0"/>
              <a:t>(</a:t>
            </a:r>
            <a:r>
              <a:rPr lang="ko-KR" altLang="en-US" sz="2000" b="1" dirty="0" smtClean="0"/>
              <a:t>재해발생시의 대책</a:t>
            </a:r>
            <a:r>
              <a:rPr lang="en-US" altLang="ko-KR" sz="2000" b="1" dirty="0" smtClean="0"/>
              <a:t>)</a:t>
            </a:r>
            <a:r>
              <a:rPr lang="ko-KR" altLang="en-US" sz="2000" dirty="0" smtClean="0"/>
              <a:t> 회사가 재해발생시 재해요인 제거 및 동종사고 예방을 위하여 노력하고 </a:t>
            </a:r>
            <a:r>
              <a:rPr lang="ko-KR" altLang="en-US" sz="2000" b="1" u="sng" dirty="0" smtClean="0">
                <a:solidFill>
                  <a:srgbClr val="C00000"/>
                </a:solidFill>
              </a:rPr>
              <a:t>조합과 협의</a:t>
            </a:r>
            <a:r>
              <a:rPr lang="ko-KR" altLang="en-US" sz="2000" dirty="0" smtClean="0"/>
              <a:t>하여 안전보건상의 조치를 취하도록 한다</a:t>
            </a:r>
            <a:endParaRPr lang="ko-KR" altLang="en-US" sz="2000" dirty="0"/>
          </a:p>
        </p:txBody>
      </p:sp>
      <p:grpSp>
        <p:nvGrpSpPr>
          <p:cNvPr id="11" name="그룹 10"/>
          <p:cNvGrpSpPr/>
          <p:nvPr/>
        </p:nvGrpSpPr>
        <p:grpSpPr>
          <a:xfrm>
            <a:off x="0" y="1034220"/>
            <a:ext cx="542729" cy="472518"/>
            <a:chOff x="7521771" y="1167753"/>
            <a:chExt cx="868333" cy="756000"/>
          </a:xfrm>
        </p:grpSpPr>
        <p:sp>
          <p:nvSpPr>
            <p:cNvPr id="14" name="타원 13"/>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6" name="직사각형 15"/>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8" name="TextBox 17"/>
          <p:cNvSpPr txBox="1"/>
          <p:nvPr/>
        </p:nvSpPr>
        <p:spPr>
          <a:xfrm>
            <a:off x="572756" y="2502038"/>
            <a:ext cx="11203912" cy="286232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2015.9.8. </a:t>
            </a:r>
            <a:r>
              <a:rPr lang="ko-KR" altLang="en-US" sz="2000" b="1" dirty="0" smtClean="0"/>
              <a:t>중앙</a:t>
            </a:r>
            <a:r>
              <a:rPr lang="en-US" altLang="ko-KR" sz="2000" b="1" dirty="0" smtClean="0"/>
              <a:t>2015</a:t>
            </a:r>
            <a:r>
              <a:rPr lang="ko-KR" altLang="en-US" sz="2000" b="1" dirty="0" smtClean="0"/>
              <a:t>공정</a:t>
            </a:r>
            <a:r>
              <a:rPr lang="en-US" altLang="ko-KR" sz="2000" b="1" dirty="0" smtClean="0"/>
              <a:t>36,37(</a:t>
            </a:r>
            <a:r>
              <a:rPr lang="ko-KR" altLang="en-US" sz="2000" b="1" dirty="0" smtClean="0"/>
              <a:t>병합</a:t>
            </a:r>
            <a:r>
              <a:rPr lang="en-US" altLang="ko-KR" sz="2000" b="1" dirty="0" smtClean="0"/>
              <a:t>)</a:t>
            </a:r>
            <a:endParaRPr lang="ko-KR" altLang="en-US" sz="2000" b="1" dirty="0" smtClean="0"/>
          </a:p>
          <a:p>
            <a:pPr algn="just" fontAlgn="base">
              <a:lnSpc>
                <a:spcPct val="150000"/>
              </a:lnSpc>
            </a:pPr>
            <a:r>
              <a:rPr lang="ko-KR" altLang="en-US" sz="2000" dirty="0" smtClean="0"/>
              <a:t>교섭대표노동조합에게 보장된 권한은 원칙적으로 단체협약의 체결을 위한 단체교섭과 그 주장의 불일치로 발생하는 노동쟁의와 그 주장을 관철하기 위해 행하는 실력행사인 쟁의행위의 수행과 조정위원회 구성에서의 대표권한으로 볼 것이어서 일단 단체협약이 체결되었다면</a:t>
            </a:r>
            <a:r>
              <a:rPr lang="en-US" altLang="ko-KR" sz="2000" dirty="0" smtClean="0"/>
              <a:t>, </a:t>
            </a:r>
            <a:r>
              <a:rPr lang="ko-KR" altLang="en-US" sz="2000" dirty="0" smtClean="0"/>
              <a:t>그 단체협약에 뒤따르는 보충협약의 체결이 문제되지 않는 한 그 단체협약의 이행과 관련한 모든 사항에 대해서도 교섭대표노동조합이 당연히 배타적인 권한을 행사한다고 해석할 수 없다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452177" y="2403797"/>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
        <p:nvSpPr>
          <p:cNvPr id="15" name="TextBox 14"/>
          <p:cNvSpPr txBox="1"/>
          <p:nvPr/>
        </p:nvSpPr>
        <p:spPr>
          <a:xfrm>
            <a:off x="552660" y="954594"/>
            <a:ext cx="10801978" cy="1200329"/>
          </a:xfrm>
          <a:prstGeom prst="rect">
            <a:avLst/>
          </a:prstGeom>
          <a:noFill/>
        </p:spPr>
        <p:txBody>
          <a:bodyPr wrap="square" rtlCol="0">
            <a:spAutoFit/>
          </a:bodyPr>
          <a:lstStyle/>
          <a:p>
            <a:pPr>
              <a:lnSpc>
                <a:spcPct val="150000"/>
              </a:lnSpc>
            </a:pPr>
            <a:r>
              <a:rPr lang="ko-KR" altLang="en-US" sz="2400" b="1" dirty="0" smtClean="0">
                <a:latin typeface="+mj-lt"/>
              </a:rPr>
              <a:t>단체협약에 근로조건 결정 등에 관한 협의</a:t>
            </a:r>
            <a:r>
              <a:rPr lang="en-US" altLang="ko-KR" sz="2400" b="1" dirty="0" smtClean="0">
                <a:latin typeface="+mj-lt"/>
              </a:rPr>
              <a:t>·</a:t>
            </a:r>
            <a:r>
              <a:rPr lang="ko-KR" altLang="en-US" sz="2400" b="1" dirty="0" smtClean="0">
                <a:latin typeface="+mj-lt"/>
              </a:rPr>
              <a:t>합의 절차 규정을 두면서 교섭대표노조만 </a:t>
            </a:r>
            <a:r>
              <a:rPr lang="ko-KR" altLang="en-US" sz="2400" b="1" dirty="0" smtClean="0"/>
              <a:t>협의</a:t>
            </a:r>
            <a:r>
              <a:rPr lang="en-US" altLang="ko-KR" sz="2400" b="1" dirty="0" smtClean="0"/>
              <a:t>·</a:t>
            </a:r>
            <a:r>
              <a:rPr lang="ko-KR" altLang="en-US" sz="2400" b="1" dirty="0" smtClean="0"/>
              <a:t>합의</a:t>
            </a:r>
            <a:r>
              <a:rPr lang="ko-KR" altLang="en-US" sz="2400" b="1" dirty="0" smtClean="0">
                <a:latin typeface="+mj-lt"/>
              </a:rPr>
              <a:t> 주체로 하는 것은 공정대표의무 위반이다</a:t>
            </a:r>
            <a:endParaRPr lang="ko-KR" altLang="en-US" sz="2400" b="1" dirty="0">
              <a:latin typeface="+mj-lt"/>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8" name="TextBox 17"/>
          <p:cNvSpPr txBox="1"/>
          <p:nvPr/>
        </p:nvSpPr>
        <p:spPr>
          <a:xfrm>
            <a:off x="442127" y="874205"/>
            <a:ext cx="11374734" cy="7017306"/>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서울행정 </a:t>
            </a:r>
            <a:r>
              <a:rPr lang="en-US" altLang="ko-KR" sz="2000" b="1" dirty="0" smtClean="0">
                <a:latin typeface="+mj-lt"/>
              </a:rPr>
              <a:t>2015</a:t>
            </a:r>
            <a:r>
              <a:rPr lang="ko-KR" altLang="en-US" sz="2000" b="1" dirty="0" err="1" smtClean="0">
                <a:latin typeface="+mj-lt"/>
              </a:rPr>
              <a:t>구합</a:t>
            </a:r>
            <a:r>
              <a:rPr lang="en-US" altLang="ko-KR" sz="2000" b="1" dirty="0" smtClean="0">
                <a:latin typeface="+mj-lt"/>
              </a:rPr>
              <a:t>77745</a:t>
            </a:r>
            <a:r>
              <a:rPr lang="en-US" altLang="ko-KR" sz="2000" dirty="0" smtClean="0">
                <a:latin typeface="+mj-lt"/>
              </a:rPr>
              <a:t>, </a:t>
            </a:r>
            <a:r>
              <a:rPr lang="ko-KR" altLang="en-US" sz="2000" dirty="0" smtClean="0">
                <a:latin typeface="+mj-lt"/>
              </a:rPr>
              <a:t>서울고등 </a:t>
            </a:r>
            <a:r>
              <a:rPr lang="en-US" altLang="ko-KR" sz="2000" dirty="0" smtClean="0">
                <a:latin typeface="+mj-lt"/>
              </a:rPr>
              <a:t>20162057671, </a:t>
            </a:r>
            <a:r>
              <a:rPr lang="ko-KR" altLang="en-US" sz="2000" dirty="0" smtClean="0"/>
              <a:t>대법원 </a:t>
            </a:r>
            <a:r>
              <a:rPr lang="ko-KR" altLang="en-US" sz="2000" dirty="0" err="1" smtClean="0"/>
              <a:t>계속중</a:t>
            </a:r>
            <a:r>
              <a:rPr lang="en-US" altLang="ko-KR" sz="2000" dirty="0" smtClean="0"/>
              <a:t>(</a:t>
            </a:r>
            <a:r>
              <a:rPr lang="ko-KR" altLang="en-US" sz="2000" dirty="0" smtClean="0"/>
              <a:t>금속 </a:t>
            </a:r>
            <a:r>
              <a:rPr lang="ko-KR" altLang="en-US" sz="2000" dirty="0" err="1" smtClean="0"/>
              <a:t>콘티넨탈지회</a:t>
            </a:r>
            <a:r>
              <a:rPr lang="ko-KR" altLang="en-US" sz="2000" dirty="0" smtClean="0"/>
              <a:t> 사례</a:t>
            </a:r>
            <a:r>
              <a:rPr lang="en-US" altLang="ko-KR" sz="2000" dirty="0" smtClean="0"/>
              <a:t>)</a:t>
            </a:r>
            <a:endParaRPr lang="ko-KR" altLang="en-US" sz="2000" b="1" dirty="0" smtClean="0"/>
          </a:p>
          <a:p>
            <a:pPr algn="just" fontAlgn="base">
              <a:lnSpc>
                <a:spcPct val="150000"/>
              </a:lnSpc>
            </a:pPr>
            <a:r>
              <a:rPr lang="ko-KR" altLang="en-US" sz="2000" dirty="0" smtClean="0"/>
              <a:t>교섭대표노조는 교섭대표의 지위를 유지하는 기간 동안 단체협약에 정해두지 않은 근로조건 등에 대하여 추가로 단체협약을 체결하거나 사정변경으로 </a:t>
            </a:r>
            <a:r>
              <a:rPr lang="ko-KR" altLang="en-US" sz="2000" dirty="0" err="1" smtClean="0"/>
              <a:t>단협을</a:t>
            </a:r>
            <a:r>
              <a:rPr lang="ko-KR" altLang="en-US" sz="2000" dirty="0" smtClean="0"/>
              <a:t> 수정하는 경우 교섭 및 체결권한을 갖고</a:t>
            </a:r>
            <a:r>
              <a:rPr lang="en-US" altLang="ko-KR" sz="2000" dirty="0" smtClean="0"/>
              <a:t>, </a:t>
            </a:r>
            <a:r>
              <a:rPr lang="ko-KR" altLang="en-US" sz="2000" dirty="0" err="1" smtClean="0"/>
              <a:t>단협에</a:t>
            </a:r>
            <a:r>
              <a:rPr lang="ko-KR" altLang="en-US" sz="2000" dirty="0" smtClean="0"/>
              <a:t> 실체적인 내용이 정해져 </a:t>
            </a:r>
            <a:r>
              <a:rPr lang="ko-KR" altLang="en-US" sz="2000" dirty="0" err="1" smtClean="0"/>
              <a:t>있되</a:t>
            </a:r>
            <a:r>
              <a:rPr lang="ko-KR" altLang="en-US" sz="2000" dirty="0" smtClean="0"/>
              <a:t> </a:t>
            </a:r>
            <a:r>
              <a:rPr lang="en-US" sz="2000" dirty="0" err="1" smtClean="0"/>
              <a:t>해석이나</a:t>
            </a:r>
            <a:r>
              <a:rPr lang="en-US" sz="2000" dirty="0" smtClean="0"/>
              <a:t> </a:t>
            </a:r>
            <a:r>
              <a:rPr lang="en-US" sz="2000" dirty="0" err="1" smtClean="0"/>
              <a:t>구체적인</a:t>
            </a:r>
            <a:r>
              <a:rPr lang="en-US" sz="2000" dirty="0" smtClean="0"/>
              <a:t> </a:t>
            </a:r>
            <a:r>
              <a:rPr lang="en-US" sz="2000" dirty="0" err="1" smtClean="0"/>
              <a:t>이행방법이</a:t>
            </a:r>
            <a:r>
              <a:rPr lang="en-US" sz="2000" dirty="0" smtClean="0"/>
              <a:t> </a:t>
            </a:r>
            <a:r>
              <a:rPr lang="en-US" sz="2000" dirty="0" err="1" smtClean="0"/>
              <a:t>문제되는</a:t>
            </a:r>
            <a:r>
              <a:rPr lang="en-US" sz="2000" dirty="0" smtClean="0"/>
              <a:t> </a:t>
            </a:r>
            <a:r>
              <a:rPr lang="en-US" sz="2000" dirty="0" err="1" smtClean="0"/>
              <a:t>경우</a:t>
            </a:r>
            <a:r>
              <a:rPr lang="en-US" sz="2000" dirty="0" smtClean="0"/>
              <a:t> </a:t>
            </a:r>
            <a:r>
              <a:rPr lang="ko-KR" altLang="en-US" sz="2000" dirty="0" smtClean="0"/>
              <a:t>협의 또는 합의의 주체가 될 수 있으나</a:t>
            </a:r>
            <a:r>
              <a:rPr lang="en-US" altLang="ko-KR" sz="2000" dirty="0" smtClean="0"/>
              <a:t>, </a:t>
            </a:r>
            <a:r>
              <a:rPr lang="ko-KR" altLang="en-US" sz="2000" dirty="0" smtClean="0"/>
              <a:t>단체협약에 근로조건과 관련된 실체적 내용이 없이 협의 등의 권한을 </a:t>
            </a:r>
            <a:r>
              <a:rPr lang="ko-KR" altLang="en-US" sz="2000" dirty="0" err="1" smtClean="0"/>
              <a:t>백지위임하는</a:t>
            </a:r>
            <a:r>
              <a:rPr lang="ko-KR" altLang="en-US" sz="2000" dirty="0" smtClean="0"/>
              <a:t> 경우에까지 교섭대표노조의 배타적 협의권한이 허용된다고 할 수는 없다</a:t>
            </a:r>
            <a:r>
              <a:rPr lang="en-US" altLang="ko-KR" sz="2000" dirty="0" smtClean="0"/>
              <a:t>. </a:t>
            </a:r>
            <a:r>
              <a:rPr lang="ko-KR" altLang="en-US" sz="2000" dirty="0" smtClean="0"/>
              <a:t>관련법령에서 별도의 기구나 절차에 의할 것을 예정하고 있는 경우에는 그에 따라야 한다</a:t>
            </a:r>
            <a:r>
              <a:rPr lang="en-US" altLang="ko-KR" sz="2000" dirty="0" smtClean="0"/>
              <a:t>. </a:t>
            </a:r>
          </a:p>
          <a:p>
            <a:pPr algn="just" fontAlgn="base">
              <a:lnSpc>
                <a:spcPct val="150000"/>
              </a:lnSpc>
            </a:pPr>
            <a:r>
              <a:rPr lang="ko-KR" altLang="en-US" sz="2000" u="sng" dirty="0" smtClean="0"/>
              <a:t>교섭대표노조가 단체교섭 결과 근로조건 결정에 근로자들이 참여할 수 있는 권한을 얻어냈다면</a:t>
            </a:r>
            <a:r>
              <a:rPr lang="en-US" altLang="ko-KR" sz="2000" u="sng" dirty="0" smtClean="0"/>
              <a:t>, </a:t>
            </a:r>
            <a:r>
              <a:rPr lang="ko-KR" altLang="en-US" sz="2000" u="sng" dirty="0" smtClean="0"/>
              <a:t>그러한 성과물은 소수 노동조합도 공유하여야 한다</a:t>
            </a:r>
            <a:r>
              <a:rPr lang="en-US" altLang="ko-KR" sz="2000" dirty="0" smtClean="0"/>
              <a:t>. </a:t>
            </a:r>
            <a:r>
              <a:rPr lang="ko-KR" altLang="en-US" sz="2000" b="1" u="sng" dirty="0" smtClean="0">
                <a:solidFill>
                  <a:srgbClr val="C00000"/>
                </a:solidFill>
              </a:rPr>
              <a:t>소수 노조에게 분배되는 참여의 몫은 소속 조합원의 규모에 따라 안배되는 것이 합리적</a:t>
            </a:r>
            <a:r>
              <a:rPr lang="ko-KR" altLang="en-US" sz="2000" dirty="0" smtClean="0"/>
              <a:t>이고</a:t>
            </a:r>
            <a:r>
              <a:rPr lang="en-US" altLang="ko-KR" sz="2000" dirty="0" smtClean="0"/>
              <a:t>, </a:t>
            </a:r>
            <a:r>
              <a:rPr lang="ko-KR" altLang="en-US" sz="2000" dirty="0" smtClean="0"/>
              <a:t>참여의 기회를 전적으로 박탈하는 것은 허용될 수 없다</a:t>
            </a:r>
            <a:r>
              <a:rPr lang="en-US" altLang="ko-KR" sz="2000" dirty="0" smtClean="0"/>
              <a:t>. </a:t>
            </a:r>
            <a:r>
              <a:rPr lang="ko-KR" altLang="en-US" sz="2000" b="1" u="sng" dirty="0" smtClean="0">
                <a:solidFill>
                  <a:srgbClr val="C00000"/>
                </a:solidFill>
              </a:rPr>
              <a:t>근로조건에 영향을 미칠 수 있는 사안이 발생할 경우 노사간의 협의절차 등을 정하고 있는 경우에는 단체협약에 공정한 절차규정을 마련하는 것 자체가 공정대표의무의 내용</a:t>
            </a:r>
            <a:r>
              <a:rPr lang="ko-KR" altLang="en-US" sz="2000" u="sng" dirty="0" smtClean="0"/>
              <a:t>이 된다</a:t>
            </a:r>
            <a:r>
              <a:rPr lang="en-US" altLang="ko-KR" sz="2000" u="sng" dirty="0" smtClean="0"/>
              <a:t>. </a:t>
            </a:r>
            <a:r>
              <a:rPr lang="ko-KR" altLang="en-US" sz="2000" u="sng" dirty="0" smtClean="0"/>
              <a:t>특히 소수노조 조합원의 신분이나 인사와 관련된 사항에 대해서는 더욱 그러하다</a:t>
            </a:r>
            <a:r>
              <a:rPr lang="en-US" altLang="ko-KR" sz="2000" u="sng" dirty="0" smtClean="0"/>
              <a:t>.</a:t>
            </a:r>
            <a:r>
              <a:rPr lang="ko-KR" altLang="en-US" sz="2000" dirty="0" smtClean="0"/>
              <a:t> </a:t>
            </a:r>
          </a:p>
          <a:p>
            <a:pPr fontAlgn="base"/>
            <a:endParaRPr lang="ko-KR" altLang="en-US" sz="2000" dirty="0" smtClean="0"/>
          </a:p>
          <a:p>
            <a:pPr fontAlgn="base"/>
            <a:endParaRPr lang="ko-KR" altLang="en-US" sz="2000" dirty="0" smtClean="0"/>
          </a:p>
          <a:p>
            <a:pPr fontAlgn="base"/>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180871" y="89654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단체협약에 의한 차별</a:t>
            </a:r>
            <a:endParaRPr lang="ko-KR" altLang="en-US" sz="3600" b="1"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pic>
        <p:nvPicPr>
          <p:cNvPr id="11" name="그림 10" descr="화면 캡처">
            <a:extLst>
              <a:ext uri="{FF2B5EF4-FFF2-40B4-BE49-F238E27FC236}">
                <a16:creationId xmlns:a16="http://schemas.microsoft.com/office/drawing/2014/main" xmlns:lc="http://schemas.openxmlformats.org/drawingml/2006/lockedCanvas" xmlns="" id="{97C31A09-B39F-4587-9B80-45CF228E55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67603" y="1580567"/>
            <a:ext cx="7319975" cy="4869901"/>
          </a:xfrm>
          <a:prstGeom prst="rect">
            <a:avLst/>
          </a:prstGeom>
        </p:spPr>
      </p:pic>
      <p:sp>
        <p:nvSpPr>
          <p:cNvPr id="14" name="TextBox 13"/>
          <p:cNvSpPr txBox="1"/>
          <p:nvPr/>
        </p:nvSpPr>
        <p:spPr>
          <a:xfrm>
            <a:off x="1276141" y="1457011"/>
            <a:ext cx="3275762" cy="369332"/>
          </a:xfrm>
          <a:prstGeom prst="rect">
            <a:avLst/>
          </a:prstGeom>
          <a:noFill/>
        </p:spPr>
        <p:txBody>
          <a:bodyPr wrap="square" rtlCol="0">
            <a:spAutoFit/>
          </a:bodyPr>
          <a:lstStyle/>
          <a:p>
            <a:pPr fontAlgn="base"/>
            <a:endParaRPr lang="ko-KR" altLang="en-US" dirty="0"/>
          </a:p>
        </p:txBody>
      </p:sp>
      <p:sp>
        <p:nvSpPr>
          <p:cNvPr id="16" name="모서리가 둥근 직사각형 15"/>
          <p:cNvSpPr/>
          <p:nvPr/>
        </p:nvSpPr>
        <p:spPr>
          <a:xfrm>
            <a:off x="389935" y="1095543"/>
            <a:ext cx="4111728" cy="453088"/>
          </a:xfrm>
          <a:prstGeom prst="roundRect">
            <a:avLst>
              <a:gd name="adj" fmla="val 50000"/>
            </a:avLst>
          </a:prstGeom>
          <a:solidFill>
            <a:schemeClr val="accent3">
              <a:lumMod val="60000"/>
              <a:lumOff val="40000"/>
              <a:alpha val="71765"/>
            </a:schemeClr>
          </a:solidFill>
          <a:ln>
            <a:solidFill>
              <a:schemeClr val="bg1"/>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fontAlgn="base"/>
            <a:r>
              <a:rPr lang="ko-KR" altLang="en-US" sz="2400" b="1" dirty="0" smtClean="0">
                <a:solidFill>
                  <a:schemeClr val="tx1"/>
                </a:solidFill>
              </a:rPr>
              <a:t>교섭대표노조 ≠ 근로자대표</a:t>
            </a:r>
            <a:endParaRPr lang="ko-KR" altLang="en-US" sz="2400" b="1" dirty="0">
              <a:solidFill>
                <a:schemeClr val="tx1"/>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근로시간 면제한도 배분</a:t>
            </a:r>
            <a:endParaRPr lang="ko-KR" altLang="en-US" sz="3600" b="1" dirty="0"/>
          </a:p>
        </p:txBody>
      </p:sp>
      <p:sp>
        <p:nvSpPr>
          <p:cNvPr id="18" name="TextBox 17"/>
          <p:cNvSpPr txBox="1"/>
          <p:nvPr/>
        </p:nvSpPr>
        <p:spPr>
          <a:xfrm>
            <a:off x="291402" y="834011"/>
            <a:ext cx="11465169" cy="3416320"/>
          </a:xfrm>
          <a:prstGeom prst="rect">
            <a:avLst/>
          </a:prstGeom>
          <a:noFill/>
        </p:spPr>
        <p:txBody>
          <a:bodyPr wrap="square" rtlCol="0">
            <a:spAutoFit/>
          </a:bodyPr>
          <a:lstStyle/>
          <a:p>
            <a:pPr algn="just" fontAlgn="base">
              <a:lnSpc>
                <a:spcPct val="150000"/>
              </a:lnSpc>
            </a:pPr>
            <a:r>
              <a:rPr lang="ko-KR" altLang="en-US" sz="2400" b="1" dirty="0" smtClean="0"/>
              <a:t>노동위원회 및 법원의 판단기준 </a:t>
            </a:r>
            <a:endParaRPr lang="en-US" altLang="ko-KR" sz="2400" b="1" dirty="0" smtClean="0"/>
          </a:p>
          <a:p>
            <a:pPr algn="just" fontAlgn="base">
              <a:lnSpc>
                <a:spcPct val="150000"/>
              </a:lnSpc>
            </a:pPr>
            <a:r>
              <a:rPr lang="en-US" altLang="ko-KR" sz="2400" dirty="0" smtClean="0"/>
              <a:t>- </a:t>
            </a:r>
            <a:r>
              <a:rPr lang="ko-KR" altLang="en-US" sz="2400" dirty="0" smtClean="0"/>
              <a:t>노조법 제</a:t>
            </a:r>
            <a:r>
              <a:rPr lang="en-US" altLang="ko-KR" sz="2400" dirty="0" smtClean="0"/>
              <a:t>24</a:t>
            </a:r>
            <a:r>
              <a:rPr lang="ko-KR" altLang="en-US" sz="2400" dirty="0" smtClean="0"/>
              <a:t>조 제</a:t>
            </a:r>
            <a:r>
              <a:rPr lang="en-US" altLang="ko-KR" sz="2400" dirty="0" smtClean="0"/>
              <a:t>4</a:t>
            </a:r>
            <a:r>
              <a:rPr lang="ko-KR" altLang="en-US" sz="2400" dirty="0" smtClean="0"/>
              <a:t>항에 따라 조합원수에 비례하여 배분하는 것을 원칙으로 하되</a:t>
            </a:r>
            <a:r>
              <a:rPr lang="en-US" altLang="ko-KR" sz="2400" dirty="0" smtClean="0"/>
              <a:t>,</a:t>
            </a:r>
          </a:p>
          <a:p>
            <a:pPr algn="just" fontAlgn="base">
              <a:lnSpc>
                <a:spcPct val="150000"/>
              </a:lnSpc>
              <a:buFontTx/>
              <a:buChar char="-"/>
            </a:pPr>
            <a:r>
              <a:rPr lang="ko-KR" altLang="en-US" sz="2400" dirty="0" smtClean="0"/>
              <a:t> 교섭대표노조의 지위와 업무 고려하여 합리적인 수준에서 더 배분하는 것은 가능</a:t>
            </a:r>
            <a:r>
              <a:rPr lang="en-US" altLang="ko-KR" sz="2400" dirty="0" smtClean="0"/>
              <a:t> - </a:t>
            </a:r>
            <a:r>
              <a:rPr lang="ko-KR" altLang="en-US" sz="2400" dirty="0" smtClean="0"/>
              <a:t>소수노조라는 이유로 전면 배제하는 것은 허용되지 않음</a:t>
            </a:r>
            <a:endParaRPr lang="en-US" altLang="ko-KR" sz="2400" dirty="0" smtClean="0"/>
          </a:p>
          <a:p>
            <a:pPr algn="just" fontAlgn="base">
              <a:lnSpc>
                <a:spcPct val="150000"/>
              </a:lnSpc>
              <a:buFontTx/>
              <a:buChar char="-"/>
            </a:pPr>
            <a:r>
              <a:rPr lang="en-US" altLang="ko-KR" sz="2000" dirty="0" smtClean="0"/>
              <a:t> </a:t>
            </a:r>
            <a:r>
              <a:rPr lang="ko-KR" altLang="en-US" sz="2400" dirty="0" smtClean="0"/>
              <a:t>노동위원회와 법원은 소수노조에게도 단체교섭 및 단체협약 체결 업무처리 시간과 일상적 조합활동을 할 시간이 필요하다는 점도 배분기준시 고려</a:t>
            </a:r>
            <a:endParaRPr lang="ko-KR" altLang="en-US" sz="24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5" name="직사각형 14"/>
          <p:cNvSpPr/>
          <p:nvPr/>
        </p:nvSpPr>
        <p:spPr>
          <a:xfrm>
            <a:off x="904353" y="4370340"/>
            <a:ext cx="10108640" cy="1754326"/>
          </a:xfrm>
          <a:prstGeom prst="rect">
            <a:avLst/>
          </a:prstGeom>
        </p:spPr>
        <p:txBody>
          <a:bodyPr wrap="square">
            <a:spAutoFit/>
          </a:bodyPr>
          <a:lstStyle/>
          <a:p>
            <a:pPr algn="just" fontAlgn="base">
              <a:lnSpc>
                <a:spcPct val="150000"/>
              </a:lnSpc>
            </a:pPr>
            <a:r>
              <a:rPr lang="ko-KR" altLang="en-US" dirty="0" smtClean="0"/>
              <a:t>교섭대표노조가 단체교섭 주도하기는 하나 </a:t>
            </a:r>
            <a:r>
              <a:rPr lang="ko-KR" altLang="en-US" b="1" dirty="0" smtClean="0">
                <a:solidFill>
                  <a:srgbClr val="C00000"/>
                </a:solidFill>
              </a:rPr>
              <a:t>소수노조도 </a:t>
            </a:r>
            <a:r>
              <a:rPr lang="ko-KR" altLang="en-US" b="1" dirty="0" err="1" smtClean="0">
                <a:solidFill>
                  <a:srgbClr val="C00000"/>
                </a:solidFill>
              </a:rPr>
              <a:t>단협요구안</a:t>
            </a:r>
            <a:r>
              <a:rPr lang="ko-KR" altLang="en-US" b="1" dirty="0" smtClean="0">
                <a:solidFill>
                  <a:srgbClr val="C00000"/>
                </a:solidFill>
              </a:rPr>
              <a:t> 제시나 교섭대표노조의 요구사항에 응할 시간 등 단체협약 체결을 위한 업무를 처리하고</a:t>
            </a:r>
            <a:r>
              <a:rPr lang="en-US" altLang="ko-KR" b="1" dirty="0" smtClean="0">
                <a:solidFill>
                  <a:srgbClr val="C00000"/>
                </a:solidFill>
              </a:rPr>
              <a:t>, </a:t>
            </a:r>
            <a:r>
              <a:rPr lang="ko-KR" altLang="en-US" b="1" dirty="0" smtClean="0">
                <a:solidFill>
                  <a:srgbClr val="C00000"/>
                </a:solidFill>
              </a:rPr>
              <a:t>협의</a:t>
            </a:r>
            <a:r>
              <a:rPr lang="en-US" altLang="ko-KR" b="1" dirty="0" smtClean="0">
                <a:solidFill>
                  <a:srgbClr val="C00000"/>
                </a:solidFill>
              </a:rPr>
              <a:t>·</a:t>
            </a:r>
            <a:r>
              <a:rPr lang="ko-KR" altLang="en-US" b="1" dirty="0" smtClean="0">
                <a:solidFill>
                  <a:srgbClr val="C00000"/>
                </a:solidFill>
              </a:rPr>
              <a:t>교섭</a:t>
            </a:r>
            <a:r>
              <a:rPr lang="en-US" altLang="ko-KR" b="1" dirty="0" smtClean="0">
                <a:solidFill>
                  <a:srgbClr val="C00000"/>
                </a:solidFill>
              </a:rPr>
              <a:t>, </a:t>
            </a:r>
            <a:r>
              <a:rPr lang="ko-KR" altLang="en-US" b="1" dirty="0" smtClean="0">
                <a:solidFill>
                  <a:srgbClr val="C00000"/>
                </a:solidFill>
              </a:rPr>
              <a:t>고충처리</a:t>
            </a:r>
            <a:r>
              <a:rPr lang="en-US" altLang="ko-KR" b="1" dirty="0" smtClean="0">
                <a:solidFill>
                  <a:srgbClr val="C00000"/>
                </a:solidFill>
              </a:rPr>
              <a:t>, </a:t>
            </a:r>
            <a:r>
              <a:rPr lang="ko-KR" altLang="en-US" b="1" dirty="0" smtClean="0">
                <a:solidFill>
                  <a:srgbClr val="C00000"/>
                </a:solidFill>
              </a:rPr>
              <a:t>산업안전 활동 등 노동조합의 활동 및 노동조합의 유지</a:t>
            </a:r>
            <a:r>
              <a:rPr lang="en-US" altLang="ko-KR" b="1" dirty="0" smtClean="0">
                <a:solidFill>
                  <a:srgbClr val="C00000"/>
                </a:solidFill>
              </a:rPr>
              <a:t>·</a:t>
            </a:r>
            <a:r>
              <a:rPr lang="ko-KR" altLang="en-US" b="1" dirty="0" smtClean="0">
                <a:solidFill>
                  <a:srgbClr val="C00000"/>
                </a:solidFill>
              </a:rPr>
              <a:t>관리업무를 할 수 있는 시간이 교섭대표노조에 비해 없거나 훨씬 적다고 할 수 없다</a:t>
            </a:r>
            <a:r>
              <a:rPr lang="en-US" altLang="ko-KR" dirty="0" smtClean="0"/>
              <a:t>(2015</a:t>
            </a:r>
            <a:r>
              <a:rPr lang="ko-KR" altLang="en-US" dirty="0" err="1" smtClean="0"/>
              <a:t>구합</a:t>
            </a:r>
            <a:r>
              <a:rPr lang="en-US" altLang="ko-KR" dirty="0" smtClean="0"/>
              <a:t>70089·8459 </a:t>
            </a:r>
            <a:r>
              <a:rPr lang="ko-KR" altLang="en-US" dirty="0" smtClean="0"/>
              <a:t>판결</a:t>
            </a:r>
            <a:r>
              <a:rPr lang="en-US" altLang="ko-KR" dirty="0" smtClean="0"/>
              <a:t>,  2012</a:t>
            </a:r>
            <a:r>
              <a:rPr lang="ko-KR" altLang="en-US" dirty="0" err="1" smtClean="0"/>
              <a:t>구합</a:t>
            </a:r>
            <a:r>
              <a:rPr lang="en-US" altLang="ko-KR" dirty="0" smtClean="0"/>
              <a:t>35498 </a:t>
            </a:r>
            <a:r>
              <a:rPr lang="ko-KR" altLang="en-US" dirty="0" smtClean="0"/>
              <a:t>판결 참고</a:t>
            </a:r>
            <a:r>
              <a:rPr lang="en-US" altLang="ko-KR" dirty="0" smtClean="0"/>
              <a:t>)</a:t>
            </a:r>
            <a:endParaRPr lang="en-US" altLang="ko-KR" b="1"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근로시간 면제한도 배분</a:t>
            </a:r>
            <a:endParaRPr lang="ko-KR" altLang="en-US" sz="3600" b="1" dirty="0"/>
          </a:p>
        </p:txBody>
      </p:sp>
      <p:sp>
        <p:nvSpPr>
          <p:cNvPr id="18" name="TextBox 17"/>
          <p:cNvSpPr txBox="1"/>
          <p:nvPr/>
        </p:nvSpPr>
        <p:spPr>
          <a:xfrm>
            <a:off x="442126" y="874205"/>
            <a:ext cx="11495315" cy="6155531"/>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서울행정 </a:t>
            </a:r>
            <a:r>
              <a:rPr lang="en-US" altLang="ko-KR" sz="2000" b="1" dirty="0" smtClean="0"/>
              <a:t>2015</a:t>
            </a:r>
            <a:r>
              <a:rPr lang="ko-KR" altLang="en-US" sz="2000" b="1" dirty="0" err="1" smtClean="0"/>
              <a:t>구합</a:t>
            </a:r>
            <a:r>
              <a:rPr lang="en-US" altLang="ko-KR" sz="2000" b="1" dirty="0" smtClean="0"/>
              <a:t>70089</a:t>
            </a:r>
            <a:r>
              <a:rPr lang="ko-KR" altLang="en-US" sz="2000" b="1" dirty="0" smtClean="0"/>
              <a:t>판결</a:t>
            </a:r>
            <a:r>
              <a:rPr lang="en-US" altLang="ko-KR" sz="2000" b="1" dirty="0" smtClean="0"/>
              <a:t>·2015</a:t>
            </a:r>
            <a:r>
              <a:rPr lang="ko-KR" altLang="en-US" sz="2000" b="1" dirty="0" err="1" smtClean="0"/>
              <a:t>구합</a:t>
            </a:r>
            <a:r>
              <a:rPr lang="en-US" altLang="ko-KR" sz="2000" b="1" dirty="0" smtClean="0"/>
              <a:t>8459</a:t>
            </a:r>
            <a:r>
              <a:rPr lang="ko-KR" altLang="en-US" sz="2000" b="1" dirty="0" smtClean="0"/>
              <a:t>판결</a:t>
            </a:r>
            <a:r>
              <a:rPr lang="en-US" altLang="ko-KR" sz="2000" dirty="0" smtClean="0"/>
              <a:t>(</a:t>
            </a:r>
            <a:r>
              <a:rPr lang="ko-KR" altLang="en-US" sz="2000" dirty="0" smtClean="0"/>
              <a:t>금속노조 </a:t>
            </a:r>
            <a:r>
              <a:rPr lang="ko-KR" altLang="en-US" sz="2000" dirty="0" err="1" smtClean="0"/>
              <a:t>핸즈코퍼레이션지회</a:t>
            </a:r>
            <a:r>
              <a:rPr lang="ko-KR" altLang="en-US" sz="2000" dirty="0" smtClean="0"/>
              <a:t> 사례</a:t>
            </a:r>
            <a:r>
              <a:rPr lang="en-US" altLang="ko-KR" sz="2000" dirty="0" smtClean="0"/>
              <a:t>)</a:t>
            </a:r>
            <a:endParaRPr lang="ko-KR" altLang="en-US" sz="2000" dirty="0" smtClean="0"/>
          </a:p>
          <a:p>
            <a:pPr algn="just" fontAlgn="base">
              <a:lnSpc>
                <a:spcPct val="140000"/>
              </a:lnSpc>
            </a:pPr>
            <a:r>
              <a:rPr lang="en-US" altLang="ko-KR" sz="2000" b="1" dirty="0" smtClean="0"/>
              <a:t>[</a:t>
            </a:r>
            <a:r>
              <a:rPr lang="ko-KR" altLang="en-US" sz="2000" b="1" dirty="0" smtClean="0"/>
              <a:t>사실관계</a:t>
            </a:r>
            <a:r>
              <a:rPr lang="en-US" altLang="ko-KR" sz="2000" b="1" dirty="0" smtClean="0"/>
              <a:t>]- </a:t>
            </a:r>
            <a:r>
              <a:rPr lang="ko-KR" altLang="en-US" sz="2000" dirty="0" smtClean="0"/>
              <a:t>회사는 </a:t>
            </a:r>
            <a:r>
              <a:rPr lang="ko-KR" altLang="en-US" sz="2000" u="sng" dirty="0" smtClean="0">
                <a:solidFill>
                  <a:srgbClr val="C00000"/>
                </a:solidFill>
              </a:rPr>
              <a:t>단체협약 체결 전 교섭대표노조에게만 근로시간 </a:t>
            </a:r>
            <a:r>
              <a:rPr lang="ko-KR" altLang="en-US" sz="2000" u="sng" dirty="0" err="1" smtClean="0">
                <a:solidFill>
                  <a:srgbClr val="C00000"/>
                </a:solidFill>
              </a:rPr>
              <a:t>면제자를</a:t>
            </a:r>
            <a:r>
              <a:rPr lang="ko-KR" altLang="en-US" sz="2000" u="sng" dirty="0" smtClean="0">
                <a:solidFill>
                  <a:srgbClr val="C00000"/>
                </a:solidFill>
              </a:rPr>
              <a:t> 인정</a:t>
            </a:r>
            <a:r>
              <a:rPr lang="ko-KR" altLang="en-US" sz="2000" dirty="0" smtClean="0"/>
              <a:t>함</a:t>
            </a:r>
            <a:r>
              <a:rPr lang="en-US" altLang="ko-KR" sz="2000" dirty="0" smtClean="0"/>
              <a:t>. </a:t>
            </a:r>
            <a:endParaRPr lang="ko-KR" altLang="en-US" sz="2000" dirty="0" smtClean="0"/>
          </a:p>
          <a:p>
            <a:pPr algn="just" fontAlgn="base">
              <a:lnSpc>
                <a:spcPct val="140000"/>
              </a:lnSpc>
            </a:pPr>
            <a:r>
              <a:rPr lang="en-US" altLang="ko-KR" sz="2000" dirty="0" smtClean="0"/>
              <a:t>- </a:t>
            </a:r>
            <a:r>
              <a:rPr lang="ko-KR" altLang="en-US" sz="2000" dirty="0" smtClean="0"/>
              <a:t>단체협약 체결하면서 근로시간 면제한도를 총 </a:t>
            </a:r>
            <a:r>
              <a:rPr lang="en-US" altLang="ko-KR" sz="2000" dirty="0" smtClean="0"/>
              <a:t>6,000</a:t>
            </a:r>
            <a:r>
              <a:rPr lang="ko-KR" altLang="en-US" sz="2000" dirty="0" smtClean="0"/>
              <a:t>시간으로 한다는 규정을 두었으나</a:t>
            </a:r>
            <a:r>
              <a:rPr lang="en-US" altLang="ko-KR" sz="2000" dirty="0" smtClean="0"/>
              <a:t>, </a:t>
            </a:r>
            <a:r>
              <a:rPr lang="ko-KR" altLang="en-US" sz="2000" dirty="0" smtClean="0"/>
              <a:t>노조간에 조합원수 확정 문제로 논란이 있는 가운데 회사는 </a:t>
            </a:r>
            <a:r>
              <a:rPr lang="ko-KR" altLang="en-US" sz="2000" u="sng" dirty="0" smtClean="0">
                <a:solidFill>
                  <a:srgbClr val="C00000"/>
                </a:solidFill>
              </a:rPr>
              <a:t>총 근로시간면제시간 중 교섭대표노조에 </a:t>
            </a:r>
            <a:r>
              <a:rPr lang="en-US" altLang="ko-KR" sz="2000" u="sng" dirty="0" smtClean="0">
                <a:solidFill>
                  <a:srgbClr val="C00000"/>
                </a:solidFill>
              </a:rPr>
              <a:t>95%, </a:t>
            </a:r>
            <a:r>
              <a:rPr lang="ko-KR" altLang="en-US" sz="2000" u="sng" dirty="0" smtClean="0">
                <a:solidFill>
                  <a:srgbClr val="C00000"/>
                </a:solidFill>
              </a:rPr>
              <a:t>소수노조에 </a:t>
            </a:r>
            <a:r>
              <a:rPr lang="en-US" altLang="ko-KR" sz="2000" u="sng" dirty="0" smtClean="0">
                <a:solidFill>
                  <a:srgbClr val="C00000"/>
                </a:solidFill>
              </a:rPr>
              <a:t>5%</a:t>
            </a:r>
            <a:r>
              <a:rPr lang="ko-KR" altLang="en-US" sz="2000" u="sng" dirty="0" smtClean="0">
                <a:solidFill>
                  <a:srgbClr val="C00000"/>
                </a:solidFill>
              </a:rPr>
              <a:t>를 배분</a:t>
            </a:r>
            <a:r>
              <a:rPr lang="ko-KR" altLang="en-US" sz="2000" dirty="0" smtClean="0"/>
              <a:t>함</a:t>
            </a:r>
            <a:r>
              <a:rPr lang="en-US" altLang="ko-KR" sz="2000" dirty="0" smtClean="0"/>
              <a:t>(</a:t>
            </a:r>
            <a:r>
              <a:rPr lang="ko-KR" altLang="en-US" sz="2000" dirty="0" smtClean="0"/>
              <a:t>교섭대표노조의 주장에 따르더라도 소수노조의 조합원수는 전체 조합원 수의 </a:t>
            </a:r>
            <a:r>
              <a:rPr lang="en-US" altLang="ko-KR" sz="2000" u="sng" dirty="0" smtClean="0">
                <a:solidFill>
                  <a:srgbClr val="C00000"/>
                </a:solidFill>
              </a:rPr>
              <a:t>11.7%</a:t>
            </a:r>
            <a:r>
              <a:rPr lang="ko-KR" altLang="en-US" sz="2000" u="sng" dirty="0" smtClean="0">
                <a:solidFill>
                  <a:srgbClr val="C00000"/>
                </a:solidFill>
              </a:rPr>
              <a:t>를 차지</a:t>
            </a:r>
            <a:r>
              <a:rPr lang="ko-KR" altLang="en-US" sz="2000" dirty="0" smtClean="0"/>
              <a:t>함</a:t>
            </a:r>
            <a:r>
              <a:rPr lang="en-US" altLang="ko-KR" sz="2000" dirty="0" smtClean="0"/>
              <a:t>)</a:t>
            </a:r>
            <a:endParaRPr lang="en-US" altLang="ko-KR" sz="2000" u="sng" dirty="0" smtClean="0"/>
          </a:p>
          <a:p>
            <a:pPr algn="just" fontAlgn="base">
              <a:lnSpc>
                <a:spcPct val="140000"/>
              </a:lnSpc>
            </a:pPr>
            <a:r>
              <a:rPr lang="en-US" altLang="ko-KR" sz="2000" b="1" dirty="0" smtClean="0"/>
              <a:t>[</a:t>
            </a:r>
            <a:r>
              <a:rPr lang="ko-KR" altLang="en-US" sz="2000" b="1" dirty="0" smtClean="0"/>
              <a:t>판결요지</a:t>
            </a:r>
            <a:r>
              <a:rPr lang="en-US" altLang="ko-KR" sz="2000" b="1" dirty="0" smtClean="0"/>
              <a:t>] </a:t>
            </a:r>
            <a:r>
              <a:rPr lang="ko-KR" altLang="en-US" sz="2000" dirty="0" smtClean="0"/>
              <a:t>노동조합법 제</a:t>
            </a:r>
            <a:r>
              <a:rPr lang="en-US" altLang="ko-KR" sz="2000" dirty="0" smtClean="0"/>
              <a:t>24</a:t>
            </a:r>
            <a:r>
              <a:rPr lang="ko-KR" altLang="en-US" sz="2000" dirty="0" smtClean="0"/>
              <a:t>조 제</a:t>
            </a:r>
            <a:r>
              <a:rPr lang="en-US" altLang="ko-KR" sz="2000" dirty="0" smtClean="0"/>
              <a:t>4</a:t>
            </a:r>
            <a:r>
              <a:rPr lang="ko-KR" altLang="en-US" sz="2000" dirty="0" smtClean="0"/>
              <a:t>항이 </a:t>
            </a:r>
            <a:r>
              <a:rPr lang="ko-KR" altLang="en-US" sz="2000" u="sng" dirty="0" smtClean="0"/>
              <a:t>조합원의 수가 근로시간 면제한도에 관한 일차적이고 기본적인 기준이 됨을 명시하고 있으므로 이러한 기준과 다르게 </a:t>
            </a:r>
            <a:r>
              <a:rPr lang="ko-KR" altLang="en-US" sz="2000" b="1" u="sng" dirty="0" smtClean="0">
                <a:solidFill>
                  <a:srgbClr val="C00000"/>
                </a:solidFill>
              </a:rPr>
              <a:t>조합원 수에 비례하지 않는 방식으로 근로시간 면제 한도를 배분하는 경우에는 그러한 배분을 정당화할 만한 충분한 사정이 있어야 합리성을 인정할 수 있다</a:t>
            </a:r>
            <a:r>
              <a:rPr lang="en-US" altLang="ko-KR" sz="2000" dirty="0" smtClean="0"/>
              <a:t>. </a:t>
            </a:r>
            <a:r>
              <a:rPr lang="ko-KR" altLang="en-US" sz="2000" dirty="0" smtClean="0"/>
              <a:t>교섭대표노조는 </a:t>
            </a:r>
            <a:r>
              <a:rPr lang="en-US" altLang="ko-KR" sz="2000" dirty="0" smtClean="0"/>
              <a:t>….</a:t>
            </a:r>
            <a:r>
              <a:rPr lang="ko-KR" altLang="en-US" sz="2000" dirty="0" smtClean="0"/>
              <a:t> 소수노조를 차별하였고</a:t>
            </a:r>
            <a:r>
              <a:rPr lang="en-US" altLang="ko-KR" sz="2000" dirty="0" smtClean="0"/>
              <a:t>, </a:t>
            </a:r>
            <a:r>
              <a:rPr lang="ko-KR" altLang="en-US" sz="2000" dirty="0" smtClean="0"/>
              <a:t>회사도 단체협약 체결 전부터 교섭대표노조에게만 </a:t>
            </a:r>
            <a:r>
              <a:rPr lang="en-US" altLang="ko-KR" sz="2000" dirty="0" smtClean="0"/>
              <a:t>3</a:t>
            </a:r>
            <a:r>
              <a:rPr lang="ko-KR" altLang="en-US" sz="2000" dirty="0" smtClean="0"/>
              <a:t>명의 근로시간 </a:t>
            </a:r>
            <a:r>
              <a:rPr lang="ko-KR" altLang="en-US" sz="2000" dirty="0" err="1" smtClean="0"/>
              <a:t>면제자를</a:t>
            </a:r>
            <a:r>
              <a:rPr lang="ko-KR" altLang="en-US" sz="2000" dirty="0" smtClean="0"/>
              <a:t> 인정하면서 소수노조를 차별하였고</a:t>
            </a:r>
            <a:r>
              <a:rPr lang="en-US" altLang="ko-KR" sz="2000" dirty="0" smtClean="0"/>
              <a:t>, </a:t>
            </a:r>
            <a:r>
              <a:rPr lang="ko-KR" altLang="en-US" sz="2000" dirty="0" smtClean="0"/>
              <a:t>단체협약 체결 후 노조간 조합원수에 관한 다툼으로 인해 근로시간면제 한도 배분이 이루어지지 않고 교섭대표노조가 조합원수 비율에 현저히 </a:t>
            </a:r>
            <a:r>
              <a:rPr lang="ko-KR" altLang="en-US" sz="2000" dirty="0" err="1" smtClean="0"/>
              <a:t>못미치는</a:t>
            </a:r>
            <a:r>
              <a:rPr lang="ko-KR" altLang="en-US" sz="2000" dirty="0" smtClean="0"/>
              <a:t> 시간을 분배하겠다고 하는데도 그러한 차별을 해소하려는 별다른 노력을 기울이지 않았다</a:t>
            </a:r>
            <a:r>
              <a:rPr lang="en-US" altLang="ko-KR" sz="2000" dirty="0" smtClean="0"/>
              <a:t>.</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251209" y="89654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근로시간 면제한도 배분</a:t>
            </a:r>
            <a:endParaRPr lang="ko-KR" altLang="en-US" sz="3600" b="1" dirty="0"/>
          </a:p>
        </p:txBody>
      </p:sp>
      <p:sp>
        <p:nvSpPr>
          <p:cNvPr id="18" name="TextBox 17"/>
          <p:cNvSpPr txBox="1"/>
          <p:nvPr/>
        </p:nvSpPr>
        <p:spPr>
          <a:xfrm>
            <a:off x="411982" y="1004834"/>
            <a:ext cx="11374734" cy="5170646"/>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t>서울행정 </a:t>
            </a:r>
            <a:r>
              <a:rPr lang="en-US" altLang="ko-KR" sz="2000" b="1" dirty="0" smtClean="0"/>
              <a:t>2013</a:t>
            </a:r>
            <a:r>
              <a:rPr lang="ko-KR" altLang="en-US" sz="2000" b="1" dirty="0" err="1" smtClean="0"/>
              <a:t>구합</a:t>
            </a:r>
            <a:r>
              <a:rPr lang="en-US" altLang="ko-KR" sz="2000" b="1" dirty="0" smtClean="0"/>
              <a:t>16609 </a:t>
            </a:r>
            <a:r>
              <a:rPr lang="ko-KR" altLang="en-US" sz="2000" b="1" dirty="0" smtClean="0"/>
              <a:t>판결</a:t>
            </a:r>
            <a:r>
              <a:rPr lang="en-US" altLang="ko-KR" sz="2000" b="1" dirty="0" smtClean="0"/>
              <a:t>(</a:t>
            </a:r>
            <a:r>
              <a:rPr lang="ko-KR" altLang="en-US" sz="2000" b="1" dirty="0" smtClean="0"/>
              <a:t>서울고등 </a:t>
            </a:r>
            <a:r>
              <a:rPr lang="en-US" altLang="ko-KR" sz="2000" b="1" dirty="0" smtClean="0"/>
              <a:t>2013</a:t>
            </a:r>
            <a:r>
              <a:rPr lang="ko-KR" altLang="en-US" sz="2000" b="1" dirty="0" smtClean="0"/>
              <a:t>누</a:t>
            </a:r>
            <a:r>
              <a:rPr lang="en-US" altLang="ko-KR" sz="2000" b="1" dirty="0" smtClean="0"/>
              <a:t>53105</a:t>
            </a:r>
            <a:r>
              <a:rPr lang="ko-KR" altLang="en-US" sz="2000" b="1" dirty="0" smtClean="0"/>
              <a:t>도 그대로 인용</a:t>
            </a:r>
            <a:r>
              <a:rPr lang="en-US" altLang="ko-KR" sz="2000" b="1" dirty="0" smtClean="0"/>
              <a:t>, </a:t>
            </a:r>
            <a:r>
              <a:rPr lang="ko-KR" altLang="en-US" sz="2000" b="1" dirty="0" smtClean="0"/>
              <a:t>확정</a:t>
            </a:r>
            <a:r>
              <a:rPr lang="en-US" altLang="ko-KR" sz="2000" b="1" dirty="0" smtClean="0"/>
              <a:t>)</a:t>
            </a:r>
            <a:endParaRPr lang="ko-KR" altLang="en-US" sz="2000" dirty="0" smtClean="0"/>
          </a:p>
          <a:p>
            <a:pPr fontAlgn="base">
              <a:lnSpc>
                <a:spcPct val="150000"/>
              </a:lnSpc>
            </a:pPr>
            <a:r>
              <a:rPr lang="en-US" altLang="ko-KR" sz="2000" b="1" dirty="0" smtClean="0">
                <a:latin typeface="+mj-lt"/>
              </a:rPr>
              <a:t>[</a:t>
            </a:r>
            <a:r>
              <a:rPr lang="ko-KR" altLang="en-US" sz="2000" b="1" dirty="0" smtClean="0">
                <a:latin typeface="+mj-lt"/>
              </a:rPr>
              <a:t>사실관계</a:t>
            </a:r>
            <a:r>
              <a:rPr lang="en-US" altLang="ko-KR" sz="2000" b="1" dirty="0" smtClean="0">
                <a:latin typeface="+mj-lt"/>
              </a:rPr>
              <a:t>] </a:t>
            </a:r>
          </a:p>
          <a:p>
            <a:pPr fontAlgn="base">
              <a:lnSpc>
                <a:spcPct val="150000"/>
              </a:lnSpc>
            </a:pPr>
            <a:r>
              <a:rPr lang="en-US" altLang="ko-KR" sz="2000" dirty="0" smtClean="0">
                <a:latin typeface="+mj-lt"/>
              </a:rPr>
              <a:t>- </a:t>
            </a:r>
            <a:r>
              <a:rPr lang="ko-KR" altLang="en-US" sz="2000" dirty="0" smtClean="0">
                <a:latin typeface="+mj-lt"/>
              </a:rPr>
              <a:t>단체협약에 </a:t>
            </a:r>
            <a:r>
              <a:rPr lang="ko-KR" altLang="en-US" sz="2000" u="sng" dirty="0" smtClean="0">
                <a:solidFill>
                  <a:srgbClr val="C00000"/>
                </a:solidFill>
                <a:latin typeface="+mj-lt"/>
              </a:rPr>
              <a:t>교섭대표노조</a:t>
            </a:r>
            <a:r>
              <a:rPr lang="en-US" altLang="ko-KR" sz="2000" u="sng" dirty="0" smtClean="0">
                <a:solidFill>
                  <a:srgbClr val="C00000"/>
                </a:solidFill>
                <a:latin typeface="+mj-lt"/>
              </a:rPr>
              <a:t>(161</a:t>
            </a:r>
            <a:r>
              <a:rPr lang="ko-KR" altLang="en-US" sz="2000" u="sng" dirty="0" smtClean="0">
                <a:solidFill>
                  <a:srgbClr val="C00000"/>
                </a:solidFill>
                <a:latin typeface="+mj-lt"/>
              </a:rPr>
              <a:t>명</a:t>
            </a:r>
            <a:r>
              <a:rPr lang="en-US" altLang="ko-KR" sz="2000" u="sng" dirty="0" smtClean="0">
                <a:solidFill>
                  <a:srgbClr val="C00000"/>
                </a:solidFill>
                <a:latin typeface="+mj-lt"/>
              </a:rPr>
              <a:t>)</a:t>
            </a:r>
            <a:r>
              <a:rPr lang="ko-KR" altLang="en-US" sz="2000" dirty="0" smtClean="0">
                <a:latin typeface="+mj-lt"/>
              </a:rPr>
              <a:t>에게만 노조전임을 인정하고 이들에게만 총 근로시간면제한도 </a:t>
            </a:r>
            <a:r>
              <a:rPr lang="en-US" altLang="ko-KR" sz="2000" dirty="0" smtClean="0">
                <a:latin typeface="+mj-lt"/>
              </a:rPr>
              <a:t>3,000</a:t>
            </a:r>
            <a:r>
              <a:rPr lang="ko-KR" altLang="en-US" sz="2000" dirty="0" smtClean="0">
                <a:latin typeface="+mj-lt"/>
              </a:rPr>
              <a:t>시간을 모두 배분하고 </a:t>
            </a:r>
            <a:r>
              <a:rPr lang="ko-KR" altLang="en-US" sz="2000" u="sng" dirty="0" smtClean="0">
                <a:solidFill>
                  <a:srgbClr val="C00000"/>
                </a:solidFill>
                <a:latin typeface="+mj-lt"/>
              </a:rPr>
              <a:t>소수노조</a:t>
            </a:r>
            <a:r>
              <a:rPr lang="en-US" altLang="ko-KR" sz="2000" u="sng" dirty="0" smtClean="0">
                <a:solidFill>
                  <a:srgbClr val="C00000"/>
                </a:solidFill>
                <a:latin typeface="+mj-lt"/>
              </a:rPr>
              <a:t>(8</a:t>
            </a:r>
            <a:r>
              <a:rPr lang="ko-KR" altLang="en-US" sz="2000" u="sng" dirty="0" smtClean="0">
                <a:solidFill>
                  <a:srgbClr val="C00000"/>
                </a:solidFill>
                <a:latin typeface="+mj-lt"/>
              </a:rPr>
              <a:t>명</a:t>
            </a:r>
            <a:r>
              <a:rPr lang="en-US" altLang="ko-KR" sz="2000" u="sng" dirty="0" smtClean="0">
                <a:solidFill>
                  <a:srgbClr val="C00000"/>
                </a:solidFill>
                <a:latin typeface="+mj-lt"/>
              </a:rPr>
              <a:t>)</a:t>
            </a:r>
            <a:r>
              <a:rPr lang="ko-KR" altLang="en-US" sz="2000" u="sng" dirty="0" smtClean="0">
                <a:solidFill>
                  <a:srgbClr val="C00000"/>
                </a:solidFill>
                <a:latin typeface="+mj-lt"/>
              </a:rPr>
              <a:t>에게는 배분하지 않기로 한 규정을 둠</a:t>
            </a:r>
            <a:r>
              <a:rPr lang="en-US" altLang="ko-KR" sz="2000" dirty="0" smtClean="0">
                <a:latin typeface="+mj-lt"/>
              </a:rPr>
              <a:t>. </a:t>
            </a:r>
            <a:endParaRPr lang="ko-KR" altLang="en-US" sz="2000" dirty="0" smtClean="0">
              <a:latin typeface="+mj-lt"/>
            </a:endParaRPr>
          </a:p>
          <a:p>
            <a:pPr fontAlgn="base">
              <a:lnSpc>
                <a:spcPct val="150000"/>
              </a:lnSpc>
            </a:pPr>
            <a:r>
              <a:rPr lang="ko-KR" altLang="en-US" sz="2000" dirty="0" err="1" smtClean="0">
                <a:latin typeface="+mj-lt"/>
              </a:rPr>
              <a:t>중앙노동위는</a:t>
            </a:r>
            <a:r>
              <a:rPr lang="ko-KR" altLang="en-US" sz="2000" dirty="0" smtClean="0">
                <a:latin typeface="+mj-lt"/>
              </a:rPr>
              <a:t> 단순비례의 원칙이 적용되는 것이 아니고 교섭대표노조의 조합원수는 </a:t>
            </a:r>
            <a:r>
              <a:rPr lang="en-US" altLang="ko-KR" sz="2000" dirty="0" smtClean="0">
                <a:latin typeface="+mj-lt"/>
              </a:rPr>
              <a:t>161</a:t>
            </a:r>
            <a:r>
              <a:rPr lang="ko-KR" altLang="en-US" sz="2000" dirty="0" smtClean="0">
                <a:latin typeface="+mj-lt"/>
              </a:rPr>
              <a:t>명인데 비해 소수노조는 </a:t>
            </a:r>
            <a:r>
              <a:rPr lang="en-US" altLang="ko-KR" sz="2000" dirty="0" smtClean="0">
                <a:latin typeface="+mj-lt"/>
              </a:rPr>
              <a:t>8</a:t>
            </a:r>
            <a:r>
              <a:rPr lang="ko-KR" altLang="en-US" sz="2000" dirty="0" smtClean="0">
                <a:latin typeface="+mj-lt"/>
              </a:rPr>
              <a:t>명으로 </a:t>
            </a:r>
            <a:r>
              <a:rPr lang="en-US" altLang="ko-KR" sz="2000" dirty="0" smtClean="0">
                <a:latin typeface="+mj-lt"/>
              </a:rPr>
              <a:t>5%</a:t>
            </a:r>
            <a:r>
              <a:rPr lang="ko-KR" altLang="en-US" sz="2000" dirty="0" smtClean="0">
                <a:latin typeface="+mj-lt"/>
              </a:rPr>
              <a:t>에 불과하여 차이가 현격하게 나므로 합리적인 이유가 있다고 보았지만</a:t>
            </a:r>
            <a:r>
              <a:rPr lang="en-US" altLang="ko-KR" sz="2000" dirty="0" smtClean="0">
                <a:latin typeface="+mj-lt"/>
              </a:rPr>
              <a:t>, </a:t>
            </a:r>
            <a:r>
              <a:rPr lang="ko-KR" altLang="en-US" sz="2000" u="sng" dirty="0" smtClean="0">
                <a:solidFill>
                  <a:srgbClr val="C00000"/>
                </a:solidFill>
                <a:latin typeface="+mj-lt"/>
              </a:rPr>
              <a:t>법원은 합리적 이유 없는 차별이라고 봄</a:t>
            </a:r>
            <a:endParaRPr lang="en-US" altLang="ko-KR" sz="2000" u="sng" dirty="0" smtClean="0">
              <a:solidFill>
                <a:srgbClr val="C00000"/>
              </a:solidFill>
              <a:latin typeface="+mj-lt"/>
            </a:endParaRPr>
          </a:p>
          <a:p>
            <a:pPr fontAlgn="base">
              <a:lnSpc>
                <a:spcPct val="150000"/>
              </a:lnSpc>
            </a:pPr>
            <a:r>
              <a:rPr lang="en-US" altLang="ko-KR" sz="2000" b="1" dirty="0" smtClean="0">
                <a:latin typeface="+mj-lt"/>
              </a:rPr>
              <a:t>[</a:t>
            </a:r>
            <a:r>
              <a:rPr lang="ko-KR" altLang="en-US" sz="2000" b="1" dirty="0" smtClean="0">
                <a:latin typeface="+mj-lt"/>
              </a:rPr>
              <a:t>판결요지</a:t>
            </a:r>
            <a:r>
              <a:rPr lang="en-US" altLang="ko-KR" sz="2000" b="1" dirty="0" smtClean="0">
                <a:latin typeface="+mj-lt"/>
              </a:rPr>
              <a:t>]</a:t>
            </a:r>
          </a:p>
          <a:p>
            <a:pPr fontAlgn="base">
              <a:lnSpc>
                <a:spcPct val="150000"/>
              </a:lnSpc>
            </a:pPr>
            <a:r>
              <a:rPr lang="en-US" altLang="ko-KR" sz="2000" dirty="0" smtClean="0"/>
              <a:t>- </a:t>
            </a:r>
            <a:r>
              <a:rPr lang="ko-KR" altLang="en-US" sz="2000" b="1" dirty="0" smtClean="0">
                <a:solidFill>
                  <a:srgbClr val="C00000"/>
                </a:solidFill>
              </a:rPr>
              <a:t>근로시간면제한도 배분과 관련하여 노조간 절대적인 평등이나 무조건적인 단순비례의 원칙이 적용되어야 한다는 의미는 아니지만 불합리하거나 자의적인 차별까지 허용하는 것은 아니다</a:t>
            </a:r>
            <a:endParaRPr lang="en-US" altLang="ko-KR" sz="2000" b="1" dirty="0" smtClean="0">
              <a:solidFill>
                <a:srgbClr val="C00000"/>
              </a:solidFill>
            </a:endParaRPr>
          </a:p>
          <a:p>
            <a:pPr fontAlgn="base">
              <a:lnSpc>
                <a:spcPct val="150000"/>
              </a:lnSpc>
            </a:pPr>
            <a:r>
              <a:rPr lang="en-US" altLang="ko-KR" sz="2000" dirty="0" smtClean="0"/>
              <a:t>- </a:t>
            </a:r>
            <a:r>
              <a:rPr lang="ko-KR" altLang="en-US" sz="2000" dirty="0" smtClean="0"/>
              <a:t>특별한 사정이 없다면 소수노조에 근로시간 면제를 전면 배제하는 것은 합리성이 없다</a:t>
            </a:r>
            <a:r>
              <a:rPr lang="en-US" altLang="ko-KR" sz="2000" dirty="0" smtClean="0"/>
              <a:t>.</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251209" y="89654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근로시간 면제한도 배분</a:t>
            </a:r>
            <a:endParaRPr lang="ko-KR" altLang="en-US" sz="3600" b="1" dirty="0"/>
          </a:p>
        </p:txBody>
      </p:sp>
      <p:sp>
        <p:nvSpPr>
          <p:cNvPr id="18" name="TextBox 17"/>
          <p:cNvSpPr txBox="1"/>
          <p:nvPr/>
        </p:nvSpPr>
        <p:spPr>
          <a:xfrm>
            <a:off x="512465" y="1497202"/>
            <a:ext cx="11374734" cy="2400657"/>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2015.7.8. </a:t>
            </a:r>
            <a:r>
              <a:rPr lang="ko-KR" altLang="en-US" sz="2000" b="1" dirty="0" smtClean="0"/>
              <a:t>판정 중앙</a:t>
            </a:r>
            <a:r>
              <a:rPr lang="en-US" altLang="ko-KR" sz="2000" b="1" dirty="0" smtClean="0"/>
              <a:t>2015</a:t>
            </a:r>
            <a:r>
              <a:rPr lang="ko-KR" altLang="en-US" sz="2000" b="1" dirty="0" smtClean="0"/>
              <a:t>공정</a:t>
            </a:r>
            <a:r>
              <a:rPr lang="en-US" altLang="ko-KR" sz="2000" b="1" dirty="0" smtClean="0"/>
              <a:t>27</a:t>
            </a:r>
            <a:endParaRPr lang="ko-KR" altLang="en-US" sz="2000" dirty="0" smtClean="0"/>
          </a:p>
          <a:p>
            <a:pPr algn="just" fontAlgn="base">
              <a:lnSpc>
                <a:spcPct val="150000"/>
              </a:lnSpc>
            </a:pPr>
            <a:r>
              <a:rPr lang="ko-KR" altLang="en-US" sz="2000" dirty="0" smtClean="0"/>
              <a:t>    조합원 수에 비례</a:t>
            </a:r>
            <a:r>
              <a:rPr lang="en-US" altLang="ko-KR" sz="2000" dirty="0" smtClean="0"/>
              <a:t>(77:23)</a:t>
            </a:r>
            <a:r>
              <a:rPr lang="ko-KR" altLang="en-US" sz="2000" dirty="0" smtClean="0"/>
              <a:t>하여 배분하였을 경우 교섭대표노조와 소수노조의 근로시간 면제시간은 각 </a:t>
            </a:r>
            <a:r>
              <a:rPr lang="en-US" altLang="ko-KR" sz="2000" dirty="0" smtClean="0"/>
              <a:t>8,239</a:t>
            </a:r>
            <a:r>
              <a:rPr lang="ko-KR" altLang="en-US" sz="2000" dirty="0" smtClean="0"/>
              <a:t>시간</a:t>
            </a:r>
            <a:r>
              <a:rPr lang="en-US" altLang="ko-KR" sz="2000" dirty="0" smtClean="0"/>
              <a:t>, 2,461</a:t>
            </a:r>
            <a:r>
              <a:rPr lang="ko-KR" altLang="en-US" sz="2000" dirty="0" smtClean="0"/>
              <a:t>시간이 되나 노사합의에 따른 배분 결과는 </a:t>
            </a:r>
            <a:r>
              <a:rPr lang="en-US" altLang="ko-KR" sz="2000" dirty="0" smtClean="0"/>
              <a:t>8,732</a:t>
            </a:r>
            <a:r>
              <a:rPr lang="ko-KR" altLang="en-US" sz="2000" dirty="0" smtClean="0"/>
              <a:t>시간과 </a:t>
            </a:r>
            <a:r>
              <a:rPr lang="en-US" altLang="ko-KR" sz="2000" dirty="0" smtClean="0"/>
              <a:t>1,968</a:t>
            </a:r>
            <a:r>
              <a:rPr lang="ko-KR" altLang="en-US" sz="2000" dirty="0" smtClean="0"/>
              <a:t>시간이 되어 교섭대표노조가 </a:t>
            </a:r>
            <a:r>
              <a:rPr lang="en-US" altLang="ko-KR" sz="2000" dirty="0" smtClean="0"/>
              <a:t>493</a:t>
            </a:r>
            <a:r>
              <a:rPr lang="ko-KR" altLang="en-US" sz="2000" dirty="0" smtClean="0"/>
              <a:t>시간을 초과 배분 받는 것인데</a:t>
            </a:r>
            <a:r>
              <a:rPr lang="en-US" altLang="ko-KR" sz="2000" dirty="0" smtClean="0"/>
              <a:t>, </a:t>
            </a:r>
            <a:r>
              <a:rPr lang="ko-KR" altLang="en-US" sz="2000" dirty="0" smtClean="0"/>
              <a:t>교섭대표노조로서 활동해야 할 점 등을 고려했을 때 불합리한 차별로 보기 어렵다</a:t>
            </a:r>
            <a:r>
              <a:rPr lang="en-US" altLang="ko-KR" sz="2000" dirty="0" smtClean="0"/>
              <a:t>.</a:t>
            </a:r>
            <a:endParaRPr lang="ko-KR" altLang="en-US" sz="2000" dirty="0" smtClean="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311499" y="1519544"/>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
        <p:nvSpPr>
          <p:cNvPr id="11" name="TextBox 10"/>
          <p:cNvSpPr txBox="1"/>
          <p:nvPr/>
        </p:nvSpPr>
        <p:spPr>
          <a:xfrm>
            <a:off x="584479" y="4081303"/>
            <a:ext cx="11374734" cy="286232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2016.10.7. </a:t>
            </a:r>
            <a:r>
              <a:rPr lang="ko-KR" altLang="en-US" sz="2000" b="1" dirty="0" smtClean="0"/>
              <a:t>판정 중앙</a:t>
            </a:r>
            <a:r>
              <a:rPr lang="en-US" altLang="ko-KR" sz="2000" b="1" dirty="0" smtClean="0"/>
              <a:t>2016</a:t>
            </a:r>
            <a:r>
              <a:rPr lang="ko-KR" altLang="en-US" sz="2000" b="1" dirty="0" smtClean="0"/>
              <a:t>공정</a:t>
            </a:r>
            <a:r>
              <a:rPr lang="en-US" altLang="ko-KR" sz="2000" b="1" dirty="0" smtClean="0"/>
              <a:t>15</a:t>
            </a:r>
            <a:endParaRPr lang="ko-KR" altLang="en-US" sz="2000" dirty="0" smtClean="0"/>
          </a:p>
          <a:p>
            <a:pPr algn="just" fontAlgn="base">
              <a:lnSpc>
                <a:spcPct val="150000"/>
              </a:lnSpc>
            </a:pPr>
            <a:r>
              <a:rPr lang="ko-KR" altLang="en-US" sz="2000" dirty="0" smtClean="0"/>
              <a:t>소수노조에게 </a:t>
            </a:r>
            <a:r>
              <a:rPr lang="ko-KR" altLang="en-US" sz="2000" u="sng" dirty="0" smtClean="0"/>
              <a:t>근로시간면제시간을 전혀 배분하지 않은 것은 합리적 이유 없는 차별이나</a:t>
            </a:r>
            <a:r>
              <a:rPr lang="en-US" altLang="ko-KR" sz="2000" dirty="0" smtClean="0"/>
              <a:t>, </a:t>
            </a:r>
            <a:r>
              <a:rPr lang="ko-KR" altLang="en-US" sz="2000" dirty="0" smtClean="0"/>
              <a:t>소수노조의 </a:t>
            </a:r>
            <a:r>
              <a:rPr lang="ko-KR" altLang="en-US" sz="2000" u="sng" dirty="0" smtClean="0"/>
              <a:t>조합원수 비율</a:t>
            </a:r>
            <a:r>
              <a:rPr lang="en-US" altLang="ko-KR" sz="2000" u="sng" dirty="0" smtClean="0"/>
              <a:t>(0.17%)</a:t>
            </a:r>
            <a:r>
              <a:rPr lang="ko-KR" altLang="en-US" sz="2000" u="sng" dirty="0" smtClean="0"/>
              <a:t>을 고려할 때</a:t>
            </a:r>
            <a:r>
              <a:rPr lang="ko-KR" altLang="en-US" sz="2000" dirty="0" smtClean="0"/>
              <a:t> 단체협약상 보장된 무급전임자</a:t>
            </a:r>
            <a:r>
              <a:rPr lang="en-US" altLang="ko-KR" sz="2000" dirty="0" smtClean="0"/>
              <a:t>(25</a:t>
            </a:r>
            <a:r>
              <a:rPr lang="ko-KR" altLang="en-US" sz="2000" dirty="0" smtClean="0"/>
              <a:t>명</a:t>
            </a:r>
            <a:r>
              <a:rPr lang="en-US" altLang="ko-KR" sz="2000" dirty="0" smtClean="0"/>
              <a:t>)</a:t>
            </a:r>
            <a:r>
              <a:rPr lang="ko-KR" altLang="en-US" sz="2000" dirty="0" smtClean="0"/>
              <a:t>을 조합원 수 기준으로 산술적으로 계산할 경우 소수노조에게 배분될 수 있는 무급전임자는 </a:t>
            </a:r>
            <a:r>
              <a:rPr lang="en-US" altLang="ko-KR" sz="2000" dirty="0" smtClean="0"/>
              <a:t>0.04</a:t>
            </a:r>
            <a:r>
              <a:rPr lang="ko-KR" altLang="en-US" sz="2000" dirty="0" smtClean="0"/>
              <a:t>명에 불과하므로</a:t>
            </a:r>
            <a:r>
              <a:rPr lang="en-US" altLang="ko-KR" sz="2000" dirty="0" smtClean="0"/>
              <a:t> </a:t>
            </a:r>
            <a:r>
              <a:rPr lang="ko-KR" altLang="en-US" sz="2000" dirty="0" smtClean="0"/>
              <a:t>교섭대표노조가 </a:t>
            </a:r>
            <a:r>
              <a:rPr lang="ko-KR" altLang="en-US" sz="2000" u="sng" dirty="0" smtClean="0"/>
              <a:t>소수노조에게 무급전임자를 배분하지 않은 것은 합리적 이유</a:t>
            </a:r>
            <a:r>
              <a:rPr lang="ko-KR" altLang="en-US" sz="2000" dirty="0" smtClean="0"/>
              <a:t>가 있다</a:t>
            </a:r>
            <a:r>
              <a:rPr lang="en-US" altLang="ko-KR" sz="2000" dirty="0" smtClean="0"/>
              <a:t>.</a:t>
            </a:r>
            <a:endParaRPr lang="ko-KR" altLang="en-US" sz="2000" dirty="0" smtClean="0"/>
          </a:p>
          <a:p>
            <a:pPr algn="just" fontAlgn="base">
              <a:lnSpc>
                <a:spcPct val="150000"/>
              </a:lnSpc>
            </a:pPr>
            <a:endParaRPr lang="ko-KR" altLang="en-US" sz="2000" dirty="0" smtClean="0"/>
          </a:p>
        </p:txBody>
      </p:sp>
      <p:sp>
        <p:nvSpPr>
          <p:cNvPr id="14" name="타원 13"/>
          <p:cNvSpPr/>
          <p:nvPr/>
        </p:nvSpPr>
        <p:spPr>
          <a:xfrm>
            <a:off x="232787" y="4053403"/>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smtClean="0">
                <a:solidFill>
                  <a:prstClr val="white"/>
                </a:solidFill>
              </a:rPr>
              <a:t>판정</a:t>
            </a:r>
            <a:endParaRPr lang="en-US" altLang="ko-KR" sz="1000" b="1" dirty="0">
              <a:solidFill>
                <a:prstClr val="white"/>
              </a:solidFill>
            </a:endParaRPr>
          </a:p>
        </p:txBody>
      </p:sp>
      <p:sp>
        <p:nvSpPr>
          <p:cNvPr id="15" name="TextBox 14"/>
          <p:cNvSpPr txBox="1"/>
          <p:nvPr/>
        </p:nvSpPr>
        <p:spPr>
          <a:xfrm>
            <a:off x="264607" y="904352"/>
            <a:ext cx="11927393" cy="461665"/>
          </a:xfrm>
          <a:prstGeom prst="rect">
            <a:avLst/>
          </a:prstGeom>
          <a:noFill/>
        </p:spPr>
        <p:txBody>
          <a:bodyPr wrap="square" rtlCol="0">
            <a:spAutoFit/>
          </a:bodyPr>
          <a:lstStyle/>
          <a:p>
            <a:r>
              <a:rPr lang="ko-KR" altLang="en-US" sz="2400" b="1" dirty="0" smtClean="0"/>
              <a:t>조합원수 비율보다 교섭대표노조에 더 배분한 것은 합리적인 이유가 있다고 본 사례</a:t>
            </a:r>
            <a:endParaRPr lang="ko-KR" altLang="en-US" sz="2400" b="1"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노동조합 사무실 제공</a:t>
            </a:r>
            <a:endParaRPr lang="ko-KR" altLang="en-US" sz="3600" b="1" dirty="0"/>
          </a:p>
        </p:txBody>
      </p:sp>
      <p:sp>
        <p:nvSpPr>
          <p:cNvPr id="18" name="TextBox 17"/>
          <p:cNvSpPr txBox="1"/>
          <p:nvPr/>
        </p:nvSpPr>
        <p:spPr>
          <a:xfrm>
            <a:off x="180870" y="743576"/>
            <a:ext cx="11465169" cy="3231654"/>
          </a:xfrm>
          <a:prstGeom prst="rect">
            <a:avLst/>
          </a:prstGeom>
          <a:noFill/>
        </p:spPr>
        <p:txBody>
          <a:bodyPr wrap="square" rtlCol="0">
            <a:spAutoFit/>
          </a:bodyPr>
          <a:lstStyle/>
          <a:p>
            <a:pPr algn="just" fontAlgn="base">
              <a:lnSpc>
                <a:spcPct val="150000"/>
              </a:lnSpc>
            </a:pPr>
            <a:r>
              <a:rPr lang="ko-KR" altLang="en-US" sz="2400" b="1" dirty="0" smtClean="0"/>
              <a:t>노동위원회 및 법원 판단 기준</a:t>
            </a:r>
            <a:endParaRPr lang="en-US" altLang="ko-KR" sz="2400" b="1" dirty="0" smtClean="0"/>
          </a:p>
          <a:p>
            <a:pPr algn="just" fontAlgn="base">
              <a:lnSpc>
                <a:spcPct val="140000"/>
              </a:lnSpc>
            </a:pPr>
            <a:r>
              <a:rPr lang="ko-KR" altLang="en-US" sz="2400" dirty="0" smtClean="0"/>
              <a:t>사용자의 노조 사무실 제공은 의무가 아니고</a:t>
            </a:r>
            <a:r>
              <a:rPr lang="en-US" altLang="ko-KR" sz="2400" dirty="0" smtClean="0"/>
              <a:t>,</a:t>
            </a:r>
            <a:r>
              <a:rPr lang="ko-KR" altLang="en-US" sz="2400" dirty="0" smtClean="0"/>
              <a:t> 추가적인 공간과 비용이 든다는 점을 근거로 조합원 수에 다른 산술적인 비례에 따라 노조 사무실을 제공할 필요는 없고</a:t>
            </a:r>
            <a:r>
              <a:rPr lang="en-US" altLang="ko-KR" sz="2400" dirty="0" smtClean="0"/>
              <a:t>(</a:t>
            </a:r>
            <a:r>
              <a:rPr lang="ko-KR" altLang="en-US" sz="2400" dirty="0" smtClean="0"/>
              <a:t>현저히 조합원수가 적다면 제공하지 않아도 된다고 봄</a:t>
            </a:r>
            <a:r>
              <a:rPr lang="en-US" altLang="ko-KR" sz="2400" dirty="0" smtClean="0"/>
              <a:t>), </a:t>
            </a:r>
            <a:r>
              <a:rPr lang="ko-KR" altLang="en-US" sz="2400" dirty="0" smtClean="0"/>
              <a:t>조합원 규모</a:t>
            </a:r>
            <a:r>
              <a:rPr lang="en-US" altLang="ko-KR" sz="2400" dirty="0" smtClean="0"/>
              <a:t>, </a:t>
            </a:r>
            <a:r>
              <a:rPr lang="ko-KR" altLang="en-US" sz="2400" dirty="0" smtClean="0"/>
              <a:t>사업장 경영상태</a:t>
            </a:r>
            <a:r>
              <a:rPr lang="en-US" altLang="ko-KR" sz="2400" dirty="0" smtClean="0"/>
              <a:t>, </a:t>
            </a:r>
            <a:r>
              <a:rPr lang="ko-KR" altLang="en-US" sz="2400" dirty="0" smtClean="0"/>
              <a:t>시설형편</a:t>
            </a:r>
            <a:r>
              <a:rPr lang="en-US" altLang="ko-KR" sz="2400" dirty="0" smtClean="0"/>
              <a:t>, </a:t>
            </a:r>
            <a:r>
              <a:rPr lang="ko-KR" altLang="en-US" sz="2400" dirty="0" smtClean="0"/>
              <a:t>노조 사무실의 필요성 등 </a:t>
            </a:r>
            <a:r>
              <a:rPr lang="ko-KR" altLang="en-US" sz="2400" dirty="0" err="1" smtClean="0"/>
              <a:t>제반사정을</a:t>
            </a:r>
            <a:r>
              <a:rPr lang="ko-KR" altLang="en-US" sz="2400" dirty="0" smtClean="0"/>
              <a:t> 고려하여 소수노조에게 합리적인 규모의 노조 사무실을 제공하면 된다고 봄</a:t>
            </a:r>
            <a:endParaRPr lang="en-US" altLang="ko-KR" sz="2400" b="1" dirty="0" smtClean="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1" name="TextBox 10"/>
          <p:cNvSpPr txBox="1"/>
          <p:nvPr/>
        </p:nvSpPr>
        <p:spPr>
          <a:xfrm>
            <a:off x="272981" y="4061207"/>
            <a:ext cx="11374734" cy="4247317"/>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서울행정 </a:t>
            </a:r>
            <a:r>
              <a:rPr lang="en-US" altLang="ko-KR" sz="2000" b="1" dirty="0" smtClean="0"/>
              <a:t>2015</a:t>
            </a:r>
            <a:r>
              <a:rPr lang="ko-KR" altLang="en-US" sz="2000" b="1" dirty="0" err="1" smtClean="0"/>
              <a:t>구합</a:t>
            </a:r>
            <a:r>
              <a:rPr lang="en-US" altLang="ko-KR" sz="2000" b="1" dirty="0" smtClean="0"/>
              <a:t>70089</a:t>
            </a:r>
            <a:r>
              <a:rPr lang="ko-KR" altLang="en-US" sz="2000" b="1" dirty="0" smtClean="0"/>
              <a:t>판결</a:t>
            </a:r>
            <a:r>
              <a:rPr lang="en-US" altLang="ko-KR" sz="2000" b="1" dirty="0" smtClean="0"/>
              <a:t>·2015</a:t>
            </a:r>
            <a:r>
              <a:rPr lang="ko-KR" altLang="en-US" sz="2000" b="1" dirty="0" err="1" smtClean="0"/>
              <a:t>구합</a:t>
            </a:r>
            <a:r>
              <a:rPr lang="en-US" altLang="ko-KR" sz="2000" b="1" dirty="0" smtClean="0"/>
              <a:t>8459</a:t>
            </a:r>
            <a:r>
              <a:rPr lang="ko-KR" altLang="en-US" sz="2000" b="1" dirty="0" smtClean="0"/>
              <a:t>판결</a:t>
            </a:r>
          </a:p>
          <a:p>
            <a:pPr algn="just" fontAlgn="base">
              <a:lnSpc>
                <a:spcPct val="150000"/>
              </a:lnSpc>
            </a:pPr>
            <a:r>
              <a:rPr lang="ko-KR" altLang="en-US" sz="2000" dirty="0" smtClean="0"/>
              <a:t>노조 사무실은 노동조합 활동을 위하여 필수적이고 핵심적인 요소이므로 소수노조도 그 필요성 측면에서 교섭대표노조와 다를 바 없는 점</a:t>
            </a:r>
            <a:r>
              <a:rPr lang="en-US" altLang="ko-KR" sz="2000" dirty="0" smtClean="0"/>
              <a:t>, </a:t>
            </a:r>
            <a:r>
              <a:rPr lang="ko-KR" altLang="en-US" sz="2000" dirty="0" smtClean="0"/>
              <a:t>참가인 </a:t>
            </a:r>
            <a:r>
              <a:rPr lang="ko-KR" altLang="en-US" sz="2000" dirty="0" err="1" smtClean="0"/>
              <a:t>지회의</a:t>
            </a:r>
            <a:r>
              <a:rPr lang="ko-KR" altLang="en-US" sz="2000" dirty="0" smtClean="0"/>
              <a:t> 조합원수 비율이 적어도 </a:t>
            </a:r>
            <a:r>
              <a:rPr lang="en-US" altLang="ko-KR" sz="2000" dirty="0" smtClean="0"/>
              <a:t>11.7%</a:t>
            </a:r>
            <a:r>
              <a:rPr lang="ko-KR" altLang="en-US" sz="2000" dirty="0" smtClean="0"/>
              <a:t>를 차지하고 있으므로 그에 상응하여 상당한 규모의 노조사무실이 필요한 점</a:t>
            </a:r>
            <a:r>
              <a:rPr lang="en-US" altLang="ko-KR" sz="2000" dirty="0" smtClean="0"/>
              <a:t>, </a:t>
            </a:r>
            <a:r>
              <a:rPr lang="ko-KR" altLang="en-US" sz="2000" dirty="0" smtClean="0"/>
              <a:t>노조간 조합원 수에 관해 다툼이 있더라도 회사는 노조사무실을 적절히 분배하여 함께 사용하도록 하거나 대안을 마련하려는 노력을 했어야 하나 그렇게 하지 않은 점을 고려한다면 공정대표의무 위반에 해당한다</a:t>
            </a:r>
            <a:r>
              <a:rPr lang="en-US" altLang="ko-KR" sz="2000" u="sng" dirty="0" smtClean="0"/>
              <a:t>.</a:t>
            </a:r>
            <a:endParaRPr lang="ko-KR" altLang="en-US" sz="2000" dirty="0" smtClean="0"/>
          </a:p>
          <a:p>
            <a:pPr algn="just" fontAlgn="base">
              <a:lnSpc>
                <a:spcPct val="150000"/>
              </a:lnSpc>
            </a:pPr>
            <a:endParaRPr lang="ko-KR" altLang="en-US" sz="2000" dirty="0" smtClean="0"/>
          </a:p>
          <a:p>
            <a:pPr algn="just" fontAlgn="base">
              <a:lnSpc>
                <a:spcPct val="150000"/>
              </a:lnSpc>
            </a:pPr>
            <a:endParaRPr lang="ko-KR" altLang="en-US" sz="2000" dirty="0" smtClean="0"/>
          </a:p>
          <a:p>
            <a:pPr algn="just" fontAlgn="base">
              <a:lnSpc>
                <a:spcPct val="150000"/>
              </a:lnSpc>
            </a:pPr>
            <a:endParaRPr lang="ko-KR" altLang="en-US" sz="2000" dirty="0" smtClean="0"/>
          </a:p>
        </p:txBody>
      </p:sp>
      <p:sp>
        <p:nvSpPr>
          <p:cNvPr id="13" name="타원 12"/>
          <p:cNvSpPr/>
          <p:nvPr/>
        </p:nvSpPr>
        <p:spPr>
          <a:xfrm>
            <a:off x="0" y="403330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노동조합 사무실 제공</a:t>
            </a:r>
            <a:endParaRPr lang="ko-KR" altLang="en-US" sz="3600" b="1" dirty="0"/>
          </a:p>
        </p:txBody>
      </p:sp>
      <p:sp>
        <p:nvSpPr>
          <p:cNvPr id="18" name="TextBox 17"/>
          <p:cNvSpPr txBox="1"/>
          <p:nvPr/>
        </p:nvSpPr>
        <p:spPr>
          <a:xfrm>
            <a:off x="432079" y="1436912"/>
            <a:ext cx="11374734" cy="2400657"/>
          </a:xfrm>
          <a:prstGeom prst="rect">
            <a:avLst/>
          </a:prstGeom>
          <a:noFill/>
        </p:spPr>
        <p:txBody>
          <a:bodyPr wrap="square" rtlCol="0">
            <a:spAutoFit/>
          </a:bodyPr>
          <a:lstStyle/>
          <a:p>
            <a:pPr fontAlgn="base">
              <a:lnSpc>
                <a:spcPct val="150000"/>
              </a:lnSpc>
            </a:pPr>
            <a:r>
              <a:rPr lang="en-US" altLang="ko-KR" sz="2000" dirty="0" smtClean="0"/>
              <a:t>    </a:t>
            </a:r>
            <a:r>
              <a:rPr lang="ko-KR" altLang="en-US" sz="2000" b="1" dirty="0" smtClean="0"/>
              <a:t>서울행정 </a:t>
            </a:r>
            <a:r>
              <a:rPr lang="en-US" altLang="ko-KR" sz="2000" b="1" dirty="0" smtClean="0"/>
              <a:t>2013</a:t>
            </a:r>
            <a:r>
              <a:rPr lang="ko-KR" altLang="en-US" sz="2000" b="1" dirty="0" err="1" smtClean="0"/>
              <a:t>구합</a:t>
            </a:r>
            <a:r>
              <a:rPr lang="en-US" altLang="ko-KR" sz="2000" b="1" dirty="0" smtClean="0"/>
              <a:t>16609 </a:t>
            </a:r>
            <a:r>
              <a:rPr lang="ko-KR" altLang="en-US" sz="2000" b="1" dirty="0" smtClean="0"/>
              <a:t>판결</a:t>
            </a:r>
            <a:r>
              <a:rPr lang="en-US" altLang="ko-KR" sz="2000" b="1" dirty="0" smtClean="0"/>
              <a:t>(</a:t>
            </a:r>
            <a:r>
              <a:rPr lang="ko-KR" altLang="en-US" sz="2000" b="1" dirty="0" smtClean="0"/>
              <a:t>서울고등 </a:t>
            </a:r>
            <a:r>
              <a:rPr lang="en-US" altLang="ko-KR" sz="2000" b="1" dirty="0" smtClean="0"/>
              <a:t>2013</a:t>
            </a:r>
            <a:r>
              <a:rPr lang="ko-KR" altLang="en-US" sz="2000" b="1" dirty="0" smtClean="0"/>
              <a:t>누</a:t>
            </a:r>
            <a:r>
              <a:rPr lang="en-US" altLang="ko-KR" sz="2000" b="1" dirty="0" smtClean="0"/>
              <a:t>53105</a:t>
            </a:r>
            <a:r>
              <a:rPr lang="ko-KR" altLang="en-US" sz="2000" b="1" dirty="0" smtClean="0"/>
              <a:t>도 그대로 인용</a:t>
            </a:r>
            <a:r>
              <a:rPr lang="en-US" altLang="ko-KR" sz="2000" b="1" dirty="0" smtClean="0"/>
              <a:t>, </a:t>
            </a:r>
            <a:r>
              <a:rPr lang="ko-KR" altLang="en-US" sz="2000" b="1" dirty="0" smtClean="0"/>
              <a:t>확정</a:t>
            </a:r>
            <a:r>
              <a:rPr lang="en-US" altLang="ko-KR" sz="2000" b="1" dirty="0" smtClean="0"/>
              <a:t>)</a:t>
            </a:r>
          </a:p>
          <a:p>
            <a:pPr fontAlgn="base">
              <a:lnSpc>
                <a:spcPct val="150000"/>
              </a:lnSpc>
            </a:pPr>
            <a:r>
              <a:rPr lang="ko-KR" altLang="en-US" sz="2000" dirty="0" smtClean="0"/>
              <a:t>단체협약에 ‘회사의 여건을 고려하여 교섭대표노조에 한하여 임대한다’고 규정한 것은 ① </a:t>
            </a:r>
            <a:r>
              <a:rPr lang="ko-KR" altLang="en-US" sz="2000" u="sng" dirty="0" smtClean="0"/>
              <a:t>회사규모</a:t>
            </a:r>
            <a:r>
              <a:rPr lang="ko-KR" altLang="en-US" sz="2000" dirty="0" smtClean="0"/>
              <a:t>에 비추어 모든 노조에 사무실을 제공하는 것은 어려운 점</a:t>
            </a:r>
            <a:r>
              <a:rPr lang="en-US" altLang="ko-KR" sz="2000" dirty="0" smtClean="0"/>
              <a:t>, </a:t>
            </a:r>
            <a:r>
              <a:rPr lang="ko-KR" altLang="en-US" sz="2000" dirty="0" smtClean="0"/>
              <a:t>② </a:t>
            </a:r>
            <a:r>
              <a:rPr lang="ko-KR" altLang="en-US" sz="2000" u="sng" dirty="0" smtClean="0"/>
              <a:t>소수노조 조합원수 비율이 현저히 낮은 점</a:t>
            </a:r>
            <a:r>
              <a:rPr lang="en-US" altLang="ko-KR" sz="2000" u="sng" dirty="0" smtClean="0"/>
              <a:t>(161</a:t>
            </a:r>
            <a:r>
              <a:rPr lang="ko-KR" altLang="en-US" sz="2000" u="sng" dirty="0" smtClean="0"/>
              <a:t>명</a:t>
            </a:r>
            <a:r>
              <a:rPr lang="en-US" altLang="ko-KR" sz="2000" u="sng" dirty="0" smtClean="0"/>
              <a:t>:8</a:t>
            </a:r>
            <a:r>
              <a:rPr lang="ko-KR" altLang="en-US" sz="2000" u="sng" dirty="0" smtClean="0"/>
              <a:t>명</a:t>
            </a:r>
            <a:r>
              <a:rPr lang="en-US" altLang="ko-KR" sz="2000" u="sng" dirty="0" smtClean="0"/>
              <a:t>),</a:t>
            </a:r>
            <a:r>
              <a:rPr lang="ko-KR" altLang="en-US" sz="2000" dirty="0" smtClean="0"/>
              <a:t> ③ 교섭대표노조에 노조사무실을 임대한다는 것이 현실적으로 </a:t>
            </a:r>
            <a:r>
              <a:rPr lang="ko-KR" altLang="en-US" sz="2000" dirty="0" err="1" smtClean="0"/>
              <a:t>선택가능한</a:t>
            </a:r>
            <a:r>
              <a:rPr lang="ko-KR" altLang="en-US" sz="2000" dirty="0" smtClean="0"/>
              <a:t> 대안으로 보이는 점 등을 고려하면</a:t>
            </a:r>
            <a:r>
              <a:rPr lang="en-US" altLang="ko-KR" sz="2000" dirty="0" smtClean="0"/>
              <a:t>,</a:t>
            </a:r>
            <a:r>
              <a:rPr lang="ko-KR" altLang="en-US" sz="2000" dirty="0" smtClean="0"/>
              <a:t> 합리적 이유 있는 차별이다</a:t>
            </a:r>
            <a:endParaRPr lang="ko-KR" altLang="en-US" sz="2000"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3" name="타원 12"/>
          <p:cNvSpPr/>
          <p:nvPr/>
        </p:nvSpPr>
        <p:spPr>
          <a:xfrm>
            <a:off x="170822" y="1308528"/>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
        <p:nvSpPr>
          <p:cNvPr id="11" name="TextBox 10"/>
          <p:cNvSpPr txBox="1"/>
          <p:nvPr/>
        </p:nvSpPr>
        <p:spPr>
          <a:xfrm>
            <a:off x="413658" y="3995678"/>
            <a:ext cx="11374734" cy="2862322"/>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2017. 12. 27. </a:t>
            </a:r>
            <a:r>
              <a:rPr lang="ko-KR" altLang="en-US" sz="2000" b="1" dirty="0" smtClean="0"/>
              <a:t>중앙</a:t>
            </a:r>
            <a:r>
              <a:rPr lang="en-US" altLang="ko-KR" sz="2000" b="1" dirty="0" smtClean="0"/>
              <a:t>2017</a:t>
            </a:r>
            <a:r>
              <a:rPr lang="ko-KR" altLang="en-US" sz="2000" b="1" dirty="0" smtClean="0"/>
              <a:t>공정</a:t>
            </a:r>
            <a:r>
              <a:rPr lang="en-US" altLang="ko-KR" sz="2000" b="1" dirty="0" smtClean="0"/>
              <a:t>21</a:t>
            </a:r>
            <a:endParaRPr lang="ko-KR" altLang="en-US" sz="2000" dirty="0" smtClean="0"/>
          </a:p>
          <a:p>
            <a:pPr fontAlgn="base">
              <a:lnSpc>
                <a:spcPct val="150000"/>
              </a:lnSpc>
            </a:pPr>
            <a:r>
              <a:rPr lang="ko-KR" altLang="en-US" sz="2000" dirty="0" smtClean="0"/>
              <a:t>노조사무실 제공 여부는 사용자의 시설</a:t>
            </a:r>
            <a:r>
              <a:rPr lang="en-US" altLang="ko-KR" sz="2000" dirty="0" smtClean="0"/>
              <a:t>․</a:t>
            </a:r>
            <a:r>
              <a:rPr lang="ko-KR" altLang="en-US" sz="2000" dirty="0" smtClean="0"/>
              <a:t>형편 등 제반 여건을 고려하여 결정할 사항으로 사용자가 모든 노동조합에게 당연히 제공해야 할 의무라고 보기 어렵고</a:t>
            </a:r>
            <a:r>
              <a:rPr lang="en-US" altLang="ko-KR" sz="2000" dirty="0" smtClean="0"/>
              <a:t>,</a:t>
            </a:r>
            <a:r>
              <a:rPr lang="ko-KR" altLang="en-US" sz="2000" dirty="0" smtClean="0"/>
              <a:t> 교섭대표노동조합 대비 </a:t>
            </a:r>
            <a:r>
              <a:rPr lang="ko-KR" altLang="en-US" sz="2000" u="sng" dirty="0" smtClean="0"/>
              <a:t>소수 노동조합의 조합원 수 비율이 현저하게 낮으며</a:t>
            </a:r>
            <a:r>
              <a:rPr lang="en-US" altLang="ko-KR" sz="2000" u="sng" dirty="0" smtClean="0"/>
              <a:t>(461</a:t>
            </a:r>
            <a:r>
              <a:rPr lang="ko-KR" altLang="en-US" sz="2000" u="sng" dirty="0" smtClean="0"/>
              <a:t>명</a:t>
            </a:r>
            <a:r>
              <a:rPr lang="en-US" altLang="ko-KR" sz="2000" u="sng" dirty="0" smtClean="0"/>
              <a:t>:10</a:t>
            </a:r>
            <a:r>
              <a:rPr lang="ko-KR" altLang="en-US" sz="2000" u="sng" dirty="0" smtClean="0"/>
              <a:t>명</a:t>
            </a:r>
            <a:r>
              <a:rPr lang="en-US" altLang="ko-KR" sz="2000" dirty="0" smtClean="0"/>
              <a:t>), </a:t>
            </a:r>
            <a:r>
              <a:rPr lang="ko-KR" altLang="en-US" sz="2000" dirty="0" smtClean="0"/>
              <a:t>소수 노동조합 조합원 수에 단순 비례하여 노조사무실을 배분할 경우 공간이 협소</a:t>
            </a:r>
            <a:r>
              <a:rPr lang="en-US" altLang="ko-KR" sz="2000" dirty="0" smtClean="0"/>
              <a:t>(49</a:t>
            </a:r>
            <a:r>
              <a:rPr lang="ko-KR" altLang="en-US" sz="2000" dirty="0" smtClean="0"/>
              <a:t> ㎡ </a:t>
            </a:r>
            <a:r>
              <a:rPr lang="en-US" altLang="ko-KR" sz="2000" dirty="0" smtClean="0"/>
              <a:t>:1.08</a:t>
            </a:r>
            <a:r>
              <a:rPr lang="ko-KR" altLang="en-US" sz="2000" dirty="0" smtClean="0"/>
              <a:t>㎡</a:t>
            </a:r>
            <a:r>
              <a:rPr lang="en-US" altLang="ko-KR" sz="2000" dirty="0" smtClean="0"/>
              <a:t>)</a:t>
            </a:r>
            <a:r>
              <a:rPr lang="ko-KR" altLang="en-US" sz="2000" dirty="0" smtClean="0"/>
              <a:t>하여 실제 사용할 수 있는 면적이라고 보기 어려운 점 등을 종합하면</a:t>
            </a:r>
            <a:r>
              <a:rPr lang="en-US" altLang="ko-KR" sz="2000" dirty="0" smtClean="0"/>
              <a:t>, </a:t>
            </a:r>
            <a:r>
              <a:rPr lang="ko-KR" altLang="en-US" sz="2000" dirty="0" smtClean="0"/>
              <a:t>합리적인 이유 있는 차별이다</a:t>
            </a:r>
            <a:r>
              <a:rPr lang="en-US" altLang="ko-KR" sz="2000" dirty="0" smtClean="0"/>
              <a:t>.</a:t>
            </a:r>
            <a:endParaRPr lang="ko-KR" altLang="en-US" sz="2000" dirty="0" smtClean="0"/>
          </a:p>
        </p:txBody>
      </p:sp>
      <p:sp>
        <p:nvSpPr>
          <p:cNvPr id="14" name="타원 13"/>
          <p:cNvSpPr/>
          <p:nvPr/>
        </p:nvSpPr>
        <p:spPr>
          <a:xfrm>
            <a:off x="242835" y="3852436"/>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smtClean="0">
                <a:solidFill>
                  <a:prstClr val="white"/>
                </a:solidFill>
              </a:rPr>
              <a:t>판정</a:t>
            </a:r>
            <a:endParaRPr lang="en-US" altLang="ko-KR" sz="1000" b="1" dirty="0">
              <a:solidFill>
                <a:prstClr val="white"/>
              </a:solidFill>
            </a:endParaRPr>
          </a:p>
        </p:txBody>
      </p:sp>
      <p:sp>
        <p:nvSpPr>
          <p:cNvPr id="15" name="TextBox 14"/>
          <p:cNvSpPr txBox="1"/>
          <p:nvPr/>
        </p:nvSpPr>
        <p:spPr>
          <a:xfrm>
            <a:off x="914400" y="904352"/>
            <a:ext cx="11063235" cy="461665"/>
          </a:xfrm>
          <a:prstGeom prst="rect">
            <a:avLst/>
          </a:prstGeom>
          <a:noFill/>
        </p:spPr>
        <p:txBody>
          <a:bodyPr wrap="square" rtlCol="0">
            <a:spAutoFit/>
          </a:bodyPr>
          <a:lstStyle/>
          <a:p>
            <a:r>
              <a:rPr lang="ko-KR" altLang="en-US" sz="2400" b="1" dirty="0" smtClean="0"/>
              <a:t>소수노조에 노조사무실 제공하지 않은 것이 합리적 이유 있다고 한 사례 </a:t>
            </a:r>
            <a:endParaRPr lang="ko-KR" altLang="en-US" sz="2400" b="1"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근무시간 중 조합활동</a:t>
            </a:r>
            <a:endParaRPr lang="ko-KR" altLang="en-US" sz="3600" b="1" dirty="0"/>
          </a:p>
        </p:txBody>
      </p:sp>
      <p:sp>
        <p:nvSpPr>
          <p:cNvPr id="18" name="TextBox 17"/>
          <p:cNvSpPr txBox="1"/>
          <p:nvPr/>
        </p:nvSpPr>
        <p:spPr>
          <a:xfrm>
            <a:off x="281354" y="944543"/>
            <a:ext cx="11455121" cy="2197525"/>
          </a:xfrm>
          <a:prstGeom prst="rect">
            <a:avLst/>
          </a:prstGeom>
          <a:noFill/>
        </p:spPr>
        <p:txBody>
          <a:bodyPr wrap="square" rtlCol="0">
            <a:spAutoFit/>
          </a:bodyPr>
          <a:lstStyle/>
          <a:p>
            <a:pPr algn="just" fontAlgn="base">
              <a:lnSpc>
                <a:spcPct val="150000"/>
              </a:lnSpc>
            </a:pPr>
            <a:r>
              <a:rPr lang="ko-KR" altLang="en-US" sz="2400" b="1" dirty="0" smtClean="0"/>
              <a:t>노동위원회 및 법원 판단 기준</a:t>
            </a:r>
            <a:endParaRPr lang="en-US" altLang="ko-KR" sz="2400" b="1" dirty="0" smtClean="0"/>
          </a:p>
          <a:p>
            <a:pPr algn="just" fontAlgn="base">
              <a:lnSpc>
                <a:spcPct val="140000"/>
              </a:lnSpc>
            </a:pPr>
            <a:r>
              <a:rPr lang="ko-KR" altLang="en-US" sz="2400" dirty="0" smtClean="0"/>
              <a:t>소수노조의 조합원수가 적다는 이유로 단체협약에서 근무시간 중 조합활동</a:t>
            </a:r>
            <a:r>
              <a:rPr lang="en-US" altLang="ko-KR" sz="2400" dirty="0" smtClean="0"/>
              <a:t>, </a:t>
            </a:r>
            <a:r>
              <a:rPr lang="ko-KR" altLang="en-US" sz="2400" dirty="0" smtClean="0"/>
              <a:t>조합비공제</a:t>
            </a:r>
            <a:r>
              <a:rPr lang="en-US" altLang="ko-KR" sz="2400" dirty="0" smtClean="0"/>
              <a:t>, </a:t>
            </a:r>
            <a:r>
              <a:rPr lang="ko-KR" altLang="en-US" sz="2400" dirty="0" smtClean="0"/>
              <a:t>노조게시판 규정의 적용을 전면 배제하는 것은 공정대표의무 위반에 해당된다고 본다</a:t>
            </a:r>
            <a:r>
              <a:rPr lang="en-US" altLang="ko-KR" sz="2400" dirty="0" smtClean="0"/>
              <a:t>. </a:t>
            </a:r>
            <a:endParaRPr lang="en-US" altLang="ko-KR" sz="2400" b="1" dirty="0" smtClean="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1" name="TextBox 10"/>
          <p:cNvSpPr txBox="1"/>
          <p:nvPr/>
        </p:nvSpPr>
        <p:spPr>
          <a:xfrm>
            <a:off x="413658" y="3714884"/>
            <a:ext cx="11374734" cy="1938992"/>
          </a:xfrm>
          <a:prstGeom prst="rect">
            <a:avLst/>
          </a:prstGeom>
          <a:noFill/>
        </p:spPr>
        <p:txBody>
          <a:bodyPr wrap="square" rtlCol="0">
            <a:spAutoFit/>
          </a:bodyPr>
          <a:lstStyle/>
          <a:p>
            <a:pPr fontAlgn="base">
              <a:lnSpc>
                <a:spcPct val="150000"/>
              </a:lnSpc>
            </a:pPr>
            <a:r>
              <a:rPr lang="ko-KR" altLang="en-US" sz="2000" dirty="0" smtClean="0">
                <a:latin typeface="+mj-lt"/>
              </a:rPr>
              <a:t>     </a:t>
            </a:r>
            <a:r>
              <a:rPr lang="ko-KR" altLang="en-US" sz="2000" b="1" dirty="0" err="1" smtClean="0"/>
              <a:t>중노위</a:t>
            </a:r>
            <a:r>
              <a:rPr lang="ko-KR" altLang="en-US" sz="2000" b="1" dirty="0" smtClean="0"/>
              <a:t> </a:t>
            </a:r>
            <a:r>
              <a:rPr lang="en-US" altLang="ko-KR" sz="2000" b="1" dirty="0" smtClean="0"/>
              <a:t>2013. 11. 15. </a:t>
            </a:r>
            <a:r>
              <a:rPr lang="ko-KR" altLang="en-US" sz="2000" b="1" dirty="0" smtClean="0"/>
              <a:t>중앙</a:t>
            </a:r>
            <a:r>
              <a:rPr lang="en-US" altLang="ko-KR" sz="2000" b="1" dirty="0" smtClean="0"/>
              <a:t>2013</a:t>
            </a:r>
            <a:r>
              <a:rPr lang="ko-KR" altLang="en-US" sz="2000" b="1" dirty="0" smtClean="0"/>
              <a:t>공정</a:t>
            </a:r>
            <a:r>
              <a:rPr lang="en-US" altLang="ko-KR" sz="2000" b="1" dirty="0" smtClean="0"/>
              <a:t>26</a:t>
            </a:r>
            <a:endParaRPr lang="ko-KR" altLang="en-US" sz="2000" dirty="0" smtClean="0"/>
          </a:p>
          <a:p>
            <a:pPr fontAlgn="base">
              <a:lnSpc>
                <a:spcPct val="150000"/>
              </a:lnSpc>
            </a:pPr>
            <a:r>
              <a:rPr lang="ko-KR" altLang="en-US" sz="2000" u="sng" dirty="0" smtClean="0"/>
              <a:t>「정기총회와 대의원 대회 참석」</a:t>
            </a:r>
            <a:r>
              <a:rPr lang="en-US" altLang="ko-KR" sz="2000" u="sng" dirty="0" smtClean="0"/>
              <a:t>,</a:t>
            </a:r>
            <a:r>
              <a:rPr lang="ko-KR" altLang="en-US" sz="2000" u="sng" dirty="0" smtClean="0"/>
              <a:t>「조합비 공제」</a:t>
            </a:r>
            <a:r>
              <a:rPr lang="en-US" altLang="ko-KR" sz="2000" u="sng" dirty="0" smtClean="0"/>
              <a:t>,</a:t>
            </a:r>
            <a:r>
              <a:rPr lang="ko-KR" altLang="en-US" sz="2000" u="sng" dirty="0" smtClean="0"/>
              <a:t>「노조전용 게시판」은 조합원 수나 노동조합의 규모에 관계없이 공평하게 적용되어야 할 것</a:t>
            </a:r>
            <a:r>
              <a:rPr lang="ko-KR" altLang="en-US" sz="2000" dirty="0" smtClean="0"/>
              <a:t>임에도 전체 조합원수 </a:t>
            </a:r>
            <a:r>
              <a:rPr lang="en-US" altLang="ko-KR" sz="2000" dirty="0" smtClean="0"/>
              <a:t>1/3 </a:t>
            </a:r>
            <a:r>
              <a:rPr lang="ko-KR" altLang="en-US" sz="2000" dirty="0" smtClean="0"/>
              <a:t>미만의 노동조합에는 전적으로 적용을 배제한 것은 합리적 이유 없는 차별로 공정대표의무 위반이다</a:t>
            </a:r>
          </a:p>
        </p:txBody>
      </p:sp>
      <p:sp>
        <p:nvSpPr>
          <p:cNvPr id="13" name="타원 12"/>
          <p:cNvSpPr/>
          <p:nvPr/>
        </p:nvSpPr>
        <p:spPr>
          <a:xfrm>
            <a:off x="200966" y="3641421"/>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판정</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근무시간 중 조합활동</a:t>
            </a:r>
            <a:endParaRPr lang="ko-KR" altLang="en-US" sz="3600" b="1" dirty="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
        <p:nvSpPr>
          <p:cNvPr id="11" name="TextBox 10"/>
          <p:cNvSpPr txBox="1"/>
          <p:nvPr/>
        </p:nvSpPr>
        <p:spPr>
          <a:xfrm>
            <a:off x="433756" y="921441"/>
            <a:ext cx="11374734" cy="6093976"/>
          </a:xfrm>
          <a:prstGeom prst="rect">
            <a:avLst/>
          </a:prstGeom>
          <a:noFill/>
        </p:spPr>
        <p:txBody>
          <a:bodyPr wrap="square" rtlCol="0">
            <a:spAutoFit/>
          </a:bodyPr>
          <a:lstStyle/>
          <a:p>
            <a:pPr algn="just" fontAlgn="base">
              <a:lnSpc>
                <a:spcPct val="150000"/>
              </a:lnSpc>
            </a:pPr>
            <a:r>
              <a:rPr lang="ko-KR" altLang="en-US" sz="2000" dirty="0" smtClean="0">
                <a:latin typeface="+mj-lt"/>
              </a:rPr>
              <a:t>  </a:t>
            </a:r>
            <a:r>
              <a:rPr lang="ko-KR" altLang="en-US" sz="2000" b="1" dirty="0" smtClean="0">
                <a:latin typeface="+mj-lt"/>
              </a:rPr>
              <a:t>서울행정</a:t>
            </a:r>
            <a:r>
              <a:rPr lang="ko-KR" altLang="en-US" sz="2000" dirty="0" smtClean="0">
                <a:latin typeface="+mj-lt"/>
              </a:rPr>
              <a:t> </a:t>
            </a:r>
            <a:r>
              <a:rPr lang="en-US" altLang="ko-KR" sz="2000" b="1" dirty="0" smtClean="0"/>
              <a:t>2013</a:t>
            </a:r>
            <a:r>
              <a:rPr lang="ko-KR" altLang="en-US" sz="2000" b="1" dirty="0" err="1" smtClean="0"/>
              <a:t>구합</a:t>
            </a:r>
            <a:r>
              <a:rPr lang="en-US" altLang="ko-KR" sz="2000" b="1" dirty="0" smtClean="0"/>
              <a:t>17053 </a:t>
            </a:r>
            <a:r>
              <a:rPr lang="ko-KR" altLang="en-US" sz="2000" b="1" dirty="0" smtClean="0"/>
              <a:t>판결</a:t>
            </a:r>
            <a:r>
              <a:rPr lang="en-US" altLang="ko-KR" sz="2000" b="1" dirty="0" smtClean="0"/>
              <a:t>(</a:t>
            </a:r>
            <a:r>
              <a:rPr lang="ko-KR" altLang="en-US" sz="2000" b="1" dirty="0" smtClean="0"/>
              <a:t>대법원 </a:t>
            </a:r>
            <a:r>
              <a:rPr lang="en-US" altLang="ko-KR" sz="2000" b="1" dirty="0" smtClean="0"/>
              <a:t>2014</a:t>
            </a:r>
            <a:r>
              <a:rPr lang="ko-KR" altLang="en-US" sz="2000" b="1" dirty="0" smtClean="0"/>
              <a:t>두</a:t>
            </a:r>
            <a:r>
              <a:rPr lang="en-US" altLang="ko-KR" sz="2000" b="1" dirty="0" smtClean="0"/>
              <a:t>33878 </a:t>
            </a:r>
            <a:r>
              <a:rPr lang="ko-KR" altLang="en-US" sz="2000" b="1" dirty="0" err="1" smtClean="0"/>
              <a:t>심리불속행</a:t>
            </a:r>
            <a:r>
              <a:rPr lang="ko-KR" altLang="en-US" sz="2000" b="1" dirty="0" smtClean="0"/>
              <a:t> 기각으로 확정</a:t>
            </a:r>
            <a:r>
              <a:rPr lang="en-US" altLang="ko-KR" sz="2000" b="1" dirty="0" smtClean="0"/>
              <a:t>)</a:t>
            </a:r>
            <a:endParaRPr lang="ko-KR" altLang="en-US" sz="2000" dirty="0" smtClean="0"/>
          </a:p>
          <a:p>
            <a:pPr algn="just" fontAlgn="base">
              <a:lnSpc>
                <a:spcPct val="150000"/>
              </a:lnSpc>
            </a:pPr>
            <a:r>
              <a:rPr lang="en-US" altLang="ko-KR" sz="2000" b="1" dirty="0" smtClean="0"/>
              <a:t>[</a:t>
            </a:r>
            <a:r>
              <a:rPr lang="ko-KR" altLang="en-US" sz="2000" b="1" dirty="0" smtClean="0"/>
              <a:t>사실관계</a:t>
            </a:r>
            <a:r>
              <a:rPr lang="en-US" altLang="ko-KR" sz="2000" b="1" dirty="0" smtClean="0"/>
              <a:t>] </a:t>
            </a:r>
            <a:r>
              <a:rPr lang="en-US" altLang="ko-KR" sz="2000" dirty="0" smtClean="0"/>
              <a:t>- </a:t>
            </a:r>
            <a:r>
              <a:rPr lang="ko-KR" altLang="en-US" sz="2000" u="sng" dirty="0" smtClean="0"/>
              <a:t>단체협약에 근무시간 중 유급의 조합활동</a:t>
            </a:r>
            <a:r>
              <a:rPr lang="en-US" altLang="ko-KR" sz="2000" u="sng" dirty="0" smtClean="0"/>
              <a:t>, </a:t>
            </a:r>
            <a:r>
              <a:rPr lang="ko-KR" altLang="en-US" sz="2000" u="sng" dirty="0" smtClean="0"/>
              <a:t>노조사무실 제공은 조합원수가 </a:t>
            </a:r>
            <a:r>
              <a:rPr lang="en-US" altLang="ko-KR" sz="2000" u="sng" dirty="0" smtClean="0"/>
              <a:t>30</a:t>
            </a:r>
            <a:r>
              <a:rPr lang="ko-KR" altLang="en-US" sz="2000" u="sng" dirty="0" smtClean="0"/>
              <a:t>인 미만인 노조</a:t>
            </a:r>
            <a:r>
              <a:rPr lang="en-US" altLang="ko-KR" sz="2000" u="sng" dirty="0" smtClean="0"/>
              <a:t>, </a:t>
            </a:r>
            <a:r>
              <a:rPr lang="ko-KR" altLang="en-US" sz="2000" u="sng" dirty="0" smtClean="0"/>
              <a:t>상급단체의 무급 전임자 파견은 조합원수가 </a:t>
            </a:r>
            <a:r>
              <a:rPr lang="en-US" altLang="ko-KR" sz="2000" u="sng" dirty="0" smtClean="0"/>
              <a:t>100</a:t>
            </a:r>
            <a:r>
              <a:rPr lang="ko-KR" altLang="en-US" sz="2000" u="sng" dirty="0" smtClean="0"/>
              <a:t>인 미만인 노조에게 적용을 제외하는 조항</a:t>
            </a:r>
            <a:r>
              <a:rPr lang="ko-KR" altLang="en-US" sz="2000" dirty="0" smtClean="0"/>
              <a:t>을 둠</a:t>
            </a:r>
          </a:p>
          <a:p>
            <a:pPr algn="just" fontAlgn="base">
              <a:lnSpc>
                <a:spcPct val="150000"/>
              </a:lnSpc>
              <a:buFontTx/>
              <a:buChar char="-"/>
            </a:pPr>
            <a:r>
              <a:rPr lang="ko-KR" altLang="en-US" sz="2000" dirty="0" smtClean="0"/>
              <a:t>조합원수가 </a:t>
            </a:r>
            <a:r>
              <a:rPr lang="en-US" altLang="ko-KR" sz="2000" dirty="0" smtClean="0"/>
              <a:t>7</a:t>
            </a:r>
            <a:r>
              <a:rPr lang="ko-KR" altLang="en-US" sz="2000" dirty="0" smtClean="0"/>
              <a:t>명인 소수노조가 시정신청을 하였으나</a:t>
            </a:r>
            <a:r>
              <a:rPr lang="en-US" altLang="ko-KR" sz="2000" dirty="0" smtClean="0"/>
              <a:t>, </a:t>
            </a:r>
            <a:r>
              <a:rPr lang="ko-KR" altLang="en-US" sz="2000" dirty="0" err="1" smtClean="0"/>
              <a:t>중노위는</a:t>
            </a:r>
            <a:r>
              <a:rPr lang="ko-KR" altLang="en-US" sz="2000" dirty="0" smtClean="0"/>
              <a:t> 합리적 이유 있는 차별이라고 봄</a:t>
            </a:r>
            <a:r>
              <a:rPr lang="en-US" altLang="ko-KR" sz="2000" dirty="0" smtClean="0"/>
              <a:t>. </a:t>
            </a:r>
            <a:r>
              <a:rPr lang="ko-KR" altLang="en-US" sz="2000" dirty="0" smtClean="0"/>
              <a:t>반면 </a:t>
            </a:r>
            <a:r>
              <a:rPr lang="ko-KR" altLang="en-US" sz="2000" u="sng" dirty="0" smtClean="0"/>
              <a:t>법원은 합리적 이유 없는 차별</a:t>
            </a:r>
            <a:r>
              <a:rPr lang="ko-KR" altLang="en-US" sz="2000" dirty="0" smtClean="0"/>
              <a:t>이라고 봄</a:t>
            </a:r>
            <a:endParaRPr lang="en-US" altLang="ko-KR" sz="2000" dirty="0" smtClean="0"/>
          </a:p>
          <a:p>
            <a:pPr algn="just" fontAlgn="base">
              <a:lnSpc>
                <a:spcPct val="150000"/>
              </a:lnSpc>
            </a:pPr>
            <a:r>
              <a:rPr lang="en-US" altLang="ko-KR" sz="2000" b="1" dirty="0" smtClean="0"/>
              <a:t>[</a:t>
            </a:r>
            <a:r>
              <a:rPr lang="ko-KR" altLang="en-US" sz="2000" b="1" dirty="0" smtClean="0"/>
              <a:t>판결요지</a:t>
            </a:r>
            <a:r>
              <a:rPr lang="en-US" altLang="ko-KR" sz="2000" b="1" dirty="0" smtClean="0"/>
              <a:t>] </a:t>
            </a:r>
            <a:r>
              <a:rPr lang="ko-KR" altLang="en-US" sz="2000" dirty="0" smtClean="0"/>
              <a:t>오히려 참가인노조</a:t>
            </a:r>
            <a:r>
              <a:rPr lang="en-US" altLang="ko-KR" sz="2000" dirty="0" smtClean="0"/>
              <a:t>(</a:t>
            </a:r>
            <a:r>
              <a:rPr lang="ko-KR" altLang="en-US" sz="2000" dirty="0" smtClean="0"/>
              <a:t>교섭대표노조</a:t>
            </a:r>
            <a:r>
              <a:rPr lang="en-US" altLang="ko-KR" sz="2000" dirty="0" smtClean="0"/>
              <a:t>)</a:t>
            </a:r>
            <a:r>
              <a:rPr lang="ko-KR" altLang="en-US" sz="2000" dirty="0" smtClean="0"/>
              <a:t>로서는 이 사건 단체협약에서 정하고 있는 ‘근로시간 중 유급 조합 활동’</a:t>
            </a:r>
            <a:r>
              <a:rPr lang="en-US" altLang="ko-KR" sz="2000" dirty="0" smtClean="0"/>
              <a:t>, ‘</a:t>
            </a:r>
            <a:r>
              <a:rPr lang="ko-KR" altLang="en-US" sz="2000" dirty="0" smtClean="0"/>
              <a:t>상급단체 파견전임자’</a:t>
            </a:r>
            <a:r>
              <a:rPr lang="en-US" altLang="ko-KR" sz="2000" dirty="0" smtClean="0"/>
              <a:t>, ‘</a:t>
            </a:r>
            <a:r>
              <a:rPr lang="ko-KR" altLang="en-US" sz="2000" dirty="0" smtClean="0"/>
              <a:t>노동조합 사무소’에 관하여 원고</a:t>
            </a:r>
            <a:r>
              <a:rPr lang="en-US" altLang="ko-KR" sz="2000" dirty="0" smtClean="0"/>
              <a:t>(</a:t>
            </a:r>
            <a:r>
              <a:rPr lang="ko-KR" altLang="en-US" sz="2000" dirty="0" smtClean="0"/>
              <a:t>소수노조</a:t>
            </a:r>
            <a:r>
              <a:rPr lang="en-US" altLang="ko-KR" sz="2000" dirty="0" smtClean="0"/>
              <a:t>)</a:t>
            </a:r>
            <a:r>
              <a:rPr lang="ko-KR" altLang="en-US" sz="2000" dirty="0" smtClean="0"/>
              <a:t>의 노조 활동에 필요한 부분을 포함하여 ‘조합활동의 범위 및 총시간’</a:t>
            </a:r>
            <a:r>
              <a:rPr lang="en-US" altLang="ko-KR" sz="2000" dirty="0" smtClean="0"/>
              <a:t>, ‘</a:t>
            </a:r>
            <a:r>
              <a:rPr lang="ko-KR" altLang="en-US" sz="2000" dirty="0" smtClean="0"/>
              <a:t>상급단체 파견전임자의 총인원 및 기간’</a:t>
            </a:r>
            <a:r>
              <a:rPr lang="en-US" altLang="ko-KR" sz="2000" dirty="0" smtClean="0"/>
              <a:t>, ‘</a:t>
            </a:r>
            <a:r>
              <a:rPr lang="ko-KR" altLang="en-US" sz="2000" dirty="0" smtClean="0"/>
              <a:t>노동조합 사무소의 방실 개수 및 면적’과 같이 총량을 정하는 방식으로 단체교섭권을 행사하여 그 결과물을 원고와 비율적으로 나눌 수 있는 것이고</a:t>
            </a:r>
            <a:r>
              <a:rPr lang="en-US" altLang="ko-KR" sz="2000" dirty="0" smtClean="0"/>
              <a:t>, </a:t>
            </a:r>
            <a:r>
              <a:rPr lang="ko-KR" altLang="en-US" sz="2000" dirty="0" smtClean="0"/>
              <a:t>참가인 회사로서도 총량 면에서 노동조합 전체의 노조활동에 어느 정도의 이익을 제공할 것인지 결정하면 되는 것이지 그 이익의 향유자를 참가인 노조로 한정할 필요가 없다</a:t>
            </a:r>
            <a:r>
              <a:rPr lang="en-US" altLang="ko-KR" sz="2000" dirty="0" smtClean="0"/>
              <a:t>.</a:t>
            </a:r>
            <a:endParaRPr lang="ko-KR" altLang="en-US" sz="2000" dirty="0"/>
          </a:p>
        </p:txBody>
      </p:sp>
      <p:sp>
        <p:nvSpPr>
          <p:cNvPr id="13" name="타원 12"/>
          <p:cNvSpPr/>
          <p:nvPr/>
        </p:nvSpPr>
        <p:spPr>
          <a:xfrm>
            <a:off x="0" y="918318"/>
            <a:ext cx="643095"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판결</a:t>
            </a:r>
            <a:endParaRPr lang="en-US" altLang="ko-KR"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교육홍보시간</a:t>
            </a:r>
            <a:endParaRPr lang="ko-KR" altLang="en-US" sz="3600" b="1" dirty="0"/>
          </a:p>
        </p:txBody>
      </p:sp>
      <p:sp>
        <p:nvSpPr>
          <p:cNvPr id="18" name="TextBox 17"/>
          <p:cNvSpPr txBox="1"/>
          <p:nvPr/>
        </p:nvSpPr>
        <p:spPr>
          <a:xfrm>
            <a:off x="391885" y="1175656"/>
            <a:ext cx="11455121" cy="4228850"/>
          </a:xfrm>
          <a:prstGeom prst="rect">
            <a:avLst/>
          </a:prstGeom>
          <a:noFill/>
        </p:spPr>
        <p:txBody>
          <a:bodyPr wrap="square" rtlCol="0">
            <a:spAutoFit/>
          </a:bodyPr>
          <a:lstStyle/>
          <a:p>
            <a:pPr algn="just" fontAlgn="base">
              <a:lnSpc>
                <a:spcPct val="140000"/>
              </a:lnSpc>
            </a:pPr>
            <a:endParaRPr lang="ko-KR" altLang="en-US" sz="2400" dirty="0" smtClean="0"/>
          </a:p>
          <a:p>
            <a:pPr algn="just" fontAlgn="base">
              <a:lnSpc>
                <a:spcPct val="140000"/>
              </a:lnSpc>
            </a:pPr>
            <a:r>
              <a:rPr lang="en-US" altLang="ko-KR" sz="2400" dirty="0" smtClean="0"/>
              <a:t>      </a:t>
            </a:r>
            <a:r>
              <a:rPr lang="ko-KR" altLang="en-US" sz="2400" b="1" dirty="0" smtClean="0"/>
              <a:t>아래와 같은 교육홍보시간 배분은 합리적인 이유가 있는가</a:t>
            </a:r>
            <a:endParaRPr lang="en-US" altLang="ko-KR" sz="2400" b="1" dirty="0" smtClean="0"/>
          </a:p>
          <a:p>
            <a:pPr algn="just" fontAlgn="base">
              <a:lnSpc>
                <a:spcPct val="140000"/>
              </a:lnSpc>
            </a:pPr>
            <a:endParaRPr lang="en-US" altLang="ko-KR" sz="2400" dirty="0" smtClean="0"/>
          </a:p>
          <a:p>
            <a:pPr algn="just" fontAlgn="base">
              <a:lnSpc>
                <a:spcPct val="140000"/>
              </a:lnSpc>
            </a:pPr>
            <a:r>
              <a:rPr lang="en-US" altLang="ko-KR" sz="2400" dirty="0" smtClean="0"/>
              <a:t>① A</a:t>
            </a:r>
            <a:r>
              <a:rPr lang="ko-KR" altLang="en-US" sz="2400" dirty="0" smtClean="0"/>
              <a:t>노조와 </a:t>
            </a:r>
            <a:r>
              <a:rPr lang="en-US" altLang="ko-KR" sz="2400" dirty="0" smtClean="0"/>
              <a:t>B</a:t>
            </a:r>
            <a:r>
              <a:rPr lang="ko-KR" altLang="en-US" sz="2400" dirty="0" smtClean="0"/>
              <a:t>노조의</a:t>
            </a:r>
            <a:r>
              <a:rPr lang="en-US" altLang="ko-KR" sz="2400" dirty="0" smtClean="0"/>
              <a:t> </a:t>
            </a:r>
            <a:r>
              <a:rPr lang="ko-KR" altLang="en-US" sz="2400" dirty="0" smtClean="0"/>
              <a:t>조합원수의 비율이 </a:t>
            </a:r>
            <a:r>
              <a:rPr lang="en-US" altLang="ko-KR" sz="2400" dirty="0" smtClean="0"/>
              <a:t>5:1</a:t>
            </a:r>
            <a:r>
              <a:rPr lang="ko-KR" altLang="en-US" sz="2400" dirty="0" smtClean="0"/>
              <a:t>인 사업장</a:t>
            </a:r>
            <a:endParaRPr lang="en-US" altLang="ko-KR" sz="2400" dirty="0" smtClean="0"/>
          </a:p>
          <a:p>
            <a:pPr algn="just" fontAlgn="base">
              <a:lnSpc>
                <a:spcPct val="140000"/>
              </a:lnSpc>
            </a:pPr>
            <a:r>
              <a:rPr lang="ko-KR" altLang="en-US" sz="2400" dirty="0" smtClean="0"/>
              <a:t>② 회사와 </a:t>
            </a:r>
            <a:r>
              <a:rPr lang="en-US" altLang="ko-KR" sz="2400" dirty="0" smtClean="0"/>
              <a:t>A</a:t>
            </a:r>
            <a:r>
              <a:rPr lang="ko-KR" altLang="en-US" sz="2400" dirty="0" smtClean="0"/>
              <a:t>노조</a:t>
            </a:r>
            <a:r>
              <a:rPr lang="en-US" altLang="ko-KR" sz="2400" dirty="0" smtClean="0"/>
              <a:t>(</a:t>
            </a:r>
            <a:r>
              <a:rPr lang="ko-KR" altLang="en-US" sz="2400" dirty="0" smtClean="0"/>
              <a:t>교섭대표노조</a:t>
            </a:r>
            <a:r>
              <a:rPr lang="en-US" altLang="ko-KR" sz="2400" dirty="0" smtClean="0"/>
              <a:t>)</a:t>
            </a:r>
            <a:r>
              <a:rPr lang="ko-KR" altLang="en-US" sz="2400" dirty="0" smtClean="0"/>
              <a:t>가 단체협약을 체결하면서 노조에 신입사원에 대한 </a:t>
            </a:r>
            <a:r>
              <a:rPr lang="en-US" altLang="ko-KR" sz="2400" dirty="0" smtClean="0"/>
              <a:t>1</a:t>
            </a:r>
            <a:r>
              <a:rPr lang="ko-KR" altLang="en-US" sz="2400" dirty="0" smtClean="0"/>
              <a:t>시간의 교육홍보시간을 부여한다는 조항을 둠</a:t>
            </a:r>
            <a:endParaRPr lang="en-US" altLang="ko-KR" sz="2400" dirty="0" smtClean="0"/>
          </a:p>
          <a:p>
            <a:pPr algn="just" fontAlgn="base">
              <a:lnSpc>
                <a:spcPct val="140000"/>
              </a:lnSpc>
            </a:pPr>
            <a:r>
              <a:rPr lang="en-US" altLang="ko-KR" sz="2400" dirty="0" smtClean="0"/>
              <a:t>③ </a:t>
            </a:r>
            <a:r>
              <a:rPr lang="ko-KR" altLang="en-US" sz="2400" dirty="0" smtClean="0"/>
              <a:t>회사는 조합원수 비율대로 </a:t>
            </a:r>
            <a:r>
              <a:rPr lang="en-US" altLang="ko-KR" sz="2400" dirty="0" smtClean="0"/>
              <a:t>A</a:t>
            </a:r>
            <a:r>
              <a:rPr lang="ko-KR" altLang="en-US" sz="2400" dirty="0" smtClean="0"/>
              <a:t>노조에게 </a:t>
            </a:r>
            <a:r>
              <a:rPr lang="en-US" altLang="ko-KR" sz="2400" dirty="0" smtClean="0"/>
              <a:t>50</a:t>
            </a:r>
            <a:r>
              <a:rPr lang="ko-KR" altLang="en-US" sz="2400" dirty="0" smtClean="0"/>
              <a:t>분</a:t>
            </a:r>
            <a:r>
              <a:rPr lang="en-US" altLang="ko-KR" sz="2400" dirty="0" smtClean="0"/>
              <a:t>, B</a:t>
            </a:r>
            <a:r>
              <a:rPr lang="ko-KR" altLang="en-US" sz="2400" dirty="0" smtClean="0"/>
              <a:t>노조에게 </a:t>
            </a:r>
            <a:r>
              <a:rPr lang="en-US" altLang="ko-KR" sz="2400" dirty="0" smtClean="0"/>
              <a:t>10</a:t>
            </a:r>
            <a:r>
              <a:rPr lang="ko-KR" altLang="en-US" sz="2400" dirty="0" smtClean="0"/>
              <a:t>분의 교육시간을 할당</a:t>
            </a:r>
          </a:p>
          <a:p>
            <a:pPr algn="just" fontAlgn="base">
              <a:lnSpc>
                <a:spcPct val="140000"/>
              </a:lnSpc>
            </a:pPr>
            <a:r>
              <a:rPr lang="en-US" altLang="ko-KR" sz="2400" b="1" dirty="0" smtClean="0"/>
              <a:t> </a:t>
            </a:r>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grpSp>
        <p:nvGrpSpPr>
          <p:cNvPr id="13" name="그룹 12"/>
          <p:cNvGrpSpPr/>
          <p:nvPr/>
        </p:nvGrpSpPr>
        <p:grpSpPr>
          <a:xfrm>
            <a:off x="512465" y="1767750"/>
            <a:ext cx="542729" cy="472518"/>
            <a:chOff x="7521771" y="1167753"/>
            <a:chExt cx="868333" cy="756000"/>
          </a:xfrm>
        </p:grpSpPr>
        <p:sp>
          <p:nvSpPr>
            <p:cNvPr id="15" name="타원 14"/>
            <p:cNvSpPr/>
            <p:nvPr/>
          </p:nvSpPr>
          <p:spPr>
            <a:xfrm>
              <a:off x="7577938" y="1167753"/>
              <a:ext cx="756000" cy="756000"/>
            </a:xfrm>
            <a:prstGeom prst="ellipse">
              <a:avLst/>
            </a:prstGeom>
            <a:solidFill>
              <a:srgbClr val="F4502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600" dirty="0">
                <a:solidFill>
                  <a:prstClr val="white"/>
                </a:solidFill>
              </a:endParaRPr>
            </a:p>
          </p:txBody>
        </p:sp>
        <p:sp>
          <p:nvSpPr>
            <p:cNvPr id="16" name="직사각형 15"/>
            <p:cNvSpPr/>
            <p:nvPr/>
          </p:nvSpPr>
          <p:spPr>
            <a:xfrm>
              <a:off x="7521771" y="1256332"/>
              <a:ext cx="868333" cy="590909"/>
            </a:xfrm>
            <a:prstGeom prst="rect">
              <a:avLst/>
            </a:prstGeom>
          </p:spPr>
          <p:txBody>
            <a:bodyPr wrap="square">
              <a:spAutoFit/>
            </a:bodyPr>
            <a:lstStyle/>
            <a:p>
              <a:pPr algn="ctr"/>
              <a:r>
                <a:rPr lang="en-US" altLang="ko-KR" sz="900" dirty="0" smtClean="0">
                  <a:solidFill>
                    <a:prstClr val="white"/>
                  </a:solidFill>
                </a:rPr>
                <a:t>Check </a:t>
              </a:r>
              <a:r>
                <a:rPr lang="en-US" altLang="ko-KR" sz="900" dirty="0">
                  <a:solidFill>
                    <a:prstClr val="white"/>
                  </a:solidFill>
                </a:rPr>
                <a:t>point</a:t>
              </a:r>
              <a:endParaRPr lang="ko-KR" altLang="en-US" sz="300" dirty="0">
                <a:solidFill>
                  <a:prstClr val="white"/>
                </a:solidFill>
              </a:endParaRPr>
            </a:p>
          </p:txBody>
        </p:sp>
      </p:gr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교육홍보시간</a:t>
            </a:r>
            <a:endParaRPr lang="ko-KR" altLang="en-US" sz="3600" b="1" dirty="0"/>
          </a:p>
        </p:txBody>
      </p:sp>
      <p:sp>
        <p:nvSpPr>
          <p:cNvPr id="18" name="TextBox 17"/>
          <p:cNvSpPr txBox="1"/>
          <p:nvPr/>
        </p:nvSpPr>
        <p:spPr>
          <a:xfrm>
            <a:off x="351692" y="1045027"/>
            <a:ext cx="11455121" cy="4782848"/>
          </a:xfrm>
          <a:prstGeom prst="rect">
            <a:avLst/>
          </a:prstGeom>
          <a:noFill/>
        </p:spPr>
        <p:txBody>
          <a:bodyPr wrap="square" rtlCol="0">
            <a:spAutoFit/>
          </a:bodyPr>
          <a:lstStyle/>
          <a:p>
            <a:pPr algn="just" fontAlgn="base">
              <a:lnSpc>
                <a:spcPct val="150000"/>
              </a:lnSpc>
            </a:pPr>
            <a:r>
              <a:rPr lang="ko-KR" altLang="en-US" sz="2400" b="1" dirty="0" smtClean="0"/>
              <a:t>노동위원회 및 법원 판단 기준</a:t>
            </a:r>
            <a:endParaRPr lang="en-US" altLang="ko-KR" sz="2400" b="1" dirty="0" smtClean="0"/>
          </a:p>
          <a:p>
            <a:pPr algn="just" fontAlgn="base">
              <a:lnSpc>
                <a:spcPct val="140000"/>
              </a:lnSpc>
            </a:pPr>
            <a:endParaRPr lang="en-US" altLang="ko-KR" sz="2400" dirty="0" smtClean="0"/>
          </a:p>
          <a:p>
            <a:pPr algn="just" fontAlgn="base">
              <a:lnSpc>
                <a:spcPct val="140000"/>
              </a:lnSpc>
            </a:pPr>
            <a:r>
              <a:rPr lang="ko-KR" altLang="en-US" sz="2400" dirty="0" smtClean="0"/>
              <a:t>신입사원에 대하여 노동조합에 대해 홍보하고</a:t>
            </a:r>
            <a:r>
              <a:rPr lang="en-US" altLang="ko-KR" sz="2400" dirty="0" smtClean="0"/>
              <a:t>, </a:t>
            </a:r>
            <a:r>
              <a:rPr lang="ko-KR" altLang="en-US" sz="2400" dirty="0" smtClean="0"/>
              <a:t>가입을 독려하는 활동은 </a:t>
            </a:r>
            <a:r>
              <a:rPr lang="ko-KR" altLang="en-US" sz="2400" b="1" dirty="0" smtClean="0">
                <a:solidFill>
                  <a:srgbClr val="C00000"/>
                </a:solidFill>
              </a:rPr>
              <a:t>노동조합의 존립을 위한 가장 근본적인 조합활동</a:t>
            </a:r>
            <a:r>
              <a:rPr lang="ko-KR" altLang="en-US" sz="2400" dirty="0" smtClean="0"/>
              <a:t>이자</a:t>
            </a:r>
            <a:r>
              <a:rPr lang="en-US" altLang="ko-KR" sz="2400" dirty="0" smtClean="0"/>
              <a:t>, </a:t>
            </a:r>
            <a:r>
              <a:rPr lang="ko-KR" altLang="en-US" sz="2400" dirty="0" smtClean="0"/>
              <a:t>노동조합이 존재하는 이유인 단결권을 확보하기 위한 </a:t>
            </a:r>
            <a:r>
              <a:rPr lang="ko-KR" altLang="en-US" sz="2400" b="1" dirty="0" smtClean="0">
                <a:solidFill>
                  <a:srgbClr val="C00000"/>
                </a:solidFill>
              </a:rPr>
              <a:t>핵심적인 활동이므로 조합원 수에 상관없이</a:t>
            </a:r>
            <a:r>
              <a:rPr lang="ko-KR" altLang="en-US" sz="2400" dirty="0" smtClean="0"/>
              <a:t> 모든 노동조합에게 동등하게 보장되어야 한다고 봄</a:t>
            </a:r>
            <a:r>
              <a:rPr lang="en-US" altLang="ko-KR" sz="2400" dirty="0" smtClean="0"/>
              <a:t>(</a:t>
            </a:r>
            <a:r>
              <a:rPr lang="ko-KR" altLang="en-US" sz="2400" dirty="0" smtClean="0"/>
              <a:t>서울행정 </a:t>
            </a:r>
            <a:r>
              <a:rPr lang="en-US" altLang="ko-KR" sz="2400" dirty="0" smtClean="0"/>
              <a:t>2013</a:t>
            </a:r>
            <a:r>
              <a:rPr lang="ko-KR" altLang="en-US" sz="2400" dirty="0" err="1" smtClean="0"/>
              <a:t>구합</a:t>
            </a:r>
            <a:r>
              <a:rPr lang="en-US" altLang="ko-KR" sz="2400" dirty="0" smtClean="0"/>
              <a:t>4590 </a:t>
            </a:r>
            <a:r>
              <a:rPr lang="ko-KR" altLang="en-US" sz="2400" dirty="0" smtClean="0"/>
              <a:t>판결</a:t>
            </a:r>
            <a:r>
              <a:rPr lang="en-US" altLang="ko-KR" sz="2400" dirty="0" smtClean="0"/>
              <a:t>), </a:t>
            </a:r>
            <a:r>
              <a:rPr lang="ko-KR" altLang="en-US" sz="2400" dirty="0" smtClean="0"/>
              <a:t>다만</a:t>
            </a:r>
            <a:r>
              <a:rPr lang="en-US" altLang="ko-KR" sz="2400" b="1" dirty="0" smtClean="0"/>
              <a:t>, </a:t>
            </a:r>
            <a:r>
              <a:rPr lang="ko-KR" altLang="en-US" sz="2400" dirty="0" smtClean="0"/>
              <a:t>노동위원회는 노동조합 교육시간의 성격이 홍보가 아니라 단순히 노동법과 권리를 소개하는 강의라고 보는 경우에는 전혀 배분하지 않아도 무방하다고 판단하기도 했음</a:t>
            </a:r>
            <a:r>
              <a:rPr lang="en-US" altLang="ko-KR" sz="2400" dirty="0" smtClean="0"/>
              <a:t>(</a:t>
            </a:r>
            <a:r>
              <a:rPr lang="ko-KR" altLang="en-US" sz="2400" dirty="0" err="1" smtClean="0"/>
              <a:t>서울지노위</a:t>
            </a:r>
            <a:r>
              <a:rPr lang="ko-KR" altLang="en-US" sz="2400" dirty="0" smtClean="0"/>
              <a:t> </a:t>
            </a:r>
            <a:r>
              <a:rPr lang="en-US" altLang="ko-KR" sz="2400" dirty="0" smtClean="0"/>
              <a:t>2012</a:t>
            </a:r>
            <a:r>
              <a:rPr lang="ko-KR" altLang="en-US" sz="2400" dirty="0" smtClean="0"/>
              <a:t>공정</a:t>
            </a:r>
            <a:r>
              <a:rPr lang="en-US" altLang="ko-KR" sz="2400" dirty="0" smtClean="0"/>
              <a:t>2). </a:t>
            </a:r>
            <a:endParaRPr lang="en-US" altLang="ko-KR" sz="2400" b="1" dirty="0" smtClean="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단결강제 조항</a:t>
            </a:r>
            <a:r>
              <a:rPr lang="en-US" altLang="ko-KR" sz="3600" b="1" dirty="0" smtClean="0"/>
              <a:t>, </a:t>
            </a:r>
            <a:r>
              <a:rPr lang="ko-KR" altLang="en-US" sz="3600" b="1" dirty="0" smtClean="0"/>
              <a:t>조합비 공제 등</a:t>
            </a:r>
            <a:endParaRPr lang="ko-KR" altLang="en-US" sz="3600" b="1" dirty="0"/>
          </a:p>
        </p:txBody>
      </p:sp>
      <p:sp>
        <p:nvSpPr>
          <p:cNvPr id="18" name="TextBox 17"/>
          <p:cNvSpPr txBox="1"/>
          <p:nvPr/>
        </p:nvSpPr>
        <p:spPr>
          <a:xfrm>
            <a:off x="211016" y="864156"/>
            <a:ext cx="11455121" cy="6093976"/>
          </a:xfrm>
          <a:prstGeom prst="rect">
            <a:avLst/>
          </a:prstGeom>
          <a:noFill/>
        </p:spPr>
        <p:txBody>
          <a:bodyPr wrap="square" rtlCol="0">
            <a:spAutoFit/>
          </a:bodyPr>
          <a:lstStyle/>
          <a:p>
            <a:pPr fontAlgn="base">
              <a:lnSpc>
                <a:spcPct val="150000"/>
              </a:lnSpc>
            </a:pPr>
            <a:r>
              <a:rPr lang="en-US" altLang="ko-KR" sz="2000" b="1" dirty="0" smtClean="0"/>
              <a:t>○ </a:t>
            </a:r>
            <a:r>
              <a:rPr lang="ko-KR" altLang="en-US" sz="2000" b="1" dirty="0" smtClean="0"/>
              <a:t>단결강제 조항</a:t>
            </a:r>
            <a:endParaRPr lang="en-US" altLang="ko-KR" sz="2000" b="1" dirty="0" smtClean="0"/>
          </a:p>
          <a:p>
            <a:pPr fontAlgn="base">
              <a:lnSpc>
                <a:spcPct val="150000"/>
              </a:lnSpc>
            </a:pPr>
            <a:r>
              <a:rPr lang="ko-KR" altLang="en-US" sz="2000" b="1" u="sng" dirty="0" smtClean="0">
                <a:solidFill>
                  <a:srgbClr val="C00000"/>
                </a:solidFill>
              </a:rPr>
              <a:t>노조법 제</a:t>
            </a:r>
            <a:r>
              <a:rPr lang="en-US" altLang="ko-KR" sz="2000" b="1" u="sng" dirty="0" smtClean="0">
                <a:solidFill>
                  <a:srgbClr val="C00000"/>
                </a:solidFill>
              </a:rPr>
              <a:t>81</a:t>
            </a:r>
            <a:r>
              <a:rPr lang="ko-KR" altLang="en-US" sz="2000" b="1" u="sng" dirty="0" smtClean="0">
                <a:solidFill>
                  <a:srgbClr val="C00000"/>
                </a:solidFill>
              </a:rPr>
              <a:t>조</a:t>
            </a:r>
            <a:r>
              <a:rPr lang="ko-KR" altLang="en-US" sz="2000" dirty="0" smtClean="0"/>
              <a:t>는 근로자 </a:t>
            </a:r>
            <a:r>
              <a:rPr lang="en-US" altLang="ko-KR" sz="2000" dirty="0" smtClean="0"/>
              <a:t>2/3 </a:t>
            </a:r>
            <a:r>
              <a:rPr lang="ko-KR" altLang="en-US" sz="2000" dirty="0" smtClean="0"/>
              <a:t>이상의 노동조합의 경우 단결강제 협정을 체결할 수 있도록 하고 있으므로 이 </a:t>
            </a:r>
            <a:r>
              <a:rPr lang="ko-KR" altLang="en-US" sz="2000" b="1" dirty="0" smtClean="0">
                <a:solidFill>
                  <a:srgbClr val="C00000"/>
                </a:solidFill>
              </a:rPr>
              <a:t>범위에서 </a:t>
            </a:r>
            <a:r>
              <a:rPr lang="ko-KR" altLang="en-US" sz="2000" b="1" dirty="0" err="1" smtClean="0">
                <a:solidFill>
                  <a:srgbClr val="C00000"/>
                </a:solidFill>
              </a:rPr>
              <a:t>단협상</a:t>
            </a:r>
            <a:r>
              <a:rPr lang="ko-KR" altLang="en-US" sz="2000" b="1" dirty="0" smtClean="0">
                <a:solidFill>
                  <a:srgbClr val="C00000"/>
                </a:solidFill>
              </a:rPr>
              <a:t> 교섭대표노조가 단결강제조항을 두는 것은 허용하지만</a:t>
            </a:r>
            <a:r>
              <a:rPr lang="en-US" altLang="ko-KR" sz="2000" b="1" dirty="0" smtClean="0">
                <a:solidFill>
                  <a:srgbClr val="C00000"/>
                </a:solidFill>
              </a:rPr>
              <a:t>, </a:t>
            </a:r>
            <a:r>
              <a:rPr lang="ko-KR" altLang="en-US" sz="2000" b="1" u="sng" dirty="0" smtClean="0">
                <a:solidFill>
                  <a:srgbClr val="C00000"/>
                </a:solidFill>
              </a:rPr>
              <a:t>다른 노동조합의 가입을 방해하거나 금지시키는 조항은 근본적으로 단결선택의 자유를 침해하는 것으로 허용되지 않는다</a:t>
            </a:r>
            <a:r>
              <a:rPr lang="en-US" altLang="ko-KR" sz="2000" u="sng" dirty="0" smtClean="0"/>
              <a:t>. </a:t>
            </a:r>
            <a:r>
              <a:rPr lang="ko-KR" altLang="en-US" sz="2000" dirty="0" smtClean="0"/>
              <a:t>특히 교섭대표노조가 노조법상 </a:t>
            </a:r>
            <a:r>
              <a:rPr lang="ko-KR" altLang="en-US" sz="2000" dirty="0" err="1" smtClean="0"/>
              <a:t>유니온숍을</a:t>
            </a:r>
            <a:r>
              <a:rPr lang="ko-KR" altLang="en-US" sz="2000" dirty="0" smtClean="0"/>
              <a:t> 둘 수 없는데도 단체협약을 통해 특정 노조의 가입을 강제하는 조항을 둔다면 공정대표의무 위반이다</a:t>
            </a:r>
            <a:r>
              <a:rPr lang="en-US" altLang="ko-KR" sz="2000" dirty="0" smtClean="0"/>
              <a:t>(</a:t>
            </a:r>
            <a:r>
              <a:rPr lang="ko-KR" altLang="en-US" sz="2000" dirty="0" err="1" smtClean="0"/>
              <a:t>서울지노위</a:t>
            </a:r>
            <a:r>
              <a:rPr lang="ko-KR" altLang="en-US" sz="2000" dirty="0" smtClean="0"/>
              <a:t> </a:t>
            </a:r>
            <a:r>
              <a:rPr lang="en-US" altLang="ko-KR" sz="2000" dirty="0" smtClean="0"/>
              <a:t>2012. 9. 10. 2012</a:t>
            </a:r>
            <a:r>
              <a:rPr lang="ko-KR" altLang="en-US" sz="2000" dirty="0" smtClean="0"/>
              <a:t>공정</a:t>
            </a:r>
            <a:r>
              <a:rPr lang="en-US" altLang="ko-KR" sz="2000" dirty="0" smtClean="0"/>
              <a:t>2, </a:t>
            </a:r>
            <a:r>
              <a:rPr lang="ko-KR" altLang="en-US" sz="2000" dirty="0" err="1" smtClean="0"/>
              <a:t>경기지노위</a:t>
            </a:r>
            <a:r>
              <a:rPr lang="ko-KR" altLang="en-US" sz="2000" dirty="0" smtClean="0"/>
              <a:t> </a:t>
            </a:r>
            <a:r>
              <a:rPr lang="en-US" altLang="ko-KR" sz="2000" dirty="0" smtClean="0"/>
              <a:t>2012. 11. 7. 2012</a:t>
            </a:r>
            <a:r>
              <a:rPr lang="ko-KR" altLang="en-US" sz="2000" dirty="0" smtClean="0"/>
              <a:t>공정</a:t>
            </a:r>
            <a:r>
              <a:rPr lang="en-US" altLang="ko-KR" sz="2000" dirty="0" smtClean="0"/>
              <a:t>5</a:t>
            </a:r>
            <a:r>
              <a:rPr lang="ko-KR" altLang="en-US" sz="2000" dirty="0" smtClean="0"/>
              <a:t> 등</a:t>
            </a:r>
            <a:r>
              <a:rPr lang="en-US" altLang="ko-KR" sz="2000" dirty="0" smtClean="0"/>
              <a:t>)</a:t>
            </a:r>
          </a:p>
          <a:p>
            <a:pPr algn="just" fontAlgn="base">
              <a:lnSpc>
                <a:spcPct val="150000"/>
              </a:lnSpc>
            </a:pPr>
            <a:r>
              <a:rPr lang="en-US" altLang="ko-KR" sz="2000" b="1" dirty="0" smtClean="0"/>
              <a:t>○ </a:t>
            </a:r>
            <a:r>
              <a:rPr lang="ko-KR" altLang="en-US" sz="2000" b="1" dirty="0" smtClean="0"/>
              <a:t>조합비 공제</a:t>
            </a:r>
            <a:endParaRPr lang="en-US" altLang="ko-KR" sz="2000" b="1" dirty="0" smtClean="0"/>
          </a:p>
          <a:p>
            <a:pPr algn="just" fontAlgn="base">
              <a:lnSpc>
                <a:spcPct val="150000"/>
              </a:lnSpc>
            </a:pPr>
            <a:r>
              <a:rPr lang="ko-KR" altLang="en-US" sz="2000" dirty="0" smtClean="0"/>
              <a:t>노동위원회와 법원은 </a:t>
            </a:r>
            <a:r>
              <a:rPr lang="ko-KR" altLang="en-US" sz="2000" b="1" u="sng" dirty="0" smtClean="0">
                <a:solidFill>
                  <a:srgbClr val="C00000"/>
                </a:solidFill>
              </a:rPr>
              <a:t>소수노동조합의 조합원수가 적더라도 전임자 아닌 일반 조합원의 ‘노동조합 활동 참여’는 어느 노동조합 소속 조합원인지 여부에 따라 차등할 이유가 없고</a:t>
            </a:r>
            <a:r>
              <a:rPr lang="en-US" altLang="ko-KR" sz="2000" dirty="0" smtClean="0"/>
              <a:t>, </a:t>
            </a:r>
            <a:r>
              <a:rPr lang="ko-KR" altLang="en-US" sz="2000" dirty="0" smtClean="0"/>
              <a:t>소수노조에게도 ‘조합비 공제’</a:t>
            </a:r>
            <a:r>
              <a:rPr lang="ko-KR" altLang="en-US" sz="2000" dirty="0" err="1" smtClean="0"/>
              <a:t>를</a:t>
            </a:r>
            <a:r>
              <a:rPr lang="ko-KR" altLang="en-US" sz="2000" dirty="0" smtClean="0"/>
              <a:t> 허용한다고 해서 회사 업무가중을 초래하지 않으며</a:t>
            </a:r>
            <a:r>
              <a:rPr lang="en-US" altLang="ko-KR" sz="2000" dirty="0" smtClean="0"/>
              <a:t>, </a:t>
            </a:r>
            <a:r>
              <a:rPr lang="ko-KR" altLang="en-US" sz="2000" dirty="0" smtClean="0"/>
              <a:t>노조의 기본적 활동에 대해서는 소수노조를 보호할 필요성이 매우 크다는 점에서 일부 노조만 조합비 공제를 허용하고 특정 노조에 대해서만 조합비 공제를 거부한다면 공정대표의무 위반이다</a:t>
            </a:r>
            <a:r>
              <a:rPr lang="en-US" altLang="ko-KR" sz="2000" dirty="0" smtClean="0"/>
              <a:t>(</a:t>
            </a:r>
            <a:r>
              <a:rPr lang="ko-KR" altLang="en-US" sz="2000" dirty="0" smtClean="0"/>
              <a:t>서울행정</a:t>
            </a:r>
            <a:r>
              <a:rPr lang="en-US" altLang="ko-KR" sz="2000" dirty="0" smtClean="0"/>
              <a:t> 2013</a:t>
            </a:r>
            <a:r>
              <a:rPr lang="ko-KR" altLang="en-US" sz="2000" dirty="0" err="1" smtClean="0"/>
              <a:t>구합</a:t>
            </a:r>
            <a:r>
              <a:rPr lang="en-US" altLang="ko-KR" sz="2000" dirty="0" smtClean="0"/>
              <a:t>14849 </a:t>
            </a:r>
            <a:r>
              <a:rPr lang="ko-KR" altLang="en-US" sz="2000" dirty="0" smtClean="0"/>
              <a:t>판결</a:t>
            </a:r>
            <a:r>
              <a:rPr lang="en-US" altLang="ko-KR" sz="2000" dirty="0" smtClean="0"/>
              <a:t>).</a:t>
            </a:r>
            <a:endParaRPr lang="en-US" altLang="ko-KR" sz="2000" b="1" dirty="0" smtClean="0"/>
          </a:p>
        </p:txBody>
      </p:sp>
      <p:sp>
        <p:nvSpPr>
          <p:cNvPr id="12" name="직사각형 11"/>
          <p:cNvSpPr/>
          <p:nvPr/>
        </p:nvSpPr>
        <p:spPr>
          <a:xfrm>
            <a:off x="823965" y="4380637"/>
            <a:ext cx="11033090" cy="646331"/>
          </a:xfrm>
          <a:prstGeom prst="rect">
            <a:avLst/>
          </a:prstGeom>
        </p:spPr>
        <p:txBody>
          <a:bodyPr wrap="square">
            <a:spAutoFit/>
          </a:bodyPr>
          <a:lstStyle/>
          <a:p>
            <a:pPr fontAlgn="base"/>
            <a:endParaRPr lang="en-US" altLang="ko-KR" dirty="0" smtClean="0"/>
          </a:p>
          <a:p>
            <a:pPr fontAlgn="base"/>
            <a:endParaRPr lang="en-US" altLang="ko-KR" dirty="0" smtClean="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단결강제 조항</a:t>
            </a:r>
            <a:r>
              <a:rPr lang="en-US" altLang="ko-KR" sz="3600" b="1" dirty="0" smtClean="0"/>
              <a:t>, </a:t>
            </a:r>
            <a:r>
              <a:rPr lang="ko-KR" altLang="en-US" sz="3600" b="1" dirty="0" smtClean="0"/>
              <a:t>조합비 공제 등</a:t>
            </a:r>
            <a:endParaRPr lang="ko-KR" altLang="en-US" sz="3600" b="1" dirty="0"/>
          </a:p>
        </p:txBody>
      </p:sp>
      <p:sp>
        <p:nvSpPr>
          <p:cNvPr id="18" name="TextBox 17"/>
          <p:cNvSpPr txBox="1"/>
          <p:nvPr/>
        </p:nvSpPr>
        <p:spPr>
          <a:xfrm>
            <a:off x="431515" y="1295671"/>
            <a:ext cx="11203800" cy="4247317"/>
          </a:xfrm>
          <a:prstGeom prst="rect">
            <a:avLst/>
          </a:prstGeom>
          <a:noFill/>
        </p:spPr>
        <p:txBody>
          <a:bodyPr wrap="square" rtlCol="0">
            <a:spAutoFit/>
          </a:bodyPr>
          <a:lstStyle/>
          <a:p>
            <a:pPr fontAlgn="base">
              <a:lnSpc>
                <a:spcPct val="150000"/>
              </a:lnSpc>
            </a:pPr>
            <a:r>
              <a:rPr lang="en-US" altLang="ko-KR" sz="2000" b="1" dirty="0" smtClean="0"/>
              <a:t>○ </a:t>
            </a:r>
            <a:r>
              <a:rPr lang="ko-KR" altLang="en-US" sz="2000" b="1" dirty="0" smtClean="0"/>
              <a:t>교섭대표노조 창립기념일만 유급휴일로 하고 소수노조 조합원까지 유급휴일을 부여하는 경우</a:t>
            </a:r>
            <a:endParaRPr lang="en-US" altLang="ko-KR" sz="2000" b="1" dirty="0" smtClean="0"/>
          </a:p>
          <a:p>
            <a:pPr fontAlgn="base">
              <a:lnSpc>
                <a:spcPct val="150000"/>
              </a:lnSpc>
            </a:pPr>
            <a:endParaRPr lang="en-US" altLang="ko-KR" sz="2000" u="sng" dirty="0" smtClean="0"/>
          </a:p>
          <a:p>
            <a:pPr algn="just" fontAlgn="base">
              <a:lnSpc>
                <a:spcPct val="150000"/>
              </a:lnSpc>
            </a:pPr>
            <a:r>
              <a:rPr lang="ko-KR" altLang="en-US" sz="2000" u="sng" dirty="0" smtClean="0"/>
              <a:t>창립기념일을 약정휴일로 정한다는 것은 근로자들에게 단순히 유급휴일의 확보라는 의미에 그치는 것이 아니라 근로자가 자신이 속한 조합의 구성원으로서 소속감이나 공동체의식을 고양하는 주요한 계기가 될 수 있는 점</a:t>
            </a:r>
            <a:r>
              <a:rPr lang="en-US" altLang="ko-KR" sz="2000" dirty="0" smtClean="0"/>
              <a:t>, </a:t>
            </a:r>
            <a:r>
              <a:rPr lang="ko-KR" altLang="en-US" sz="2000" dirty="0" smtClean="0"/>
              <a:t>교섭대표노조와 소수노조의 창립기념일을 모두 유급휴일로 운영한 경우에도 공장가동률 등 기타 경영상 별다른 문제가 발생하지 않은 것으로 보이는 점</a:t>
            </a:r>
            <a:r>
              <a:rPr lang="en-US" altLang="ko-KR" sz="2000" dirty="0" smtClean="0"/>
              <a:t>, </a:t>
            </a:r>
            <a:r>
              <a:rPr lang="ko-KR" altLang="en-US" sz="2000" dirty="0" smtClean="0"/>
              <a:t>노</a:t>
            </a:r>
            <a:r>
              <a:rPr lang="en-US" altLang="ko-KR" sz="2000" dirty="0" smtClean="0"/>
              <a:t>·</a:t>
            </a:r>
            <a:r>
              <a:rPr lang="ko-KR" altLang="en-US" sz="2000" dirty="0" smtClean="0"/>
              <a:t>노간 갈등이 있는 상황에서 교섭대표노조의 창립기념일만 유급휴일로 정하는 것은 노조 상호간에 갈등을 발생시킬 우려가 있는 점을 고려하면 단체협약에 교섭대표노조 창립기념일만을 유급휴일로 정한 것은 공정대표의무 위반이다 </a:t>
            </a:r>
            <a:r>
              <a:rPr lang="en-US" altLang="ko-KR" sz="2000" dirty="0" smtClean="0"/>
              <a:t>(</a:t>
            </a:r>
            <a:r>
              <a:rPr lang="ko-KR" altLang="en-US" sz="2000" dirty="0" smtClean="0"/>
              <a:t>서울행정 </a:t>
            </a:r>
            <a:r>
              <a:rPr lang="en-US" altLang="ko-KR" sz="2000" dirty="0" smtClean="0"/>
              <a:t>2015</a:t>
            </a:r>
            <a:r>
              <a:rPr lang="ko-KR" altLang="en-US" sz="2000" dirty="0" err="1" smtClean="0"/>
              <a:t>구합</a:t>
            </a:r>
            <a:r>
              <a:rPr lang="en-US" altLang="ko-KR" sz="2000" dirty="0" smtClean="0"/>
              <a:t>77745, </a:t>
            </a:r>
            <a:r>
              <a:rPr lang="ko-KR" altLang="en-US" sz="2000" dirty="0" smtClean="0"/>
              <a:t>금속노조 </a:t>
            </a:r>
            <a:r>
              <a:rPr lang="ko-KR" altLang="en-US" sz="2000" dirty="0" err="1" smtClean="0"/>
              <a:t>콘티넨탈지회</a:t>
            </a:r>
            <a:r>
              <a:rPr lang="ko-KR" altLang="en-US" sz="2000" dirty="0" smtClean="0"/>
              <a:t> 사례</a:t>
            </a:r>
            <a:r>
              <a:rPr lang="en-US" altLang="ko-KR" sz="2000" dirty="0" smtClean="0"/>
              <a:t>)</a:t>
            </a: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868938" y="3417514"/>
            <a:ext cx="10706763" cy="1218706"/>
          </a:xfrm>
          <a:prstGeom prst="rect">
            <a:avLst/>
          </a:prstGeom>
        </p:spPr>
        <p:txBody>
          <a:bodyPr vert="horz" lIns="91440" tIns="45720" rIns="91440" bIns="45720" rtlCol="0" anchor="b">
            <a:normAutofit fontScale="92500"/>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smtClean="0">
                <a:solidFill>
                  <a:prstClr val="black">
                    <a:lumMod val="75000"/>
                    <a:lumOff val="25000"/>
                  </a:prstClr>
                </a:solidFill>
                <a:latin typeface="+mj-ea"/>
              </a:rPr>
              <a:t>Ⅴ. </a:t>
            </a:r>
            <a:r>
              <a:rPr lang="ko-KR" altLang="en-US" sz="6000" b="1" dirty="0" smtClean="0">
                <a:solidFill>
                  <a:prstClr val="black">
                    <a:lumMod val="75000"/>
                    <a:lumOff val="25000"/>
                  </a:prstClr>
                </a:solidFill>
                <a:latin typeface="+mj-ea"/>
              </a:rPr>
              <a:t>노동조합 간 차별과 법률대응</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노동조합간 차별</a:t>
            </a:r>
            <a:endParaRPr lang="ko-KR" altLang="en-US" sz="3600" b="1" dirty="0"/>
          </a:p>
        </p:txBody>
      </p:sp>
      <p:sp>
        <p:nvSpPr>
          <p:cNvPr id="18" name="TextBox 17"/>
          <p:cNvSpPr txBox="1"/>
          <p:nvPr/>
        </p:nvSpPr>
        <p:spPr>
          <a:xfrm>
            <a:off x="211014" y="1295671"/>
            <a:ext cx="11980986" cy="4708981"/>
          </a:xfrm>
          <a:prstGeom prst="rect">
            <a:avLst/>
          </a:prstGeom>
          <a:noFill/>
        </p:spPr>
        <p:txBody>
          <a:bodyPr wrap="square" rtlCol="0">
            <a:spAutoFit/>
          </a:bodyPr>
          <a:lstStyle/>
          <a:p>
            <a:pPr fontAlgn="base">
              <a:lnSpc>
                <a:spcPct val="150000"/>
              </a:lnSpc>
            </a:pPr>
            <a:r>
              <a:rPr lang="ko-KR" altLang="en-US" sz="2400" dirty="0" smtClean="0"/>
              <a:t>사용자는 복수노조제도 도입 후 노동조합간 차별</a:t>
            </a:r>
            <a:r>
              <a:rPr lang="en-US" altLang="ko-KR" sz="2400" dirty="0" smtClean="0"/>
              <a:t>, </a:t>
            </a:r>
            <a:r>
              <a:rPr lang="ko-KR" altLang="en-US" sz="2400" dirty="0" smtClean="0"/>
              <a:t>특정 노동조합 가입을 이유로 한 조합원들간 차별을 하고 있다</a:t>
            </a:r>
            <a:r>
              <a:rPr lang="en-US" altLang="ko-KR" sz="2400" dirty="0" smtClean="0"/>
              <a:t>. </a:t>
            </a:r>
          </a:p>
          <a:p>
            <a:pPr fontAlgn="base">
              <a:lnSpc>
                <a:spcPct val="150000"/>
              </a:lnSpc>
            </a:pPr>
            <a:endParaRPr lang="en-US" altLang="ko-KR" sz="2400" dirty="0" smtClean="0"/>
          </a:p>
          <a:p>
            <a:pPr fontAlgn="base">
              <a:lnSpc>
                <a:spcPct val="200000"/>
              </a:lnSpc>
            </a:pPr>
            <a:r>
              <a:rPr lang="ko-KR" altLang="en-US" sz="2400" dirty="0" smtClean="0"/>
              <a:t>① 특정 노동조합 가입을 이유로 임</a:t>
            </a:r>
            <a:r>
              <a:rPr lang="en-US" altLang="ko-KR" sz="2400" dirty="0" smtClean="0"/>
              <a:t>·</a:t>
            </a:r>
            <a:r>
              <a:rPr lang="ko-KR" altLang="en-US" sz="2400" dirty="0" err="1" smtClean="0"/>
              <a:t>단협</a:t>
            </a:r>
            <a:r>
              <a:rPr lang="ko-KR" altLang="en-US" sz="2400" dirty="0" smtClean="0"/>
              <a:t> </a:t>
            </a:r>
            <a:r>
              <a:rPr lang="ko-KR" altLang="en-US" sz="2400" dirty="0" err="1" smtClean="0"/>
              <a:t>체결시</a:t>
            </a:r>
            <a:r>
              <a:rPr lang="ko-KR" altLang="en-US" sz="2400" dirty="0" smtClean="0"/>
              <a:t> </a:t>
            </a:r>
            <a:r>
              <a:rPr lang="ko-KR" altLang="en-US" sz="2400" dirty="0" err="1" smtClean="0"/>
              <a:t>일시금</a:t>
            </a:r>
            <a:r>
              <a:rPr lang="ko-KR" altLang="en-US" sz="2400" dirty="0" smtClean="0"/>
              <a:t> 차별</a:t>
            </a:r>
            <a:r>
              <a:rPr lang="en-US" altLang="ko-KR" sz="2400" dirty="0" smtClean="0"/>
              <a:t> </a:t>
            </a:r>
          </a:p>
          <a:p>
            <a:pPr fontAlgn="base">
              <a:lnSpc>
                <a:spcPct val="200000"/>
              </a:lnSpc>
            </a:pPr>
            <a:r>
              <a:rPr lang="ko-KR" altLang="en-US" sz="2400" dirty="0" smtClean="0"/>
              <a:t>② 특정 노동조합 가입을 이유로 전환배치 차별</a:t>
            </a:r>
            <a:endParaRPr lang="en-US" altLang="ko-KR" sz="2400" dirty="0" smtClean="0"/>
          </a:p>
          <a:p>
            <a:pPr fontAlgn="base">
              <a:lnSpc>
                <a:spcPct val="200000"/>
              </a:lnSpc>
            </a:pPr>
            <a:r>
              <a:rPr lang="ko-KR" altLang="en-US" sz="2400" dirty="0" smtClean="0"/>
              <a:t>③ 특정 노동조합 가입을 이유로 인사고과 및 승진 차별</a:t>
            </a:r>
            <a:r>
              <a:rPr lang="en-US" altLang="ko-KR" sz="2400" dirty="0" smtClean="0"/>
              <a:t> </a:t>
            </a:r>
          </a:p>
          <a:p>
            <a:pPr fontAlgn="base">
              <a:lnSpc>
                <a:spcPct val="200000"/>
              </a:lnSpc>
            </a:pPr>
            <a:r>
              <a:rPr lang="ko-KR" altLang="en-US" sz="2400" dirty="0" smtClean="0"/>
              <a:t>④ 단체교섭 과정</a:t>
            </a:r>
            <a:r>
              <a:rPr lang="en-US" altLang="ko-KR" sz="2400" dirty="0" smtClean="0"/>
              <a:t>·</a:t>
            </a:r>
            <a:r>
              <a:rPr lang="ko-KR" altLang="en-US" sz="2400" dirty="0" smtClean="0"/>
              <a:t>단체협약 내용</a:t>
            </a:r>
            <a:r>
              <a:rPr lang="en-US" altLang="ko-KR" sz="2400" dirty="0" smtClean="0"/>
              <a:t>·</a:t>
            </a:r>
            <a:r>
              <a:rPr lang="ko-KR" altLang="en-US" sz="2400" dirty="0" smtClean="0"/>
              <a:t>단체협약 적용 과정에서 노동조합간</a:t>
            </a:r>
            <a:r>
              <a:rPr lang="en-US" altLang="ko-KR" sz="2400" dirty="0" smtClean="0"/>
              <a:t>, </a:t>
            </a:r>
            <a:r>
              <a:rPr lang="ko-KR" altLang="en-US" sz="2400" dirty="0" smtClean="0"/>
              <a:t>조합원들간 차별 </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노동조합간 차별 대응 다각화</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pic>
        <p:nvPicPr>
          <p:cNvPr id="27" name="그림 26" descr="화면 캡처">
            <a:extLst>
              <a:ext uri="{FF2B5EF4-FFF2-40B4-BE49-F238E27FC236}">
                <a16:creationId xmlns:a16="http://schemas.microsoft.com/office/drawing/2014/main" xmlns:lc="http://schemas.openxmlformats.org/drawingml/2006/lockedCanvas" xmlns="" id="{D3FE88A7-B8EF-4834-BF06-C6812400A5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47361" y="1085222"/>
            <a:ext cx="9463731" cy="5546691"/>
          </a:xfrm>
          <a:prstGeom prst="rect">
            <a:avLst/>
          </a:prstGeom>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노동조합간 차별 대응 다각화</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2" name="TextBox 11"/>
          <p:cNvSpPr txBox="1"/>
          <p:nvPr/>
        </p:nvSpPr>
        <p:spPr>
          <a:xfrm>
            <a:off x="524189" y="1031974"/>
            <a:ext cx="11374734" cy="1938992"/>
          </a:xfrm>
          <a:prstGeom prst="rect">
            <a:avLst/>
          </a:prstGeom>
          <a:noFill/>
        </p:spPr>
        <p:txBody>
          <a:bodyPr wrap="square" rtlCol="0">
            <a:spAutoFit/>
          </a:bodyPr>
          <a:lstStyle/>
          <a:p>
            <a:pPr fontAlgn="base">
              <a:lnSpc>
                <a:spcPct val="150000"/>
              </a:lnSpc>
            </a:pPr>
            <a:r>
              <a:rPr lang="ko-KR" altLang="en-US" sz="2000" b="1" dirty="0" smtClean="0"/>
              <a:t>  </a:t>
            </a:r>
            <a:r>
              <a:rPr lang="ko-KR" altLang="en-US" sz="2000" b="1" dirty="0" err="1" smtClean="0"/>
              <a:t>교섭창구단일화절차</a:t>
            </a:r>
            <a:r>
              <a:rPr lang="ko-KR" altLang="en-US" sz="2000" b="1" dirty="0" smtClean="0"/>
              <a:t> 불참 노조 조합원들에 대한 일반적 구속력</a:t>
            </a:r>
            <a:endParaRPr lang="ko-KR" altLang="en-US" sz="2000" dirty="0" smtClean="0"/>
          </a:p>
          <a:p>
            <a:pPr algn="just" fontAlgn="base">
              <a:lnSpc>
                <a:spcPct val="150000"/>
              </a:lnSpc>
            </a:pPr>
            <a:r>
              <a:rPr lang="ko-KR" altLang="en-US" sz="2000" dirty="0" smtClean="0"/>
              <a:t>교섭대표노조</a:t>
            </a:r>
            <a:r>
              <a:rPr lang="en-US" altLang="ko-KR" sz="2000" dirty="0" smtClean="0"/>
              <a:t>(</a:t>
            </a:r>
            <a:r>
              <a:rPr lang="ko-KR" altLang="en-US" sz="2000" dirty="0" smtClean="0"/>
              <a:t>또는 교섭에 참여한 유일노조</a:t>
            </a:r>
            <a:r>
              <a:rPr lang="en-US" altLang="ko-KR" sz="2000" dirty="0" smtClean="0"/>
              <a:t>)</a:t>
            </a:r>
            <a:r>
              <a:rPr lang="ko-KR" altLang="en-US" sz="2000" dirty="0" smtClean="0"/>
              <a:t>와 사용자간 체결한 단체협약이 사업장에서 유일한 단체협약인 경우 교섭창구단일화절차 불참 소수노동조합 조합원들에 대하여 노조법 제</a:t>
            </a:r>
            <a:r>
              <a:rPr lang="en-US" altLang="ko-KR" sz="2000" dirty="0" smtClean="0"/>
              <a:t>35</a:t>
            </a:r>
            <a:r>
              <a:rPr lang="ko-KR" altLang="en-US" sz="2000" dirty="0" smtClean="0"/>
              <a:t>조 일반적 구속력에 따라 그 단체협약의 효력이 미친다</a:t>
            </a:r>
            <a:r>
              <a:rPr lang="en-US" altLang="ko-KR" sz="2000" dirty="0" smtClean="0"/>
              <a:t>(</a:t>
            </a:r>
            <a:r>
              <a:rPr lang="ko-KR" altLang="en-US" sz="2000" dirty="0" smtClean="0"/>
              <a:t>서울중앙 </a:t>
            </a:r>
            <a:r>
              <a:rPr lang="en-US" altLang="ko-KR" sz="2000" dirty="0" smtClean="0"/>
              <a:t>2014</a:t>
            </a:r>
            <a:r>
              <a:rPr lang="ko-KR" altLang="en-US" sz="2000" dirty="0" smtClean="0"/>
              <a:t>가소</a:t>
            </a:r>
            <a:r>
              <a:rPr lang="en-US" altLang="ko-KR" sz="2000" dirty="0" smtClean="0"/>
              <a:t>5270677</a:t>
            </a:r>
            <a:r>
              <a:rPr lang="ko-KR" altLang="en-US" sz="2000" dirty="0" smtClean="0"/>
              <a:t>판결</a:t>
            </a:r>
            <a:r>
              <a:rPr lang="en-US" altLang="ko-KR" sz="2000" dirty="0" smtClean="0"/>
              <a:t>)</a:t>
            </a:r>
            <a:endParaRPr lang="ko-KR" altLang="en-US" sz="2000" dirty="0"/>
          </a:p>
        </p:txBody>
      </p:sp>
      <p:sp>
        <p:nvSpPr>
          <p:cNvPr id="13" name="TextBox 12"/>
          <p:cNvSpPr txBox="1"/>
          <p:nvPr/>
        </p:nvSpPr>
        <p:spPr>
          <a:xfrm>
            <a:off x="395237" y="3093562"/>
            <a:ext cx="11374734" cy="3785652"/>
          </a:xfrm>
          <a:prstGeom prst="rect">
            <a:avLst/>
          </a:prstGeom>
          <a:noFill/>
        </p:spPr>
        <p:txBody>
          <a:bodyPr wrap="square" rtlCol="0">
            <a:spAutoFit/>
          </a:bodyPr>
          <a:lstStyle/>
          <a:p>
            <a:pPr fontAlgn="base">
              <a:lnSpc>
                <a:spcPct val="150000"/>
              </a:lnSpc>
            </a:pPr>
            <a:r>
              <a:rPr lang="ko-KR" altLang="en-US" sz="2000" b="1" dirty="0" smtClean="0"/>
              <a:t>     조합원 신분을 이유로 차별하면 근로기준법상 균등처우 위반</a:t>
            </a:r>
            <a:endParaRPr lang="ko-KR" altLang="en-US" sz="2000" dirty="0" smtClean="0"/>
          </a:p>
          <a:p>
            <a:pPr fontAlgn="base">
              <a:lnSpc>
                <a:spcPct val="150000"/>
              </a:lnSpc>
            </a:pPr>
            <a:r>
              <a:rPr lang="ko-KR" altLang="en-US" sz="2000" dirty="0" smtClean="0"/>
              <a:t>근로기준법 제</a:t>
            </a:r>
            <a:r>
              <a:rPr lang="en-US" altLang="ko-KR" sz="2000" dirty="0" smtClean="0"/>
              <a:t>6</a:t>
            </a:r>
            <a:r>
              <a:rPr lang="ko-KR" altLang="en-US" sz="2000" dirty="0" smtClean="0"/>
              <a:t>조는 사용자가 성별</a:t>
            </a:r>
            <a:r>
              <a:rPr lang="en-US" altLang="ko-KR" sz="2000" dirty="0" smtClean="0"/>
              <a:t>, </a:t>
            </a:r>
            <a:r>
              <a:rPr lang="ko-KR" altLang="en-US" sz="2000" dirty="0" smtClean="0"/>
              <a:t>국적</a:t>
            </a:r>
            <a:r>
              <a:rPr lang="en-US" altLang="ko-KR" sz="2000" dirty="0" smtClean="0"/>
              <a:t>·</a:t>
            </a:r>
            <a:r>
              <a:rPr lang="ko-KR" altLang="en-US" sz="2000" dirty="0" smtClean="0"/>
              <a:t>신앙 또는 사회적 신분을 이유로 근로조건에 대한 차별적 처우를 하지 못한다고 규정하고 있고 헌법재판소는 ‘사회적 신분이란 사회에서 장기간 점하는 지위로서 일정한 사회적 평가를 수반하는 것을 의미</a:t>
            </a:r>
            <a:r>
              <a:rPr lang="en-US" altLang="ko-KR" sz="2000" dirty="0" smtClean="0"/>
              <a:t>’</a:t>
            </a:r>
            <a:r>
              <a:rPr lang="ko-KR" altLang="en-US" sz="2000" dirty="0" smtClean="0"/>
              <a:t>하는 것으로 보고 있다</a:t>
            </a:r>
            <a:r>
              <a:rPr lang="en-US" altLang="ko-KR" sz="2000" dirty="0" smtClean="0"/>
              <a:t>. </a:t>
            </a:r>
            <a:r>
              <a:rPr lang="ko-KR" altLang="en-US" sz="2000" dirty="0" smtClean="0"/>
              <a:t>국가인권위원회는 노동조합과의 임금교섭을 지연하면서 노사협의회를 통해 </a:t>
            </a:r>
            <a:r>
              <a:rPr lang="ko-KR" altLang="en-US" sz="2000" dirty="0" err="1" smtClean="0"/>
              <a:t>전직원에</a:t>
            </a:r>
            <a:r>
              <a:rPr lang="ko-KR" altLang="en-US" sz="2000" dirty="0" smtClean="0"/>
              <a:t> 대한 임금인상을 일방적으로 추진하여 임금인상분을 지급하면서</a:t>
            </a:r>
            <a:r>
              <a:rPr lang="en-US" altLang="ko-KR" sz="2000" dirty="0" smtClean="0"/>
              <a:t>, </a:t>
            </a:r>
            <a:r>
              <a:rPr lang="ko-KR" altLang="en-US" sz="2000" u="sng" dirty="0" smtClean="0"/>
              <a:t>노동조합의 조합원에 대해서는 임금교섭이 진행 중이라는 이유로 전 근로자에게 적용되는 임금인상분을 지급하지 않는 행위</a:t>
            </a:r>
            <a:r>
              <a:rPr lang="ko-KR" altLang="en-US" sz="2000" dirty="0" smtClean="0"/>
              <a:t>에 대해 노동조합의 조합원이라는 신분을 이유로 한 차별행위라고 결정한 바 </a:t>
            </a:r>
            <a:r>
              <a:rPr lang="ko-KR" altLang="en-US" sz="2000" dirty="0" err="1" smtClean="0"/>
              <a:t>있</a:t>
            </a:r>
            <a:r>
              <a:rPr lang="en-US" altLang="ko-KR" sz="2000" dirty="0" smtClean="0"/>
              <a:t>(</a:t>
            </a:r>
            <a:r>
              <a:rPr lang="ko-KR" altLang="en-US" sz="2000" dirty="0" smtClean="0"/>
              <a:t>국가인권위원회 </a:t>
            </a:r>
            <a:r>
              <a:rPr lang="en-US" altLang="ko-KR" sz="2000" dirty="0" smtClean="0"/>
              <a:t>2006. 8. 29. </a:t>
            </a:r>
            <a:r>
              <a:rPr lang="ko-KR" altLang="en-US" sz="2000" dirty="0" smtClean="0"/>
              <a:t>결정</a:t>
            </a:r>
            <a:r>
              <a:rPr lang="en-US" altLang="ko-KR" sz="2000" dirty="0" smtClean="0"/>
              <a:t>, 05</a:t>
            </a:r>
            <a:r>
              <a:rPr lang="ko-KR" altLang="en-US" sz="2000" dirty="0" err="1" smtClean="0"/>
              <a:t>진차</a:t>
            </a:r>
            <a:r>
              <a:rPr lang="en-US" altLang="ko-KR" sz="2000" dirty="0" smtClean="0"/>
              <a:t>520).</a:t>
            </a:r>
            <a:endParaRPr lang="ko-KR" altLang="en-US" sz="2000" dirty="0"/>
          </a:p>
        </p:txBody>
      </p:sp>
      <p:sp>
        <p:nvSpPr>
          <p:cNvPr id="14" name="타원 13"/>
          <p:cNvSpPr/>
          <p:nvPr/>
        </p:nvSpPr>
        <p:spPr>
          <a:xfrm>
            <a:off x="140677" y="956832"/>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
        <p:nvSpPr>
          <p:cNvPr id="15" name="타원 14"/>
          <p:cNvSpPr/>
          <p:nvPr/>
        </p:nvSpPr>
        <p:spPr>
          <a:xfrm>
            <a:off x="211015" y="3038515"/>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1000" b="1" dirty="0" smtClean="0">
                <a:solidFill>
                  <a:prstClr val="white"/>
                </a:solidFill>
              </a:rPr>
              <a:t>인권위</a:t>
            </a:r>
            <a:endParaRPr lang="ko-KR" altLang="en-US" sz="10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pPr fontAlgn="base"/>
            <a:r>
              <a:rPr lang="ko-KR" altLang="en-US" sz="3600" b="1" dirty="0" smtClean="0"/>
              <a:t>노조</a:t>
            </a:r>
            <a:r>
              <a:rPr lang="en-US" altLang="ko-KR" sz="3600" b="1" dirty="0" smtClean="0"/>
              <a:t>·</a:t>
            </a:r>
            <a:r>
              <a:rPr lang="ko-KR" altLang="en-US" sz="3600" b="1" dirty="0" smtClean="0"/>
              <a:t>조합원 간 차별 부당노동행위</a:t>
            </a:r>
            <a:endParaRPr lang="ko-KR" altLang="en-US" sz="3600"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2" name="TextBox 11"/>
          <p:cNvSpPr txBox="1"/>
          <p:nvPr/>
        </p:nvSpPr>
        <p:spPr>
          <a:xfrm>
            <a:off x="453850" y="1554487"/>
            <a:ext cx="11374734" cy="3898952"/>
          </a:xfrm>
          <a:prstGeom prst="rect">
            <a:avLst/>
          </a:prstGeom>
          <a:noFill/>
        </p:spPr>
        <p:txBody>
          <a:bodyPr wrap="square" rtlCol="0">
            <a:spAutoFit/>
          </a:bodyPr>
          <a:lstStyle/>
          <a:p>
            <a:pPr fontAlgn="base">
              <a:lnSpc>
                <a:spcPct val="150000"/>
              </a:lnSpc>
            </a:pPr>
            <a:r>
              <a:rPr lang="ko-KR" altLang="en-US" sz="2400" dirty="0" smtClean="0"/>
              <a:t>○ 복수노조 하에서 사용자가 특정 노동조합</a:t>
            </a:r>
            <a:r>
              <a:rPr lang="en-US" altLang="ko-KR" sz="2400" dirty="0" smtClean="0"/>
              <a:t>·</a:t>
            </a:r>
            <a:r>
              <a:rPr lang="ko-KR" altLang="en-US" sz="2400" dirty="0" smtClean="0"/>
              <a:t>조합원을 차별하여 헌법상 노동</a:t>
            </a:r>
            <a:r>
              <a:rPr lang="en-US" altLang="ko-KR" sz="2400" dirty="0" smtClean="0"/>
              <a:t>3</a:t>
            </a:r>
            <a:r>
              <a:rPr lang="ko-KR" altLang="en-US" sz="2400" dirty="0" smtClean="0"/>
              <a:t>권을 침해하는 것은 부당노동행위</a:t>
            </a:r>
            <a:r>
              <a:rPr lang="en-US" altLang="ko-KR" sz="2400" dirty="0" smtClean="0"/>
              <a:t>. </a:t>
            </a:r>
            <a:endParaRPr lang="ko-KR" altLang="en-US" sz="2400" dirty="0" smtClean="0"/>
          </a:p>
          <a:p>
            <a:pPr fontAlgn="base">
              <a:lnSpc>
                <a:spcPct val="150000"/>
              </a:lnSpc>
            </a:pPr>
            <a:r>
              <a:rPr lang="ko-KR" altLang="en-US" sz="2400" dirty="0" smtClean="0"/>
              <a:t>○ 다만 현행 노조법 제</a:t>
            </a:r>
            <a:r>
              <a:rPr lang="en-US" altLang="ko-KR" sz="2400" dirty="0" smtClean="0"/>
              <a:t>81</a:t>
            </a:r>
            <a:r>
              <a:rPr lang="ko-KR" altLang="en-US" sz="2400" dirty="0" smtClean="0"/>
              <a:t>조의 부당노동행위 유형에는 노동조합 간 차별</a:t>
            </a:r>
            <a:r>
              <a:rPr lang="en-US" altLang="ko-KR" sz="2400" dirty="0" smtClean="0"/>
              <a:t>, </a:t>
            </a:r>
            <a:r>
              <a:rPr lang="ko-KR" altLang="en-US" sz="2400" dirty="0" smtClean="0"/>
              <a:t>각 노동조합의 조합원들 간의 차별을 명시하지 않고 않아 차별의 행태에 따라 불이익취급</a:t>
            </a:r>
            <a:r>
              <a:rPr lang="en-US" altLang="ko-KR" sz="2400" dirty="0" smtClean="0"/>
              <a:t>, </a:t>
            </a:r>
            <a:r>
              <a:rPr lang="ko-KR" altLang="en-US" sz="2400" dirty="0" smtClean="0"/>
              <a:t>교섭거부</a:t>
            </a:r>
            <a:r>
              <a:rPr lang="en-US" altLang="ko-KR" sz="2400" dirty="0" smtClean="0"/>
              <a:t>·</a:t>
            </a:r>
            <a:r>
              <a:rPr lang="ko-KR" altLang="en-US" sz="2400" dirty="0" smtClean="0"/>
              <a:t>해태</a:t>
            </a:r>
            <a:r>
              <a:rPr lang="en-US" altLang="ko-KR" sz="2400" dirty="0" smtClean="0"/>
              <a:t>, </a:t>
            </a:r>
            <a:r>
              <a:rPr lang="ko-KR" altLang="en-US" sz="2400" dirty="0" smtClean="0"/>
              <a:t>지배</a:t>
            </a:r>
            <a:r>
              <a:rPr lang="en-US" altLang="ko-KR" sz="2400" dirty="0" smtClean="0"/>
              <a:t>·</a:t>
            </a:r>
            <a:r>
              <a:rPr lang="ko-KR" altLang="en-US" sz="2400" dirty="0" smtClean="0"/>
              <a:t>개입 등 부당노동행위로 주장해야 함</a:t>
            </a:r>
            <a:r>
              <a:rPr lang="en-US" altLang="ko-KR" sz="2400" dirty="0" smtClean="0"/>
              <a:t>.</a:t>
            </a:r>
            <a:endParaRPr lang="ko-KR" altLang="en-US" sz="2400" dirty="0" smtClean="0"/>
          </a:p>
          <a:p>
            <a:pPr fontAlgn="base">
              <a:lnSpc>
                <a:spcPct val="150000"/>
              </a:lnSpc>
            </a:pPr>
            <a:r>
              <a:rPr lang="ko-KR" altLang="en-US" sz="2400" dirty="0" smtClean="0"/>
              <a:t>○ 부당노동행위의 시정주체는 사용자만 해당</a:t>
            </a:r>
          </a:p>
          <a:p>
            <a:pPr fontAlgn="base">
              <a:lnSpc>
                <a:spcPct val="150000"/>
              </a:lnSpc>
            </a:pPr>
            <a:r>
              <a:rPr lang="ko-KR" altLang="en-US" sz="2400" dirty="0" smtClean="0"/>
              <a:t>○ 사용자의 부당노동행위를 주장하는 노조와 근로자가 입증책임을 부담</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부당노동행위 인정 사례</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2" name="TextBox 11"/>
          <p:cNvSpPr txBox="1"/>
          <p:nvPr/>
        </p:nvSpPr>
        <p:spPr>
          <a:xfrm>
            <a:off x="584479" y="1001828"/>
            <a:ext cx="11374734" cy="2246769"/>
          </a:xfrm>
          <a:prstGeom prst="rect">
            <a:avLst/>
          </a:prstGeom>
          <a:noFill/>
        </p:spPr>
        <p:txBody>
          <a:bodyPr wrap="square" rtlCol="0">
            <a:spAutoFit/>
          </a:bodyPr>
          <a:lstStyle/>
          <a:p>
            <a:pPr fontAlgn="base"/>
            <a:r>
              <a:rPr lang="ko-KR" altLang="en-US" sz="2000" b="1" dirty="0" smtClean="0"/>
              <a:t>    조합비 공제에 있어 노조간 차별</a:t>
            </a:r>
            <a:endParaRPr lang="ko-KR" altLang="en-US" sz="2000" dirty="0" smtClean="0"/>
          </a:p>
          <a:p>
            <a:pPr algn="just" fontAlgn="base">
              <a:lnSpc>
                <a:spcPct val="150000"/>
              </a:lnSpc>
            </a:pPr>
            <a:r>
              <a:rPr lang="ko-KR" altLang="en-US" sz="2000" dirty="0" smtClean="0"/>
              <a:t>  복수노동조합 상황에서 사용자가 노동조합간의 경쟁에 개입하거나 특정 조합을 우대하고 다른 조합을 차별하는 정책을 실시해서는 아니 된다는 이른바 ‘사용자의 중립의무’가 있다고 보고</a:t>
            </a:r>
            <a:r>
              <a:rPr lang="en-US" altLang="ko-KR" sz="2000" dirty="0" smtClean="0"/>
              <a:t>, </a:t>
            </a:r>
            <a:r>
              <a:rPr lang="ko-KR" altLang="en-US" sz="2000" dirty="0" smtClean="0"/>
              <a:t>사용자가 조합비 공제에 있어 노조간 차별을 한 행위는 노조 운영에 지배</a:t>
            </a:r>
            <a:r>
              <a:rPr lang="en-US" altLang="ko-KR" sz="2000" dirty="0" smtClean="0"/>
              <a:t>·</a:t>
            </a:r>
            <a:r>
              <a:rPr lang="ko-KR" altLang="en-US" sz="2000" dirty="0" smtClean="0"/>
              <a:t>개입한 부당노동행위라고 판단</a:t>
            </a:r>
            <a:r>
              <a:rPr lang="en-US" altLang="ko-KR" sz="2000" dirty="0" smtClean="0"/>
              <a:t>(</a:t>
            </a:r>
            <a:r>
              <a:rPr lang="ko-KR" altLang="en-US" sz="2000" dirty="0" smtClean="0"/>
              <a:t>대전지방법원 </a:t>
            </a:r>
            <a:r>
              <a:rPr lang="en-US" altLang="ko-KR" sz="2000" dirty="0" smtClean="0"/>
              <a:t>2013</a:t>
            </a:r>
            <a:r>
              <a:rPr lang="ko-KR" altLang="en-US" sz="2000" dirty="0" smtClean="0"/>
              <a:t>고단</a:t>
            </a:r>
            <a:r>
              <a:rPr lang="en-US" altLang="ko-KR" sz="2000" dirty="0" smtClean="0"/>
              <a:t>5010</a:t>
            </a:r>
            <a:r>
              <a:rPr lang="ko-KR" altLang="en-US" sz="2000" dirty="0" smtClean="0"/>
              <a:t>판결</a:t>
            </a:r>
            <a:r>
              <a:rPr lang="en-US" altLang="ko-KR" sz="2000" dirty="0" smtClean="0"/>
              <a:t>).</a:t>
            </a:r>
            <a:endParaRPr lang="ko-KR" altLang="en-US" sz="2000" dirty="0"/>
          </a:p>
        </p:txBody>
      </p:sp>
      <p:sp>
        <p:nvSpPr>
          <p:cNvPr id="13" name="TextBox 12"/>
          <p:cNvSpPr txBox="1"/>
          <p:nvPr/>
        </p:nvSpPr>
        <p:spPr>
          <a:xfrm>
            <a:off x="626349" y="3173949"/>
            <a:ext cx="11270899" cy="1477328"/>
          </a:xfrm>
          <a:prstGeom prst="rect">
            <a:avLst/>
          </a:prstGeom>
          <a:noFill/>
        </p:spPr>
        <p:txBody>
          <a:bodyPr wrap="square" rtlCol="0">
            <a:spAutoFit/>
          </a:bodyPr>
          <a:lstStyle/>
          <a:p>
            <a:pPr fontAlgn="base">
              <a:lnSpc>
                <a:spcPct val="150000"/>
              </a:lnSpc>
            </a:pPr>
            <a:r>
              <a:rPr lang="ko-KR" altLang="en-US" sz="2000" b="1" dirty="0" smtClean="0"/>
              <a:t>   노조 조직력 약화시키는 차별적인 </a:t>
            </a:r>
            <a:r>
              <a:rPr lang="ko-KR" altLang="en-US" sz="2000" b="1" dirty="0" err="1" smtClean="0"/>
              <a:t>교섭안</a:t>
            </a:r>
            <a:r>
              <a:rPr lang="ko-KR" altLang="en-US" sz="2000" b="1" dirty="0" smtClean="0"/>
              <a:t> 제시</a:t>
            </a:r>
            <a:endParaRPr lang="ko-KR" altLang="en-US" sz="2000" dirty="0" smtClean="0"/>
          </a:p>
          <a:p>
            <a:pPr fontAlgn="base">
              <a:lnSpc>
                <a:spcPct val="150000"/>
              </a:lnSpc>
            </a:pPr>
            <a:r>
              <a:rPr lang="ko-KR" altLang="en-US" sz="2000" dirty="0" smtClean="0"/>
              <a:t>사용자가 특정 노조의 조직력을 약화시키는 결과가 초래되는 차별적인 </a:t>
            </a:r>
            <a:r>
              <a:rPr lang="ko-KR" altLang="en-US" sz="2000" dirty="0" err="1" smtClean="0"/>
              <a:t>교섭안을</a:t>
            </a:r>
            <a:r>
              <a:rPr lang="ko-KR" altLang="en-US" sz="2000" dirty="0" smtClean="0"/>
              <a:t> 제시한 행위는 노조 운영에 지배</a:t>
            </a:r>
            <a:r>
              <a:rPr lang="en-US" altLang="ko-KR" sz="2000" dirty="0" smtClean="0"/>
              <a:t>·</a:t>
            </a:r>
            <a:r>
              <a:rPr lang="ko-KR" altLang="en-US" sz="2000" dirty="0" smtClean="0"/>
              <a:t>개입한 부당노동행위라고 판단함</a:t>
            </a:r>
            <a:r>
              <a:rPr lang="en-US" altLang="ko-KR" sz="2000" dirty="0" smtClean="0"/>
              <a:t>(</a:t>
            </a:r>
            <a:r>
              <a:rPr lang="ko-KR" altLang="en-US" sz="2000" dirty="0" smtClean="0"/>
              <a:t>대전지방법원 </a:t>
            </a:r>
            <a:r>
              <a:rPr lang="en-US" altLang="ko-KR" sz="2000" dirty="0" smtClean="0"/>
              <a:t>2013</a:t>
            </a:r>
            <a:r>
              <a:rPr lang="ko-KR" altLang="en-US" sz="2000" dirty="0" smtClean="0"/>
              <a:t>고단</a:t>
            </a:r>
            <a:r>
              <a:rPr lang="en-US" altLang="ko-KR" sz="2000" dirty="0" smtClean="0"/>
              <a:t>5010</a:t>
            </a:r>
            <a:r>
              <a:rPr lang="ko-KR" altLang="en-US" sz="2000" dirty="0" smtClean="0"/>
              <a:t>판결</a:t>
            </a:r>
            <a:r>
              <a:rPr lang="en-US" altLang="ko-KR" sz="2000" dirty="0" smtClean="0"/>
              <a:t>).</a:t>
            </a:r>
            <a:endParaRPr lang="ko-KR" altLang="en-US" sz="2000" dirty="0"/>
          </a:p>
        </p:txBody>
      </p:sp>
      <p:sp>
        <p:nvSpPr>
          <p:cNvPr id="14" name="타원 13"/>
          <p:cNvSpPr/>
          <p:nvPr/>
        </p:nvSpPr>
        <p:spPr>
          <a:xfrm>
            <a:off x="311498" y="866397"/>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
        <p:nvSpPr>
          <p:cNvPr id="16" name="타원 15"/>
          <p:cNvSpPr/>
          <p:nvPr/>
        </p:nvSpPr>
        <p:spPr>
          <a:xfrm>
            <a:off x="323223" y="3199289"/>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
        <p:nvSpPr>
          <p:cNvPr id="17" name="TextBox 16"/>
          <p:cNvSpPr txBox="1"/>
          <p:nvPr/>
        </p:nvSpPr>
        <p:spPr>
          <a:xfrm>
            <a:off x="666540" y="4669477"/>
            <a:ext cx="11374734" cy="1938992"/>
          </a:xfrm>
          <a:prstGeom prst="rect">
            <a:avLst/>
          </a:prstGeom>
          <a:noFill/>
        </p:spPr>
        <p:txBody>
          <a:bodyPr wrap="square" rtlCol="0">
            <a:spAutoFit/>
          </a:bodyPr>
          <a:lstStyle/>
          <a:p>
            <a:pPr algn="just" fontAlgn="base">
              <a:lnSpc>
                <a:spcPct val="150000"/>
              </a:lnSpc>
            </a:pPr>
            <a:r>
              <a:rPr lang="ko-KR" altLang="en-US" sz="2000" b="1" dirty="0" smtClean="0"/>
              <a:t>   쟁의행위를 하지 않을 것을 조건으로 </a:t>
            </a:r>
            <a:r>
              <a:rPr lang="ko-KR" altLang="en-US" sz="2000" b="1" dirty="0" err="1" smtClean="0"/>
              <a:t>금원</a:t>
            </a:r>
            <a:r>
              <a:rPr lang="en-US" altLang="ko-KR" sz="2000" b="1" dirty="0" smtClean="0"/>
              <a:t>(</a:t>
            </a:r>
            <a:r>
              <a:rPr lang="ko-KR" altLang="en-US" sz="2000" b="1" dirty="0" err="1" smtClean="0"/>
              <a:t>일시금</a:t>
            </a:r>
            <a:r>
              <a:rPr lang="en-US" altLang="ko-KR" sz="2000" b="1" dirty="0" smtClean="0"/>
              <a:t>) </a:t>
            </a:r>
            <a:r>
              <a:rPr lang="ko-KR" altLang="en-US" sz="2000" b="1" dirty="0" smtClean="0"/>
              <a:t>지급 약속 또는 지급</a:t>
            </a:r>
            <a:endParaRPr lang="ko-KR" altLang="en-US" sz="2000" dirty="0" smtClean="0"/>
          </a:p>
          <a:p>
            <a:pPr algn="just" fontAlgn="base">
              <a:lnSpc>
                <a:spcPct val="150000"/>
              </a:lnSpc>
            </a:pPr>
            <a:r>
              <a:rPr lang="ko-KR" altLang="en-US" sz="2000" dirty="0" smtClean="0"/>
              <a:t>통상의 경우 사용자가 복수 노조를 상대로 쟁의행위를 하지 않을 것 혹은 하지 않은 것을 조건으로 </a:t>
            </a:r>
            <a:r>
              <a:rPr lang="ko-KR" altLang="en-US" sz="2000" dirty="0" err="1" smtClean="0"/>
              <a:t>금원의</a:t>
            </a:r>
            <a:r>
              <a:rPr lang="ko-KR" altLang="en-US" sz="2000" dirty="0" smtClean="0"/>
              <a:t> 지급을 약속하거나 이를 실제로 지급하는 행위는 부당노동행위에 해당한다고 판단함</a:t>
            </a:r>
            <a:r>
              <a:rPr lang="en-US" altLang="ko-KR" sz="2000" dirty="0" smtClean="0"/>
              <a:t>(</a:t>
            </a:r>
            <a:r>
              <a:rPr lang="ko-KR" altLang="en-US" sz="2000" dirty="0" smtClean="0"/>
              <a:t>대전지방법원 </a:t>
            </a:r>
            <a:r>
              <a:rPr lang="en-US" altLang="ko-KR" sz="2000" dirty="0" smtClean="0"/>
              <a:t>2014</a:t>
            </a:r>
            <a:r>
              <a:rPr lang="ko-KR" altLang="en-US" sz="2000" dirty="0" err="1" smtClean="0"/>
              <a:t>가합</a:t>
            </a:r>
            <a:r>
              <a:rPr lang="en-US" altLang="ko-KR" sz="2000" dirty="0" smtClean="0"/>
              <a:t>102474 </a:t>
            </a:r>
            <a:r>
              <a:rPr lang="ko-KR" altLang="en-US" sz="2000" dirty="0" smtClean="0"/>
              <a:t>판결</a:t>
            </a:r>
            <a:r>
              <a:rPr lang="en-US" altLang="ko-KR" sz="2000" dirty="0" smtClean="0"/>
              <a:t>, </a:t>
            </a:r>
            <a:r>
              <a:rPr lang="ko-KR" altLang="en-US" sz="2000" dirty="0" smtClean="0"/>
              <a:t>서울행정법원 </a:t>
            </a:r>
            <a:r>
              <a:rPr lang="en-US" altLang="ko-KR" sz="2000" dirty="0" smtClean="0"/>
              <a:t>2016</a:t>
            </a:r>
            <a:r>
              <a:rPr lang="ko-KR" altLang="en-US" sz="2000" dirty="0" err="1" smtClean="0"/>
              <a:t>구합</a:t>
            </a:r>
            <a:r>
              <a:rPr lang="en-US" altLang="ko-KR" sz="2000" dirty="0" smtClean="0"/>
              <a:t>834</a:t>
            </a:r>
            <a:r>
              <a:rPr lang="ko-KR" altLang="en-US" sz="2000" dirty="0" smtClean="0"/>
              <a:t>판결</a:t>
            </a:r>
            <a:r>
              <a:rPr lang="en-US" altLang="ko-KR" sz="2000" dirty="0" smtClean="0"/>
              <a:t>).</a:t>
            </a:r>
            <a:endParaRPr lang="ko-KR" altLang="en-US" sz="2000" dirty="0"/>
          </a:p>
        </p:txBody>
      </p:sp>
      <p:sp>
        <p:nvSpPr>
          <p:cNvPr id="18" name="타원 17"/>
          <p:cNvSpPr/>
          <p:nvPr/>
        </p:nvSpPr>
        <p:spPr>
          <a:xfrm>
            <a:off x="294752" y="4597685"/>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부당노동행위 인정 사례</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3" name="TextBox 12"/>
          <p:cNvSpPr txBox="1"/>
          <p:nvPr/>
        </p:nvSpPr>
        <p:spPr>
          <a:xfrm>
            <a:off x="455526" y="823528"/>
            <a:ext cx="11270899" cy="6093976"/>
          </a:xfrm>
          <a:prstGeom prst="rect">
            <a:avLst/>
          </a:prstGeom>
          <a:noFill/>
        </p:spPr>
        <p:txBody>
          <a:bodyPr wrap="square" rtlCol="0">
            <a:spAutoFit/>
          </a:bodyPr>
          <a:lstStyle/>
          <a:p>
            <a:pPr fontAlgn="base">
              <a:lnSpc>
                <a:spcPct val="150000"/>
              </a:lnSpc>
            </a:pPr>
            <a:r>
              <a:rPr lang="ko-KR" altLang="en-US" sz="2000" b="1" dirty="0" smtClean="0"/>
              <a:t>    특정 노동조합에 대한 반조합적 의사에 기한 인사고과 차별</a:t>
            </a:r>
            <a:endParaRPr lang="en-US" altLang="ko-KR" sz="2000" b="1" dirty="0" smtClean="0"/>
          </a:p>
          <a:p>
            <a:pPr algn="just" fontAlgn="base">
              <a:lnSpc>
                <a:spcPct val="150000"/>
              </a:lnSpc>
            </a:pPr>
            <a:r>
              <a:rPr lang="ko-KR" altLang="en-US" sz="2000" dirty="0" smtClean="0"/>
              <a:t>“이 사건 </a:t>
            </a:r>
            <a:r>
              <a:rPr lang="ko-KR" altLang="en-US" sz="2000" dirty="0" err="1" smtClean="0"/>
              <a:t>지회</a:t>
            </a:r>
            <a:r>
              <a:rPr lang="ko-KR" altLang="en-US" sz="2000" dirty="0" smtClean="0"/>
              <a:t> 소속 조합원 집단과 소외 노조 소속 조합원 등 그 밖의 근로자 집단은 전체적으로 보아 연봉대상자가 아닌 일반 직원으로서 </a:t>
            </a:r>
            <a:r>
              <a:rPr lang="ko-KR" altLang="en-US" sz="2000" b="1" u="sng" dirty="0" smtClean="0">
                <a:solidFill>
                  <a:srgbClr val="C00000"/>
                </a:solidFill>
              </a:rPr>
              <a:t>서로 동질의 균등한 근로자 집단임에도 불구하고</a:t>
            </a:r>
            <a:r>
              <a:rPr lang="ko-KR" altLang="en-US" sz="2000" dirty="0" smtClean="0"/>
              <a:t> 이 사건 인사고과에서 두 집단 사이에 </a:t>
            </a:r>
            <a:r>
              <a:rPr lang="ko-KR" altLang="en-US" sz="2000" b="1" u="sng" dirty="0" smtClean="0">
                <a:solidFill>
                  <a:srgbClr val="C00000"/>
                </a:solidFill>
              </a:rPr>
              <a:t>통계적으로 현격한 격차</a:t>
            </a:r>
            <a:r>
              <a:rPr lang="ko-KR" altLang="en-US" sz="2000" dirty="0" smtClean="0"/>
              <a:t>가 있다고 판단되고</a:t>
            </a:r>
            <a:r>
              <a:rPr lang="en-US" altLang="ko-KR" sz="2000" dirty="0" smtClean="0"/>
              <a:t>, </a:t>
            </a:r>
            <a:r>
              <a:rPr lang="ko-KR" altLang="en-US" sz="2000" dirty="0" smtClean="0"/>
              <a:t>그러한 격차는 참가인 근로자들이 이 사건 </a:t>
            </a:r>
            <a:r>
              <a:rPr lang="ko-KR" altLang="en-US" sz="2000" dirty="0" err="1" smtClean="0"/>
              <a:t>지회</a:t>
            </a:r>
            <a:r>
              <a:rPr lang="ko-KR" altLang="en-US" sz="2000" dirty="0" smtClean="0"/>
              <a:t> 소속 조합원임을 이유로 하여 그 조합원들을 그 밖의 근로자들</a:t>
            </a:r>
            <a:r>
              <a:rPr lang="en-US" altLang="ko-KR" sz="2000" dirty="0" smtClean="0"/>
              <a:t>, </a:t>
            </a:r>
            <a:r>
              <a:rPr lang="ko-KR" altLang="en-US" sz="2000" dirty="0" smtClean="0"/>
              <a:t>특히 소외 노조 소속 조합원들에 비하여 </a:t>
            </a:r>
            <a:r>
              <a:rPr lang="ko-KR" altLang="en-US" sz="2000" u="sng" dirty="0" err="1" smtClean="0">
                <a:solidFill>
                  <a:srgbClr val="C00000"/>
                </a:solidFill>
              </a:rPr>
              <a:t>불이익하게</a:t>
            </a:r>
            <a:r>
              <a:rPr lang="ko-KR" altLang="en-US" sz="2000" u="sng" dirty="0" smtClean="0">
                <a:solidFill>
                  <a:srgbClr val="C00000"/>
                </a:solidFill>
              </a:rPr>
              <a:t> 취급하려는 원고의 이 사건 </a:t>
            </a:r>
            <a:r>
              <a:rPr lang="ko-KR" altLang="en-US" sz="2000" u="sng" dirty="0" err="1" smtClean="0">
                <a:solidFill>
                  <a:srgbClr val="C00000"/>
                </a:solidFill>
              </a:rPr>
              <a:t>지회에</a:t>
            </a:r>
            <a:r>
              <a:rPr lang="ko-KR" altLang="en-US" sz="2000" u="sng" dirty="0" smtClean="0">
                <a:solidFill>
                  <a:srgbClr val="C00000"/>
                </a:solidFill>
              </a:rPr>
              <a:t> 대한 반조합적 의사에서 기인하는 것으로 보이므로</a:t>
            </a:r>
            <a:r>
              <a:rPr lang="ko-KR" altLang="en-US" sz="2000" dirty="0" smtClean="0"/>
              <a:t> 원고에게 부당노동행위를 할 의사가 있었음이 인정되며</a:t>
            </a:r>
            <a:r>
              <a:rPr lang="en-US" altLang="ko-KR" sz="2000" dirty="0" smtClean="0"/>
              <a:t>, </a:t>
            </a:r>
            <a:r>
              <a:rPr lang="ko-KR" altLang="en-US" sz="2000" dirty="0" smtClean="0"/>
              <a:t>이 사건 인사고과에서 위와 같은 차별이 없었더라면 이 사건 지회 소속 조합원들인 참가인 근로자들이 전체적으로 더 높은 등급을 받아 정기승격</a:t>
            </a:r>
            <a:r>
              <a:rPr lang="en-US" altLang="ko-KR" sz="2000" dirty="0" smtClean="0"/>
              <a:t>, </a:t>
            </a:r>
            <a:r>
              <a:rPr lang="ko-KR" altLang="en-US" sz="2000" dirty="0" smtClean="0"/>
              <a:t>정기승호 및 고과상여금 지급에서 합리적 이유 없는 차등 대우를 받지 않았을 것으로 보이므로</a:t>
            </a:r>
            <a:r>
              <a:rPr lang="en-US" altLang="ko-KR" sz="2000" dirty="0" smtClean="0"/>
              <a:t>, </a:t>
            </a:r>
            <a:r>
              <a:rPr lang="ko-KR" altLang="en-US" sz="2000" dirty="0" smtClean="0"/>
              <a:t>원고가 참가인 근로자들을 비롯한 연봉대상자가 아닌 직원들에 대하여 이 사건 인사고과를 실시하고 그 결과에 따라 정기승격</a:t>
            </a:r>
            <a:r>
              <a:rPr lang="en-US" altLang="ko-KR" sz="2000" dirty="0" smtClean="0"/>
              <a:t>, </a:t>
            </a:r>
            <a:r>
              <a:rPr lang="ko-KR" altLang="en-US" sz="2000" dirty="0" smtClean="0"/>
              <a:t>정기승호 및 고과상여금의 지급에 있어 이 사건 </a:t>
            </a:r>
            <a:r>
              <a:rPr lang="ko-KR" altLang="en-US" sz="2000" dirty="0" err="1" smtClean="0"/>
              <a:t>지회에</a:t>
            </a:r>
            <a:r>
              <a:rPr lang="ko-KR" altLang="en-US" sz="2000" dirty="0" smtClean="0"/>
              <a:t> 소속된 참가인 근로자들을 전체적으로 불리하게 평가한 것은 불이익 취급의 부당노동행위에 해당한다고 판단</a:t>
            </a:r>
            <a:r>
              <a:rPr lang="en-US" altLang="ko-KR" sz="2000" dirty="0" smtClean="0"/>
              <a:t>(</a:t>
            </a:r>
            <a:r>
              <a:rPr lang="ko-KR" altLang="en-US" sz="2000" dirty="0" smtClean="0"/>
              <a:t>서울행정 </a:t>
            </a:r>
            <a:r>
              <a:rPr lang="en-US" altLang="ko-KR" sz="2000" dirty="0" smtClean="0"/>
              <a:t>2016</a:t>
            </a:r>
            <a:r>
              <a:rPr lang="ko-KR" altLang="en-US" sz="2000" dirty="0" err="1" smtClean="0"/>
              <a:t>구합</a:t>
            </a:r>
            <a:r>
              <a:rPr lang="en-US" altLang="ko-KR" sz="2000" dirty="0" smtClean="0"/>
              <a:t>483</a:t>
            </a:r>
            <a:r>
              <a:rPr lang="ko-KR" altLang="en-US" sz="2000" dirty="0" smtClean="0"/>
              <a:t>판결</a:t>
            </a:r>
            <a:r>
              <a:rPr lang="en-US" altLang="ko-KR" sz="2000" dirty="0" smtClean="0"/>
              <a:t>).</a:t>
            </a:r>
            <a:endParaRPr lang="ko-KR" altLang="en-US" sz="2000" dirty="0"/>
          </a:p>
        </p:txBody>
      </p:sp>
      <p:sp>
        <p:nvSpPr>
          <p:cNvPr id="16" name="타원 15"/>
          <p:cNvSpPr/>
          <p:nvPr/>
        </p:nvSpPr>
        <p:spPr>
          <a:xfrm>
            <a:off x="182546" y="888167"/>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부당노동행위 인정 사례</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3" name="TextBox 12"/>
          <p:cNvSpPr txBox="1"/>
          <p:nvPr/>
        </p:nvSpPr>
        <p:spPr>
          <a:xfrm>
            <a:off x="525864" y="1034543"/>
            <a:ext cx="11270899" cy="4862870"/>
          </a:xfrm>
          <a:prstGeom prst="rect">
            <a:avLst/>
          </a:prstGeom>
          <a:noFill/>
        </p:spPr>
        <p:txBody>
          <a:bodyPr wrap="square" rtlCol="0">
            <a:spAutoFit/>
          </a:bodyPr>
          <a:lstStyle/>
          <a:p>
            <a:pPr fontAlgn="base"/>
            <a:r>
              <a:rPr lang="ko-KR" altLang="en-US" sz="2000" b="1" dirty="0" smtClean="0"/>
              <a:t>    복수노조 조합원간 승진 차별</a:t>
            </a:r>
            <a:endParaRPr lang="en-US" altLang="ko-KR" sz="2000" b="1" dirty="0" smtClean="0"/>
          </a:p>
          <a:p>
            <a:pPr fontAlgn="base"/>
            <a:endParaRPr lang="ko-KR" altLang="en-US" sz="2000" dirty="0" smtClean="0"/>
          </a:p>
          <a:p>
            <a:pPr algn="just" fontAlgn="base">
              <a:lnSpc>
                <a:spcPct val="150000"/>
              </a:lnSpc>
            </a:pPr>
            <a:r>
              <a:rPr lang="en-US" altLang="ko-KR" sz="2000" dirty="0" smtClean="0"/>
              <a:t>2011</a:t>
            </a:r>
            <a:r>
              <a:rPr lang="ko-KR" altLang="en-US" sz="2000" dirty="0" smtClean="0"/>
              <a:t>년</a:t>
            </a:r>
            <a:r>
              <a:rPr lang="en-US" altLang="ko-KR" sz="2000" dirty="0" smtClean="0"/>
              <a:t>~2017</a:t>
            </a:r>
            <a:r>
              <a:rPr lang="ko-KR" altLang="en-US" sz="2000" dirty="0" smtClean="0"/>
              <a:t>년 소수노조인 금속노조 </a:t>
            </a:r>
            <a:r>
              <a:rPr lang="ko-KR" altLang="en-US" sz="2000" dirty="0" err="1" smtClean="0"/>
              <a:t>지회의</a:t>
            </a:r>
            <a:r>
              <a:rPr lang="ko-KR" altLang="en-US" sz="2000" dirty="0" smtClean="0"/>
              <a:t> 생산직 </a:t>
            </a:r>
            <a:r>
              <a:rPr lang="ko-KR" altLang="en-US" sz="2000" dirty="0" err="1" smtClean="0"/>
              <a:t>승진자</a:t>
            </a:r>
            <a:r>
              <a:rPr lang="ko-KR" altLang="en-US" sz="2000" dirty="0" smtClean="0"/>
              <a:t> 수는 </a:t>
            </a:r>
            <a:r>
              <a:rPr lang="en-US" altLang="ko-KR" sz="2000" dirty="0" smtClean="0"/>
              <a:t>2</a:t>
            </a:r>
            <a:r>
              <a:rPr lang="ko-KR" altLang="en-US" sz="2000" dirty="0" smtClean="0"/>
              <a:t>명인데 비해 교섭대표노조인 기업노조 조합원은 </a:t>
            </a:r>
            <a:r>
              <a:rPr lang="en-US" altLang="ko-KR" sz="2000" dirty="0" smtClean="0"/>
              <a:t>39</a:t>
            </a:r>
            <a:r>
              <a:rPr lang="ko-KR" altLang="en-US" sz="2000" dirty="0" smtClean="0"/>
              <a:t>명인 점</a:t>
            </a:r>
            <a:r>
              <a:rPr lang="en-US" altLang="ko-KR" sz="2000" dirty="0" smtClean="0"/>
              <a:t>,</a:t>
            </a:r>
            <a:r>
              <a:rPr lang="ko-KR" altLang="en-US" sz="2000" dirty="0" smtClean="0"/>
              <a:t> </a:t>
            </a:r>
            <a:r>
              <a:rPr lang="en-US" altLang="ko-KR" sz="2000" dirty="0" smtClean="0"/>
              <a:t>2017</a:t>
            </a:r>
            <a:r>
              <a:rPr lang="ko-KR" altLang="en-US" sz="2000" dirty="0" smtClean="0"/>
              <a:t>년에도 </a:t>
            </a:r>
            <a:r>
              <a:rPr lang="ko-KR" altLang="en-US" sz="2000" dirty="0" err="1" smtClean="0"/>
              <a:t>승진자</a:t>
            </a:r>
            <a:r>
              <a:rPr lang="ko-KR" altLang="en-US" sz="2000" dirty="0" smtClean="0"/>
              <a:t> </a:t>
            </a:r>
            <a:r>
              <a:rPr lang="en-US" altLang="ko-KR" sz="2000" dirty="0" smtClean="0"/>
              <a:t>5</a:t>
            </a:r>
            <a:r>
              <a:rPr lang="ko-KR" altLang="en-US" sz="2000" dirty="0" smtClean="0"/>
              <a:t>명 모두 기업노조원이어서 승진인사에 있어 통계적으로 </a:t>
            </a:r>
            <a:r>
              <a:rPr lang="ko-KR" altLang="en-US" sz="2000" dirty="0" err="1" smtClean="0"/>
              <a:t>의미있는</a:t>
            </a:r>
            <a:r>
              <a:rPr lang="ko-KR" altLang="en-US" sz="2000" dirty="0" smtClean="0"/>
              <a:t> 격차가 존재하는 점</a:t>
            </a:r>
            <a:r>
              <a:rPr lang="en-US" altLang="ko-KR" sz="2000" dirty="0" smtClean="0"/>
              <a:t>, </a:t>
            </a:r>
            <a:r>
              <a:rPr lang="ko-KR" altLang="en-US" sz="2000" dirty="0" smtClean="0"/>
              <a:t>평가항목에 정성적 요소가 있고 근태부분은 실제 근태성적을 제대로 반영하지 않은 점</a:t>
            </a:r>
            <a:r>
              <a:rPr lang="en-US" altLang="ko-KR" sz="2000" dirty="0" smtClean="0"/>
              <a:t>, 2016</a:t>
            </a:r>
            <a:r>
              <a:rPr lang="ko-KR" altLang="en-US" sz="2000" dirty="0" smtClean="0"/>
              <a:t>년에 공정</a:t>
            </a:r>
            <a:r>
              <a:rPr lang="en-US" altLang="ko-KR" sz="2000" dirty="0" smtClean="0"/>
              <a:t>·</a:t>
            </a:r>
            <a:r>
              <a:rPr lang="ko-KR" altLang="en-US" sz="2000" dirty="0" smtClean="0"/>
              <a:t>합리적 인사를 실시하기로 협약하였음에도 실질적인 조치를 취하지 않은 점</a:t>
            </a:r>
            <a:r>
              <a:rPr lang="en-US" altLang="ko-KR" sz="2000" dirty="0" smtClean="0"/>
              <a:t>, </a:t>
            </a:r>
            <a:r>
              <a:rPr lang="ko-KR" altLang="en-US" sz="2000" dirty="0" smtClean="0"/>
              <a:t>금속노조가 부당노동행위와 근로조건 악화 시도에 대해 </a:t>
            </a:r>
            <a:r>
              <a:rPr lang="ko-KR" altLang="en-US" sz="2000" dirty="0" err="1" smtClean="0"/>
              <a:t>수차례</a:t>
            </a:r>
            <a:r>
              <a:rPr lang="ko-KR" altLang="en-US" sz="2000" dirty="0" smtClean="0"/>
              <a:t> 고소</a:t>
            </a:r>
            <a:r>
              <a:rPr lang="en-US" altLang="ko-KR" sz="2000" dirty="0" smtClean="0"/>
              <a:t>·</a:t>
            </a:r>
            <a:r>
              <a:rPr lang="ko-KR" altLang="en-US" sz="2000" dirty="0" smtClean="0"/>
              <a:t>소송을 진행해 불이익을 가할 동기가 있는 점</a:t>
            </a:r>
            <a:r>
              <a:rPr lang="en-US" altLang="ko-KR" sz="2000" dirty="0" smtClean="0"/>
              <a:t>, </a:t>
            </a:r>
            <a:r>
              <a:rPr lang="ko-KR" altLang="en-US" sz="2000" dirty="0" smtClean="0"/>
              <a:t>사용자가 평가항목 설정</a:t>
            </a:r>
            <a:r>
              <a:rPr lang="en-US" altLang="ko-KR" sz="2000" dirty="0" smtClean="0"/>
              <a:t>, </a:t>
            </a:r>
            <a:r>
              <a:rPr lang="ko-KR" altLang="en-US" sz="2000" dirty="0" smtClean="0"/>
              <a:t>평가자 임명 등에서 차별적 결과가 나오도록 조장</a:t>
            </a:r>
            <a:r>
              <a:rPr lang="en-US" altLang="ko-KR" sz="2000" dirty="0" smtClean="0"/>
              <a:t>, </a:t>
            </a:r>
            <a:r>
              <a:rPr lang="ko-KR" altLang="en-US" sz="2000" dirty="0" smtClean="0"/>
              <a:t>방조</a:t>
            </a:r>
            <a:r>
              <a:rPr lang="en-US" altLang="ko-KR" sz="2000" dirty="0" smtClean="0"/>
              <a:t>, </a:t>
            </a:r>
            <a:r>
              <a:rPr lang="ko-KR" altLang="en-US" sz="2000" dirty="0" smtClean="0"/>
              <a:t>묵인하여 부당노동행위 의사가 추정되는 점 등을 근거로 복수노조 조합원간 승진차별을 불이익취급의 부당노동행위로 보았다</a:t>
            </a:r>
            <a:r>
              <a:rPr lang="en-US" altLang="ko-KR" sz="2000" dirty="0" smtClean="0"/>
              <a:t>(</a:t>
            </a:r>
            <a:r>
              <a:rPr lang="ko-KR" altLang="en-US" sz="2000" dirty="0" err="1" smtClean="0"/>
              <a:t>중노위</a:t>
            </a:r>
            <a:r>
              <a:rPr lang="ko-KR" altLang="en-US" sz="2000" dirty="0" smtClean="0"/>
              <a:t> </a:t>
            </a:r>
            <a:r>
              <a:rPr lang="en-US" altLang="ko-KR" sz="2000" dirty="0" smtClean="0"/>
              <a:t>2017. 10. 12. </a:t>
            </a:r>
            <a:r>
              <a:rPr lang="ko-KR" altLang="en-US" sz="2000" dirty="0" smtClean="0"/>
              <a:t>중앙</a:t>
            </a:r>
            <a:r>
              <a:rPr lang="en-US" altLang="ko-KR" sz="2000" dirty="0" smtClean="0"/>
              <a:t>2017</a:t>
            </a:r>
            <a:r>
              <a:rPr lang="ko-KR" altLang="en-US" sz="2000" dirty="0" err="1" smtClean="0"/>
              <a:t>부노</a:t>
            </a:r>
            <a:r>
              <a:rPr lang="en-US" altLang="ko-KR" sz="2000" dirty="0" smtClean="0"/>
              <a:t>129).</a:t>
            </a:r>
            <a:endParaRPr lang="ko-KR" altLang="en-US" sz="2000" dirty="0"/>
          </a:p>
        </p:txBody>
      </p:sp>
      <p:sp>
        <p:nvSpPr>
          <p:cNvPr id="16" name="타원 15"/>
          <p:cNvSpPr/>
          <p:nvPr/>
        </p:nvSpPr>
        <p:spPr>
          <a:xfrm>
            <a:off x="182546" y="888167"/>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불법행위 손해배상청구</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3" name="TextBox 12"/>
          <p:cNvSpPr txBox="1"/>
          <p:nvPr/>
        </p:nvSpPr>
        <p:spPr>
          <a:xfrm>
            <a:off x="525864" y="1034543"/>
            <a:ext cx="11270899" cy="5078313"/>
          </a:xfrm>
          <a:prstGeom prst="rect">
            <a:avLst/>
          </a:prstGeom>
          <a:noFill/>
        </p:spPr>
        <p:txBody>
          <a:bodyPr wrap="square" rtlCol="0">
            <a:spAutoFit/>
          </a:bodyPr>
          <a:lstStyle/>
          <a:p>
            <a:pPr fontAlgn="base">
              <a:lnSpc>
                <a:spcPct val="150000"/>
              </a:lnSpc>
            </a:pPr>
            <a:r>
              <a:rPr lang="ko-KR" altLang="ko-KR" sz="2400" dirty="0" smtClean="0"/>
              <a:t>○</a:t>
            </a:r>
            <a:r>
              <a:rPr lang="en-US" altLang="ko-KR" sz="2400" dirty="0" smtClean="0"/>
              <a:t> </a:t>
            </a:r>
            <a:r>
              <a:rPr lang="ko-KR" altLang="en-US" sz="2400" dirty="0" err="1" smtClean="0"/>
              <a:t>교섭창구단일화절차에</a:t>
            </a:r>
            <a:r>
              <a:rPr lang="ko-KR" altLang="en-US" sz="2400" dirty="0" smtClean="0"/>
              <a:t> 참여한 소수노조는 사용자 또는 교섭대표노조의 공정대표의무위반에 대해서는 </a:t>
            </a:r>
            <a:r>
              <a:rPr lang="ko-KR" altLang="en-US" sz="2400" b="1" dirty="0" smtClean="0"/>
              <a:t>노동위원회에 시정신청을 하는 것과 별개로 법원에 손해배상청구 가능</a:t>
            </a:r>
            <a:endParaRPr lang="en-US" altLang="ko-KR" sz="2400" b="1" dirty="0" smtClean="0"/>
          </a:p>
          <a:p>
            <a:pPr fontAlgn="base">
              <a:lnSpc>
                <a:spcPct val="150000"/>
              </a:lnSpc>
            </a:pPr>
            <a:r>
              <a:rPr lang="ko-KR" altLang="ko-KR" sz="2400" dirty="0" smtClean="0"/>
              <a:t>○ </a:t>
            </a:r>
            <a:r>
              <a:rPr lang="ko-KR" altLang="en-US" sz="2400" dirty="0" smtClean="0"/>
              <a:t>공정대표의무위반에 대한 시정신청은 차별행위가 있은 날로부터 </a:t>
            </a:r>
            <a:r>
              <a:rPr lang="en-US" altLang="ko-KR" sz="2400" dirty="0" smtClean="0"/>
              <a:t>3</a:t>
            </a:r>
            <a:r>
              <a:rPr lang="ko-KR" altLang="en-US" sz="2400" dirty="0" smtClean="0"/>
              <a:t>개월 이내에 노동위원회에 신청해야 하지만</a:t>
            </a:r>
            <a:r>
              <a:rPr lang="en-US" altLang="ko-KR" sz="2400" dirty="0" smtClean="0"/>
              <a:t>, </a:t>
            </a:r>
            <a:r>
              <a:rPr lang="ko-KR" altLang="en-US" sz="2400" dirty="0" smtClean="0"/>
              <a:t>손해배상청구는 불법행위를 안 날로부터 </a:t>
            </a:r>
            <a:r>
              <a:rPr lang="en-US" altLang="ko-KR" sz="2400" dirty="0" smtClean="0"/>
              <a:t>3</a:t>
            </a:r>
            <a:r>
              <a:rPr lang="ko-KR" altLang="en-US" sz="2400" dirty="0" smtClean="0"/>
              <a:t>개월 또는 있은 날로부터 </a:t>
            </a:r>
            <a:r>
              <a:rPr lang="en-US" altLang="ko-KR" sz="2400" dirty="0" smtClean="0"/>
              <a:t>10</a:t>
            </a:r>
            <a:r>
              <a:rPr lang="ko-KR" altLang="en-US" sz="2400" dirty="0" smtClean="0"/>
              <a:t>년 이내에 법원에 소제기 하면 됨</a:t>
            </a:r>
            <a:endParaRPr lang="en-US" altLang="ko-KR" sz="2400" dirty="0" smtClean="0"/>
          </a:p>
          <a:p>
            <a:pPr fontAlgn="base">
              <a:lnSpc>
                <a:spcPct val="150000"/>
              </a:lnSpc>
            </a:pPr>
            <a:r>
              <a:rPr lang="ko-KR" altLang="ko-KR" sz="2400" dirty="0" smtClean="0"/>
              <a:t>○ </a:t>
            </a:r>
            <a:r>
              <a:rPr lang="ko-KR" altLang="en-US" sz="2400" dirty="0" smtClean="0"/>
              <a:t>공정대표의무위반 시정신청에서는 차별에 합리적인 이유가 있다는 점은 사용자 또는 교섭대표노조가 부담하지만</a:t>
            </a:r>
            <a:r>
              <a:rPr lang="en-US" altLang="ko-KR" sz="2400" dirty="0" smtClean="0"/>
              <a:t>, </a:t>
            </a:r>
            <a:r>
              <a:rPr lang="ko-KR" altLang="en-US" sz="2400" dirty="0" smtClean="0"/>
              <a:t>손해배상청구에서는 주장하는 쪽에서 고의 및 과실</a:t>
            </a:r>
            <a:r>
              <a:rPr lang="en-US" altLang="ko-KR" sz="2400" dirty="0" smtClean="0"/>
              <a:t>, </a:t>
            </a:r>
            <a:r>
              <a:rPr lang="ko-KR" altLang="en-US" sz="2400" dirty="0" smtClean="0"/>
              <a:t>위법행위</a:t>
            </a:r>
            <a:r>
              <a:rPr lang="en-US" altLang="ko-KR" sz="2400" dirty="0" smtClean="0"/>
              <a:t> </a:t>
            </a:r>
            <a:r>
              <a:rPr lang="ko-KR" altLang="en-US" sz="2400" dirty="0" smtClean="0"/>
              <a:t>및</a:t>
            </a:r>
            <a:r>
              <a:rPr lang="en-US" altLang="ko-KR" sz="2400" dirty="0" smtClean="0"/>
              <a:t> </a:t>
            </a:r>
            <a:r>
              <a:rPr lang="ko-KR" altLang="en-US" sz="2400" dirty="0" smtClean="0"/>
              <a:t>손해발생 사실과 인과관계를 입증해야 한다</a:t>
            </a:r>
            <a:r>
              <a:rPr lang="en-US" altLang="ko-KR" sz="2400" dirty="0" smtClean="0"/>
              <a:t>. </a:t>
            </a:r>
            <a:endParaRPr lang="ko-KR" altLang="en-US" sz="24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불법행위 손해배상청구</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3" name="TextBox 12"/>
          <p:cNvSpPr txBox="1"/>
          <p:nvPr/>
        </p:nvSpPr>
        <p:spPr>
          <a:xfrm>
            <a:off x="525864" y="1034543"/>
            <a:ext cx="11270899" cy="5632311"/>
          </a:xfrm>
          <a:prstGeom prst="rect">
            <a:avLst/>
          </a:prstGeom>
          <a:noFill/>
        </p:spPr>
        <p:txBody>
          <a:bodyPr wrap="square" rtlCol="0">
            <a:spAutoFit/>
          </a:bodyPr>
          <a:lstStyle/>
          <a:p>
            <a:pPr fontAlgn="base">
              <a:lnSpc>
                <a:spcPct val="150000"/>
              </a:lnSpc>
            </a:pPr>
            <a:r>
              <a:rPr lang="ko-KR" altLang="en-US" sz="2000" dirty="0" smtClean="0"/>
              <a:t>   </a:t>
            </a:r>
            <a:r>
              <a:rPr lang="ko-KR" altLang="en-US" sz="2000" b="1" dirty="0" smtClean="0"/>
              <a:t>서울고등 </a:t>
            </a:r>
            <a:r>
              <a:rPr lang="en-US" altLang="ko-KR" sz="2000" b="1" dirty="0" smtClean="0"/>
              <a:t>2016</a:t>
            </a:r>
            <a:r>
              <a:rPr lang="ko-KR" altLang="en-US" sz="2000" b="1" dirty="0" smtClean="0"/>
              <a:t>나</a:t>
            </a:r>
            <a:r>
              <a:rPr lang="en-US" altLang="ko-KR" sz="2000" b="1" dirty="0" smtClean="0"/>
              <a:t>2057671 </a:t>
            </a:r>
            <a:r>
              <a:rPr lang="ko-KR" altLang="en-US" sz="2000" b="1" dirty="0" smtClean="0"/>
              <a:t>판결</a:t>
            </a:r>
            <a:r>
              <a:rPr lang="en-US" altLang="ko-KR" sz="2000" dirty="0" smtClean="0"/>
              <a:t>, </a:t>
            </a:r>
            <a:r>
              <a:rPr lang="ko-KR" altLang="en-US" sz="2000" dirty="0" err="1" smtClean="0"/>
              <a:t>미확정</a:t>
            </a:r>
            <a:r>
              <a:rPr lang="en-US" altLang="ko-KR" sz="2000" dirty="0" smtClean="0"/>
              <a:t>(</a:t>
            </a:r>
            <a:r>
              <a:rPr lang="ko-KR" altLang="en-US" sz="2000" dirty="0" smtClean="0"/>
              <a:t>금속노조 </a:t>
            </a:r>
            <a:r>
              <a:rPr lang="ko-KR" altLang="en-US" sz="2000" dirty="0" err="1" smtClean="0"/>
              <a:t>지회가</a:t>
            </a:r>
            <a:r>
              <a:rPr lang="ko-KR" altLang="en-US" sz="2000" dirty="0" smtClean="0"/>
              <a:t> 소수노조인 사업장 사례</a:t>
            </a:r>
            <a:r>
              <a:rPr lang="en-US" altLang="ko-KR" sz="2000" dirty="0" smtClean="0"/>
              <a:t>)</a:t>
            </a:r>
            <a:r>
              <a:rPr lang="ko-KR" altLang="en-US" sz="2000" dirty="0" smtClean="0"/>
              <a:t> </a:t>
            </a:r>
            <a:endParaRPr lang="en-US" altLang="ko-KR" sz="2000" dirty="0" smtClean="0"/>
          </a:p>
          <a:p>
            <a:pPr fontAlgn="base">
              <a:lnSpc>
                <a:spcPct val="150000"/>
              </a:lnSpc>
            </a:pPr>
            <a:r>
              <a:rPr lang="ko-KR" altLang="en-US" sz="2000" dirty="0" smtClean="0"/>
              <a:t>주요 근로조건에 관해 사용자와 심의</a:t>
            </a:r>
            <a:r>
              <a:rPr lang="en-US" altLang="ko-KR" sz="2000" dirty="0" smtClean="0"/>
              <a:t>·</a:t>
            </a:r>
            <a:r>
              <a:rPr lang="ko-KR" altLang="en-US" sz="2000" dirty="0" smtClean="0"/>
              <a:t>결정</a:t>
            </a:r>
            <a:r>
              <a:rPr lang="en-US" altLang="ko-KR" sz="2000" dirty="0" smtClean="0"/>
              <a:t>·</a:t>
            </a:r>
            <a:r>
              <a:rPr lang="ko-KR" altLang="en-US" sz="2000" dirty="0" smtClean="0"/>
              <a:t>합의할 권한을 교섭대표노조에게만 부여하고 소수노조의 참여를 원천적으로 배제하는 점</a:t>
            </a:r>
            <a:r>
              <a:rPr lang="en-US" altLang="ko-KR" sz="2000" dirty="0" smtClean="0"/>
              <a:t>, </a:t>
            </a:r>
            <a:r>
              <a:rPr lang="ko-KR" altLang="en-US" sz="2000" dirty="0" smtClean="0"/>
              <a:t>교섭대표노조에게만 우월한 지위를 부여하면서 교섭대표노조의 지위와 권한을 정한 노조법 제</a:t>
            </a:r>
            <a:r>
              <a:rPr lang="en-US" altLang="ko-KR" sz="2000" dirty="0" smtClean="0"/>
              <a:t>29</a:t>
            </a:r>
            <a:r>
              <a:rPr lang="ko-KR" altLang="en-US" sz="2000" dirty="0" smtClean="0"/>
              <a:t>조의</a:t>
            </a:r>
            <a:r>
              <a:rPr lang="en-US" altLang="ko-KR" sz="2000" dirty="0" smtClean="0"/>
              <a:t>5(</a:t>
            </a:r>
            <a:r>
              <a:rPr lang="ko-KR" altLang="en-US" sz="2000" dirty="0" smtClean="0"/>
              <a:t>그 밖의 교섭창구 단일화 관련 사항</a:t>
            </a:r>
            <a:r>
              <a:rPr lang="en-US" altLang="ko-KR" sz="2000" dirty="0" smtClean="0"/>
              <a:t>)</a:t>
            </a:r>
            <a:r>
              <a:rPr lang="ko-KR" altLang="en-US" sz="2000" dirty="0" smtClean="0"/>
              <a:t>에 해당하지도 않는다는 점에서 </a:t>
            </a:r>
            <a:r>
              <a:rPr lang="ko-KR" altLang="en-US" sz="2000" u="sng" dirty="0" smtClean="0"/>
              <a:t>실체적 공정대표의무 위반</a:t>
            </a:r>
            <a:r>
              <a:rPr lang="ko-KR" altLang="en-US" sz="2000" dirty="0" smtClean="0"/>
              <a:t>이라고 보았고</a:t>
            </a:r>
            <a:r>
              <a:rPr lang="en-US" altLang="ko-KR" sz="2000" dirty="0" smtClean="0"/>
              <a:t>, </a:t>
            </a:r>
          </a:p>
          <a:p>
            <a:pPr fontAlgn="base">
              <a:lnSpc>
                <a:spcPct val="150000"/>
              </a:lnSpc>
            </a:pPr>
            <a:r>
              <a:rPr lang="ko-KR" altLang="en-US" sz="2000" dirty="0" smtClean="0"/>
              <a:t>소수노조 및 그 조합원에게 중대한 영향을 미치는 단체협약에 차별적인 내용이 있는 경우</a:t>
            </a:r>
            <a:r>
              <a:rPr lang="en-US" altLang="ko-KR" sz="2000" dirty="0" smtClean="0"/>
              <a:t>, </a:t>
            </a:r>
            <a:r>
              <a:rPr lang="ko-KR" altLang="en-US" sz="2000" dirty="0" smtClean="0"/>
              <a:t>또한 중대한 차별 내용을 포함하면서도 단체교섭 및 체결 과정에서 그에 상응하는 교섭과정 설명의무 및 의견수렴의무를 다하지 않았거나</a:t>
            </a:r>
            <a:r>
              <a:rPr lang="en-US" altLang="ko-KR" sz="2000" dirty="0" smtClean="0"/>
              <a:t>, </a:t>
            </a:r>
            <a:r>
              <a:rPr lang="ko-KR" altLang="en-US" sz="2000" dirty="0" smtClean="0"/>
              <a:t>의견수렴의무와 교섭과정에 대한 정보제공의무를 전혀 하지 않았거나</a:t>
            </a:r>
            <a:r>
              <a:rPr lang="en-US" altLang="ko-KR" sz="2000" dirty="0" smtClean="0"/>
              <a:t>, </a:t>
            </a:r>
            <a:r>
              <a:rPr lang="ko-KR" altLang="en-US" sz="2000" dirty="0" smtClean="0"/>
              <a:t>잠정합의안 마련 사실과 단체협약 체결사실을 알리지 않는 등 의견제출 기회조차 부여하지 않은 행위를 </a:t>
            </a:r>
            <a:r>
              <a:rPr lang="ko-KR" altLang="en-US" sz="2000" u="sng" dirty="0" smtClean="0"/>
              <a:t>절차적 공정대표의무위반</a:t>
            </a:r>
            <a:r>
              <a:rPr lang="ko-KR" altLang="en-US" sz="2000" dirty="0" smtClean="0"/>
              <a:t>으로 보았으며</a:t>
            </a:r>
            <a:r>
              <a:rPr lang="en-US" altLang="ko-KR" sz="2000" dirty="0" smtClean="0"/>
              <a:t>, </a:t>
            </a:r>
          </a:p>
          <a:p>
            <a:pPr fontAlgn="base">
              <a:lnSpc>
                <a:spcPct val="150000"/>
              </a:lnSpc>
            </a:pPr>
            <a:r>
              <a:rPr lang="ko-KR" altLang="en-US" sz="2000" dirty="0" smtClean="0"/>
              <a:t>위 공정대표의무위반 행위에 대해서 </a:t>
            </a:r>
            <a:r>
              <a:rPr lang="ko-KR" altLang="en-US" sz="2000" u="sng" dirty="0" smtClean="0"/>
              <a:t>고의 및 과실</a:t>
            </a:r>
            <a:r>
              <a:rPr lang="ko-KR" altLang="en-US" sz="2000" dirty="0" smtClean="0"/>
              <a:t>이 인정되므로 각 교섭대표노조들은 민법 제</a:t>
            </a:r>
            <a:r>
              <a:rPr lang="en-US" altLang="ko-KR" sz="2000" dirty="0" smtClean="0"/>
              <a:t>750</a:t>
            </a:r>
            <a:r>
              <a:rPr lang="ko-KR" altLang="en-US" sz="2000" dirty="0" smtClean="0"/>
              <a:t>조의 불법행위 손해배상책임을 진다고 보았다</a:t>
            </a:r>
            <a:r>
              <a:rPr lang="en-US" altLang="ko-KR" sz="2000" dirty="0" smtClean="0"/>
              <a:t>.(</a:t>
            </a:r>
            <a:r>
              <a:rPr lang="ko-KR" altLang="en-US" sz="2000" dirty="0" smtClean="0"/>
              <a:t>사용자에 대해서는 </a:t>
            </a:r>
            <a:r>
              <a:rPr lang="ko-KR" altLang="en-US" sz="2000" dirty="0" err="1" smtClean="0"/>
              <a:t>손배해상</a:t>
            </a:r>
            <a:r>
              <a:rPr lang="ko-KR" altLang="en-US" sz="2000" dirty="0" smtClean="0"/>
              <a:t> 청구를 하지 않음</a:t>
            </a:r>
            <a:r>
              <a:rPr lang="en-US" altLang="ko-KR" sz="2000" dirty="0" smtClean="0"/>
              <a:t>)</a:t>
            </a:r>
            <a:endParaRPr lang="ko-KR" altLang="en-US" sz="2000" dirty="0"/>
          </a:p>
        </p:txBody>
      </p:sp>
      <p:sp>
        <p:nvSpPr>
          <p:cNvPr id="11" name="타원 10"/>
          <p:cNvSpPr/>
          <p:nvPr/>
        </p:nvSpPr>
        <p:spPr>
          <a:xfrm>
            <a:off x="182546" y="888167"/>
            <a:ext cx="608611" cy="608611"/>
          </a:xfrm>
          <a:prstGeom prst="ellipse">
            <a:avLst/>
          </a:prstGeom>
          <a:solidFill>
            <a:srgbClr val="FD57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900" b="1" dirty="0" smtClean="0">
                <a:solidFill>
                  <a:prstClr val="white"/>
                </a:solidFill>
              </a:rPr>
              <a:t>판결</a:t>
            </a:r>
            <a:endParaRPr lang="ko-KR" altLang="en-US" sz="900" b="1" dirty="0">
              <a:solidFill>
                <a:prstClr val="white"/>
              </a:solidFill>
            </a:endParaRP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불법행위 손해배상청구</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sp>
        <p:nvSpPr>
          <p:cNvPr id="13" name="TextBox 12"/>
          <p:cNvSpPr txBox="1"/>
          <p:nvPr/>
        </p:nvSpPr>
        <p:spPr>
          <a:xfrm>
            <a:off x="525864" y="1034543"/>
            <a:ext cx="11270899" cy="5016758"/>
          </a:xfrm>
          <a:prstGeom prst="rect">
            <a:avLst/>
          </a:prstGeom>
          <a:noFill/>
        </p:spPr>
        <p:txBody>
          <a:bodyPr wrap="square" rtlCol="0">
            <a:spAutoFit/>
          </a:bodyPr>
          <a:lstStyle/>
          <a:p>
            <a:pPr fontAlgn="base"/>
            <a:r>
              <a:rPr lang="ko-KR" altLang="en-US" sz="2000" dirty="0" smtClean="0"/>
              <a:t> </a:t>
            </a:r>
            <a:r>
              <a:rPr lang="ko-KR" altLang="ko-KR" sz="2000" b="1" dirty="0" smtClean="0"/>
              <a:t>○ </a:t>
            </a:r>
            <a:r>
              <a:rPr lang="ko-KR" altLang="en-US" sz="2000" b="1" dirty="0" smtClean="0"/>
              <a:t>교섭대표노조 및 사용자의 공정대표의무 위반이 곧바로 불법행위가 되는 것은 아니다</a:t>
            </a:r>
            <a:r>
              <a:rPr lang="en-US" altLang="ko-KR" sz="2000" b="1" dirty="0" smtClean="0"/>
              <a:t>. </a:t>
            </a:r>
          </a:p>
          <a:p>
            <a:pPr fontAlgn="base">
              <a:lnSpc>
                <a:spcPct val="150000"/>
              </a:lnSpc>
            </a:pPr>
            <a:endParaRPr lang="en-US" altLang="ko-KR" sz="2000" dirty="0" smtClean="0"/>
          </a:p>
          <a:p>
            <a:pPr fontAlgn="base">
              <a:lnSpc>
                <a:spcPct val="150000"/>
              </a:lnSpc>
            </a:pPr>
            <a:r>
              <a:rPr lang="en-US" altLang="ko-KR" sz="2000" dirty="0" smtClean="0"/>
              <a:t>2016</a:t>
            </a:r>
            <a:r>
              <a:rPr lang="ko-KR" altLang="en-US" sz="2000" dirty="0" smtClean="0"/>
              <a:t>나</a:t>
            </a:r>
            <a:r>
              <a:rPr lang="en-US" altLang="ko-KR" sz="2000" dirty="0" smtClean="0"/>
              <a:t>2057671 </a:t>
            </a:r>
            <a:r>
              <a:rPr lang="ko-KR" altLang="en-US" sz="2000" dirty="0" smtClean="0"/>
              <a:t>판결은 “불법행위로 인정되기 위해서는 교섭대표노조의 고의 또는 과실이 인정되어야 한다</a:t>
            </a:r>
            <a:r>
              <a:rPr lang="en-US" altLang="ko-KR" sz="2000" dirty="0" smtClean="0"/>
              <a:t>. </a:t>
            </a:r>
            <a:r>
              <a:rPr lang="ko-KR" altLang="en-US" sz="2000" b="1" u="sng" dirty="0" smtClean="0"/>
              <a:t>교섭대표노조가 공정대표의무를 이행하지 않은데 고의 또는 과실이 있다고 평가하기 위해서는</a:t>
            </a:r>
            <a:r>
              <a:rPr lang="ko-KR" altLang="en-US" sz="2000" dirty="0" smtClean="0"/>
              <a:t> </a:t>
            </a:r>
            <a:r>
              <a:rPr lang="ko-KR" altLang="en-US" sz="2000" dirty="0" err="1" smtClean="0"/>
              <a:t>행위당시를</a:t>
            </a:r>
            <a:r>
              <a:rPr lang="ko-KR" altLang="en-US" sz="2000" dirty="0" smtClean="0"/>
              <a:t> 기준으로 객관적 정당성을 상실하였다고 인정할 수 있을 정도로 산업 또는 근로현장에서 일반적으로 요구되는 객관적 주의의무를 다하지 않았다는 점이 인정되어야 한다</a:t>
            </a:r>
            <a:r>
              <a:rPr lang="en-US" altLang="ko-KR" sz="2000" dirty="0" smtClean="0"/>
              <a:t>. </a:t>
            </a:r>
            <a:r>
              <a:rPr lang="ko-KR" altLang="en-US" sz="2000" dirty="0" smtClean="0"/>
              <a:t>또한 </a:t>
            </a:r>
            <a:r>
              <a:rPr lang="ko-KR" altLang="en-US" sz="2000" u="sng" dirty="0" smtClean="0"/>
              <a:t>교섭대표노조가 공정대표의무를 이행하지 않은 원인과 동기</a:t>
            </a:r>
            <a:r>
              <a:rPr lang="en-US" altLang="ko-KR" sz="2000" u="sng" dirty="0" smtClean="0"/>
              <a:t>, </a:t>
            </a:r>
            <a:r>
              <a:rPr lang="ko-KR" altLang="en-US" sz="2000" u="sng" dirty="0" smtClean="0"/>
              <a:t>단체협약의 체결을 위한 일련의 경과와 결과</a:t>
            </a:r>
            <a:r>
              <a:rPr lang="en-US" altLang="ko-KR" sz="2000" u="sng" dirty="0" smtClean="0"/>
              <a:t>, </a:t>
            </a:r>
            <a:r>
              <a:rPr lang="ko-KR" altLang="en-US" sz="2000" u="sng" dirty="0" smtClean="0"/>
              <a:t>교섭대표노조와 교섭창구단일화 절차에 참여한 소수노조의 관계</a:t>
            </a:r>
            <a:r>
              <a:rPr lang="en-US" altLang="ko-KR" sz="2000" u="sng" dirty="0" smtClean="0"/>
              <a:t>, </a:t>
            </a:r>
            <a:r>
              <a:rPr lang="ko-KR" altLang="en-US" sz="2000" u="sng" dirty="0" smtClean="0"/>
              <a:t>이후 경과</a:t>
            </a:r>
            <a:r>
              <a:rPr lang="ko-KR" altLang="en-US" sz="2000" dirty="0" smtClean="0"/>
              <a:t> 등에 비추어</a:t>
            </a:r>
            <a:r>
              <a:rPr lang="en-US" altLang="ko-KR" sz="2000" dirty="0" smtClean="0"/>
              <a:t>, </a:t>
            </a:r>
            <a:r>
              <a:rPr lang="ko-KR" altLang="en-US" sz="2000" dirty="0" smtClean="0"/>
              <a:t>교섭대표노조에게 손해배상책임 또는 위자료 지급책임을 돌릴 만한 합당한 사유가 있어야 한다”고 하여 단체교섭 및 단체협약 체결 경위 및 결과</a:t>
            </a:r>
            <a:r>
              <a:rPr lang="en-US" altLang="ko-KR" sz="2000" dirty="0" smtClean="0"/>
              <a:t>, </a:t>
            </a:r>
            <a:r>
              <a:rPr lang="ko-KR" altLang="en-US" sz="2000" dirty="0" smtClean="0"/>
              <a:t>교섭대표노조와 소수노조의 관계</a:t>
            </a:r>
            <a:r>
              <a:rPr lang="en-US" altLang="ko-KR" sz="2000" dirty="0" smtClean="0"/>
              <a:t>, </a:t>
            </a:r>
            <a:r>
              <a:rPr lang="ko-KR" altLang="en-US" sz="2000" dirty="0" smtClean="0"/>
              <a:t>교섭대표노조의 행위 태양 등을 구체적으로 파악하여 불법행위의 고의 및 과실을 판단한다</a:t>
            </a:r>
            <a:endParaRPr lang="ko-KR" altLang="en-US" sz="2000" dirty="0"/>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0" y="0"/>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3"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4"/>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7722966" cy="646331"/>
          </a:xfrm>
          <a:prstGeom prst="rect">
            <a:avLst/>
          </a:prstGeom>
          <a:noFill/>
        </p:spPr>
        <p:txBody>
          <a:bodyPr wrap="square" rtlCol="0">
            <a:spAutoFit/>
          </a:bodyPr>
          <a:lstStyle/>
          <a:p>
            <a:r>
              <a:rPr lang="ko-KR" altLang="en-US" sz="3600" b="1" dirty="0" smtClean="0"/>
              <a:t>교섭창구단일화 폐기</a:t>
            </a:r>
            <a:endParaRPr lang="ko-KR" altLang="en-US" sz="3600" b="1" dirty="0"/>
          </a:p>
        </p:txBody>
      </p:sp>
      <p:sp>
        <p:nvSpPr>
          <p:cNvPr id="115713" name="Rectangle 1"/>
          <p:cNvSpPr>
            <a:spLocks noChangeArrowheads="1"/>
          </p:cNvSpPr>
          <p:nvPr/>
        </p:nvSpPr>
        <p:spPr bwMode="auto">
          <a:xfrm>
            <a:off x="0" y="0"/>
            <a:ext cx="12192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1" hangingPunct="1">
              <a:lnSpc>
                <a:spcPct val="100000"/>
              </a:lnSpc>
              <a:spcBef>
                <a:spcPct val="0"/>
              </a:spcBef>
              <a:spcAft>
                <a:spcPct val="0"/>
              </a:spcAft>
              <a:buClrTx/>
              <a:buSzTx/>
              <a:buFontTx/>
              <a:buNone/>
              <a:tabLst/>
            </a:pPr>
            <a:endParaRPr kumimoji="1" lang="ko-KR" altLang="ko-KR" sz="1800" b="0" i="0" u="none" strike="noStrike" cap="none" normalizeH="0" baseline="0" smtClean="0">
              <a:ln>
                <a:noFill/>
              </a:ln>
              <a:solidFill>
                <a:schemeClr val="tx1"/>
              </a:solidFill>
              <a:effectLst/>
              <a:latin typeface="굴림" pitchFamily="50" charset="-127"/>
              <a:ea typeface="굴림" pitchFamily="50" charset="-127"/>
              <a:cs typeface="굴림" pitchFamily="50" charset="-127"/>
            </a:endParaRPr>
          </a:p>
        </p:txBody>
      </p:sp>
      <p:pic>
        <p:nvPicPr>
          <p:cNvPr id="24578" name="Picture 2" descr="금속노조 교섭창구단일화폐지에 대한 이미지 검색결과">
            <a:hlinkClick r:id="rId5"/>
          </p:cNvPr>
          <p:cNvPicPr>
            <a:picLocks noChangeAspect="1" noChangeArrowheads="1"/>
          </p:cNvPicPr>
          <p:nvPr/>
        </p:nvPicPr>
        <p:blipFill>
          <a:blip r:embed="rId6"/>
          <a:srcRect/>
          <a:stretch>
            <a:fillRect/>
          </a:stretch>
        </p:blipFill>
        <p:spPr bwMode="auto">
          <a:xfrm>
            <a:off x="4450402" y="954593"/>
            <a:ext cx="7741598" cy="5903407"/>
          </a:xfrm>
          <a:prstGeom prst="rect">
            <a:avLst/>
          </a:prstGeom>
          <a:noFill/>
        </p:spPr>
      </p:pic>
      <p:pic>
        <p:nvPicPr>
          <p:cNvPr id="24582" name="Picture 6" descr="Image may contain: one or more people and outdoor"/>
          <p:cNvPicPr>
            <a:picLocks noChangeAspect="1" noChangeArrowheads="1"/>
          </p:cNvPicPr>
          <p:nvPr/>
        </p:nvPicPr>
        <p:blipFill>
          <a:blip r:embed="rId7"/>
          <a:srcRect/>
          <a:stretch>
            <a:fillRect/>
          </a:stretch>
        </p:blipFill>
        <p:spPr bwMode="auto">
          <a:xfrm>
            <a:off x="0" y="813916"/>
            <a:ext cx="6903218" cy="6044084"/>
          </a:xfrm>
          <a:prstGeom prst="rect">
            <a:avLst/>
          </a:prstGeom>
          <a:noFill/>
        </p:spPr>
      </p:pic>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 xmlns:a16="http://schemas.microsoft.com/office/drawing/2014/main" id="{34A7F058-70AF-41E5-929C-B66E797752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1542178" y="498453"/>
            <a:ext cx="8043949" cy="657107"/>
          </a:xfrm>
          <a:prstGeom prst="rect">
            <a:avLst/>
          </a:prstGeom>
        </p:spPr>
        <p:txBody>
          <a:bodyPr vert="horz" lIns="91440" tIns="45720" rIns="91440" bIns="45720" rtlCol="0" anchor="b">
            <a:normAutofit fontScale="70000" lnSpcReduction="20000"/>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ko-KR" altLang="en-US" sz="8000" b="1" dirty="0" smtClean="0">
                <a:solidFill>
                  <a:schemeClr val="tx1"/>
                </a:solidFill>
                <a:latin typeface="경기천년제목 Bold"/>
              </a:rPr>
              <a:t>수고하셨습니다</a:t>
            </a:r>
            <a:endParaRPr lang="ko-KR" altLang="en-US" sz="16600" b="1" dirty="0">
              <a:solidFill>
                <a:schemeClr val="tx1"/>
              </a:solidFill>
              <a:latin typeface="경기천년제목 Bold"/>
            </a:endParaRP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1054705" y="1099364"/>
            <a:ext cx="997311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39106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맑은 고딕"/>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맑은 고딕"/>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1865</TotalTime>
  <Words>11217</Words>
  <Application>Microsoft Office PowerPoint</Application>
  <PresentationFormat>사용자 지정</PresentationFormat>
  <Paragraphs>670</Paragraphs>
  <Slides>89</Slides>
  <Notes>57</Notes>
  <HiddenSlides>0</HiddenSlides>
  <MMClips>0</MMClips>
  <ScaleCrop>false</ScaleCrop>
  <HeadingPairs>
    <vt:vector size="4" baseType="variant">
      <vt:variant>
        <vt:lpstr>테마</vt:lpstr>
      </vt:variant>
      <vt:variant>
        <vt:i4>1</vt:i4>
      </vt:variant>
      <vt:variant>
        <vt:lpstr>슬라이드 제목</vt:lpstr>
      </vt:variant>
      <vt:variant>
        <vt:i4>89</vt:i4>
      </vt:variant>
    </vt:vector>
  </HeadingPairs>
  <TitlesOfParts>
    <vt:vector size="90"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김두현</dc:creator>
  <cp:lastModifiedBy>Owner001</cp:lastModifiedBy>
  <cp:revision>216</cp:revision>
  <dcterms:created xsi:type="dcterms:W3CDTF">2018-02-13T06:01:49Z</dcterms:created>
  <dcterms:modified xsi:type="dcterms:W3CDTF">2018-02-26T08:08:28Z</dcterms:modified>
  <cp:contentStatus>최종본</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