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1" r:id="rId6"/>
    <p:sldId id="262" r:id="rId7"/>
    <p:sldId id="263" r:id="rId8"/>
    <p:sldId id="264" r:id="rId9"/>
    <p:sldId id="265" r:id="rId10"/>
    <p:sldId id="266" r:id="rId11"/>
    <p:sldId id="267" r:id="rId12"/>
    <p:sldId id="268" r:id="rId13"/>
    <p:sldId id="269" r:id="rId14"/>
    <p:sldId id="270" r:id="rId15"/>
    <p:sldId id="271" r:id="rId16"/>
    <p:sldId id="276" r:id="rId17"/>
    <p:sldId id="272" r:id="rId18"/>
    <p:sldId id="273" r:id="rId19"/>
    <p:sldId id="274" r:id="rId20"/>
    <p:sldId id="275" r:id="rId21"/>
    <p:sldId id="277" r:id="rId22"/>
    <p:sldId id="278" r:id="rId23"/>
    <p:sldId id="280" r:id="rId24"/>
    <p:sldId id="279"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6" r:id="rId60"/>
    <p:sldId id="317" r:id="rId61"/>
    <p:sldId id="315" r:id="rId62"/>
    <p:sldId id="318" r:id="rId63"/>
    <p:sldId id="319" r:id="rId64"/>
    <p:sldId id="260" r:id="rId6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4" autoAdjust="0"/>
    <p:restoredTop sz="94660"/>
  </p:normalViewPr>
  <p:slideViewPr>
    <p:cSldViewPr snapToGrid="0">
      <p:cViewPr>
        <p:scale>
          <a:sx n="117" d="100"/>
          <a:sy n="117" d="100"/>
        </p:scale>
        <p:origin x="-10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B997C9A4-0B3B-4D52-9662-625437B8F028}"/>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 xmlns:a16="http://schemas.microsoft.com/office/drawing/2014/main" id="{9F9E92DD-A11E-4A93-A9E6-A8965414AF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 xmlns:a16="http://schemas.microsoft.com/office/drawing/2014/main" id="{8C616833-B2AE-4FFD-AA0A-F8A9E9F024F6}"/>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5" name="바닥글 개체 틀 4">
            <a:extLst>
              <a:ext uri="{FF2B5EF4-FFF2-40B4-BE49-F238E27FC236}">
                <a16:creationId xmlns="" xmlns:a16="http://schemas.microsoft.com/office/drawing/2014/main" id="{B98044F2-DBF2-47EA-9B2B-B3E7F5A7ADB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1102ADAF-A6D6-4DBA-A3A3-88A5FA5D299C}"/>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2703309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EB7E8F14-C2D8-4CBB-9D22-F1DC5282EB17}"/>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 xmlns:a16="http://schemas.microsoft.com/office/drawing/2014/main" id="{32AEFAE3-2CAB-4457-8DF3-E349539B22D9}"/>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8D0137BC-002C-449F-A8F7-9E2C1736D3D5}"/>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5" name="바닥글 개체 틀 4">
            <a:extLst>
              <a:ext uri="{FF2B5EF4-FFF2-40B4-BE49-F238E27FC236}">
                <a16:creationId xmlns="" xmlns:a16="http://schemas.microsoft.com/office/drawing/2014/main" id="{760E3040-4442-4317-93C0-588A213749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0AD2A76D-8194-4B75-A694-E7D34DCDE001}"/>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903714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FD13EF65-9ACD-40CE-AEB5-5BC0455BD44E}"/>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 xmlns:a16="http://schemas.microsoft.com/office/drawing/2014/main" id="{36E6809C-AE89-490A-B898-66B7AFD3E3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 xmlns:a16="http://schemas.microsoft.com/office/drawing/2014/main" id="{3361B5D0-692F-44CE-A75E-FA442D112964}"/>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5" name="바닥글 개체 틀 4">
            <a:extLst>
              <a:ext uri="{FF2B5EF4-FFF2-40B4-BE49-F238E27FC236}">
                <a16:creationId xmlns="" xmlns:a16="http://schemas.microsoft.com/office/drawing/2014/main" id="{EC42A584-FE77-4234-BAFF-2BE27DEE4D47}"/>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F0FA5669-32DD-40F9-A427-C28E68BDEBC7}"/>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2318937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64396C8E-4384-4D66-A4B1-5E8E3C4BB68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 xmlns:a16="http://schemas.microsoft.com/office/drawing/2014/main" id="{EB307CFA-361A-42D3-A818-561C3BEB1888}"/>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 xmlns:a16="http://schemas.microsoft.com/office/drawing/2014/main" id="{CE42AA52-3B03-42F6-A933-DF442D409D45}"/>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 xmlns:a16="http://schemas.microsoft.com/office/drawing/2014/main" id="{F2E35A4D-9D77-45E7-AE5D-FE43B6EB47EE}"/>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6" name="바닥글 개체 틀 5">
            <a:extLst>
              <a:ext uri="{FF2B5EF4-FFF2-40B4-BE49-F238E27FC236}">
                <a16:creationId xmlns="" xmlns:a16="http://schemas.microsoft.com/office/drawing/2014/main" id="{0E42A3A7-B5E8-45BA-AFFB-BE18ADDD8BF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E94A7840-6158-45BE-9B7B-2DD8D3B640BA}"/>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2486298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0598FEAE-9952-4DED-BD42-7A9B631C74F2}"/>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5D5CFBC8-17A8-4B10-9CE6-67C64E9356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 xmlns:a16="http://schemas.microsoft.com/office/drawing/2014/main" id="{BBEF268B-5DEF-4CDD-BE05-3B6BA3443F8E}"/>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 xmlns:a16="http://schemas.microsoft.com/office/drawing/2014/main" id="{6509B859-041F-463D-832D-2DF9FC3CCF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 xmlns:a16="http://schemas.microsoft.com/office/drawing/2014/main" id="{F936D567-CF44-443E-A221-09AB5423B811}"/>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 xmlns:a16="http://schemas.microsoft.com/office/drawing/2014/main" id="{3B607341-FDB0-4F15-B581-1BEDCB058177}"/>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8" name="바닥글 개체 틀 7">
            <a:extLst>
              <a:ext uri="{FF2B5EF4-FFF2-40B4-BE49-F238E27FC236}">
                <a16:creationId xmlns="" xmlns:a16="http://schemas.microsoft.com/office/drawing/2014/main" id="{2C906540-D595-4EF0-9937-4BF025E78FE9}"/>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 xmlns:a16="http://schemas.microsoft.com/office/drawing/2014/main" id="{018912C0-7457-4A39-85B2-D882A2201BC9}"/>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2989558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84CBFBB1-338E-433D-9D39-208CB172E739}"/>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 xmlns:a16="http://schemas.microsoft.com/office/drawing/2014/main" id="{7F575BE4-C3C1-4922-9C74-8E2E107B42EE}"/>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4" name="바닥글 개체 틀 3">
            <a:extLst>
              <a:ext uri="{FF2B5EF4-FFF2-40B4-BE49-F238E27FC236}">
                <a16:creationId xmlns="" xmlns:a16="http://schemas.microsoft.com/office/drawing/2014/main" id="{69FD19D1-5E0C-461A-9033-4A767DB24773}"/>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 xmlns:a16="http://schemas.microsoft.com/office/drawing/2014/main" id="{E0FDE67F-65A0-423C-8BB6-7E32BD51D70D}"/>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1941696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 xmlns:a16="http://schemas.microsoft.com/office/drawing/2014/main" id="{0BDEA0F2-167A-4ED8-BC13-41145640F4DC}"/>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3" name="바닥글 개체 틀 2">
            <a:extLst>
              <a:ext uri="{FF2B5EF4-FFF2-40B4-BE49-F238E27FC236}">
                <a16:creationId xmlns="" xmlns:a16="http://schemas.microsoft.com/office/drawing/2014/main" id="{5EA9B8C0-157B-431A-A760-EA7DCFB2B817}"/>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 xmlns:a16="http://schemas.microsoft.com/office/drawing/2014/main" id="{E8CB0083-FE27-4DF4-8CD2-E3E4386E1903}"/>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4234110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29F587AE-512A-4D8B-859B-CEF6B5347FCF}"/>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 xmlns:a16="http://schemas.microsoft.com/office/drawing/2014/main" id="{E700AAEB-6758-4490-8043-C9A553B689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 xmlns:a16="http://schemas.microsoft.com/office/drawing/2014/main" id="{A7D9EC6D-F228-4250-AE8B-5B84E02FB4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 xmlns:a16="http://schemas.microsoft.com/office/drawing/2014/main" id="{C73AFC81-1E39-42F9-8AF5-EBD44C11ACF1}"/>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6" name="바닥글 개체 틀 5">
            <a:extLst>
              <a:ext uri="{FF2B5EF4-FFF2-40B4-BE49-F238E27FC236}">
                <a16:creationId xmlns="" xmlns:a16="http://schemas.microsoft.com/office/drawing/2014/main" id="{D6019237-E880-4D09-9987-A9236C7EDB27}"/>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92C4C416-9A00-46B4-B0A7-1DD39AEEAB42}"/>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1519983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A9BBC006-C3A0-4D6D-B518-3D0101208225}"/>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 xmlns:a16="http://schemas.microsoft.com/office/drawing/2014/main" id="{6448DF7D-B962-4993-B631-8B5B364CCE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 xmlns:a16="http://schemas.microsoft.com/office/drawing/2014/main" id="{DF33DFDE-0945-49AE-B0E7-B0EC6425E8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 xmlns:a16="http://schemas.microsoft.com/office/drawing/2014/main" id="{BDD45267-5217-479D-84A1-25F601407112}"/>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6" name="바닥글 개체 틀 5">
            <a:extLst>
              <a:ext uri="{FF2B5EF4-FFF2-40B4-BE49-F238E27FC236}">
                <a16:creationId xmlns="" xmlns:a16="http://schemas.microsoft.com/office/drawing/2014/main" id="{EDFE4CEB-BC3A-481C-8C5E-56CE37661ED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60575CFC-E4E5-4FD8-BED8-B83B3C794E32}"/>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3058708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4228CEC8-E0E2-4F80-A531-73D65B015BB6}"/>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 xmlns:a16="http://schemas.microsoft.com/office/drawing/2014/main" id="{51273739-31A1-4065-9273-1289A92488A4}"/>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B5FE0CA9-7B87-4F1E-A3DF-2E19F7977B09}"/>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5" name="바닥글 개체 틀 4">
            <a:extLst>
              <a:ext uri="{FF2B5EF4-FFF2-40B4-BE49-F238E27FC236}">
                <a16:creationId xmlns="" xmlns:a16="http://schemas.microsoft.com/office/drawing/2014/main" id="{4FBEE540-6989-42A7-95CC-5F321DEAFC4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941A5456-EF08-4A5F-97D8-D178CC9C56BD}"/>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286891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 xmlns:a16="http://schemas.microsoft.com/office/drawing/2014/main" id="{4F027F92-BC80-4372-9ED7-7310E79480E7}"/>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 xmlns:a16="http://schemas.microsoft.com/office/drawing/2014/main" id="{3CD3C54F-9D6D-43FA-ABA1-618E37724E38}"/>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D77553DF-A1E0-4FFF-8120-30F62406900A}"/>
              </a:ext>
            </a:extLst>
          </p:cNvPr>
          <p:cNvSpPr>
            <a:spLocks noGrp="1"/>
          </p:cNvSpPr>
          <p:nvPr>
            <p:ph type="dt" sz="half" idx="10"/>
          </p:nvPr>
        </p:nvSpPr>
        <p:spPr/>
        <p:txBody>
          <a:bodyPr/>
          <a:lstStyle/>
          <a:p>
            <a:fld id="{4122E4CB-1B3E-4685-99E4-5617AF1D3881}" type="datetimeFigureOut">
              <a:rPr lang="ko-KR" altLang="en-US" smtClean="0"/>
              <a:t>2018-02-26</a:t>
            </a:fld>
            <a:endParaRPr lang="ko-KR" altLang="en-US"/>
          </a:p>
        </p:txBody>
      </p:sp>
      <p:sp>
        <p:nvSpPr>
          <p:cNvPr id="5" name="바닥글 개체 틀 4">
            <a:extLst>
              <a:ext uri="{FF2B5EF4-FFF2-40B4-BE49-F238E27FC236}">
                <a16:creationId xmlns="" xmlns:a16="http://schemas.microsoft.com/office/drawing/2014/main" id="{EF6E9C95-A18A-4AF7-8419-D8C3A01FFDD0}"/>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7BEA0DEB-3B5D-426F-888A-08E9DF54A52C}"/>
              </a:ext>
            </a:extLst>
          </p:cNvPr>
          <p:cNvSpPr>
            <a:spLocks noGrp="1"/>
          </p:cNvSpPr>
          <p:nvPr>
            <p:ph type="sldNum" sz="quarter" idx="12"/>
          </p:nvPr>
        </p:nvSpPr>
        <p:spPr/>
        <p:txBody>
          <a:body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3307104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D3BAE9-2721-4451-AD49-67C008327D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D7C40C61-05E8-40AF-A593-CDD7CC67AE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12F35A9B-FE28-4BC5-BDF5-57408A4D71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22E4CB-1B3E-4685-99E4-5617AF1D3881}" type="datetimeFigureOut">
              <a:rPr lang="ko-KR" altLang="en-US" smtClean="0"/>
              <a:t>2018-02-26</a:t>
            </a:fld>
            <a:endParaRPr lang="ko-KR" altLang="en-US"/>
          </a:p>
        </p:txBody>
      </p:sp>
      <p:sp>
        <p:nvSpPr>
          <p:cNvPr id="5" name="바닥글 개체 틀 4">
            <a:extLst>
              <a:ext uri="{FF2B5EF4-FFF2-40B4-BE49-F238E27FC236}">
                <a16:creationId xmlns="" xmlns:a16="http://schemas.microsoft.com/office/drawing/2014/main" id="{CE581FE4-74AC-4DD4-A016-12E54F3D07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 xmlns:a16="http://schemas.microsoft.com/office/drawing/2014/main" id="{8F3F5091-D829-4A25-A409-F799B80DB8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26265A-D037-455E-A4F0-08AEEA5EB98E}" type="slidenum">
              <a:rPr lang="ko-KR" altLang="en-US" smtClean="0"/>
              <a:t>‹#›</a:t>
            </a:fld>
            <a:endParaRPr lang="ko-KR" altLang="en-US"/>
          </a:p>
        </p:txBody>
      </p:sp>
    </p:spTree>
    <p:extLst>
      <p:ext uri="{BB962C8B-B14F-4D97-AF65-F5344CB8AC3E}">
        <p14:creationId xmlns:p14="http://schemas.microsoft.com/office/powerpoint/2010/main" val="3216263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그림 12">
            <a:extLst>
              <a:ext uri="{FF2B5EF4-FFF2-40B4-BE49-F238E27FC236}">
                <a16:creationId xmlns="" xmlns:a16="http://schemas.microsoft.com/office/drawing/2014/main" id="{857BB1EA-3A94-4BF1-A960-1661DAAE19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93" y="-1"/>
            <a:ext cx="12247293" cy="6858001"/>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9156403" y="6381570"/>
            <a:ext cx="2881080" cy="420158"/>
          </a:xfrm>
          <a:prstGeom prst="rect">
            <a:avLst/>
          </a:prstGeom>
        </p:spPr>
      </p:pic>
      <p:sp>
        <p:nvSpPr>
          <p:cNvPr id="8" name="부제목 1">
            <a:extLst>
              <a:ext uri="{FF2B5EF4-FFF2-40B4-BE49-F238E27FC236}">
                <a16:creationId xmlns="" xmlns:a16="http://schemas.microsoft.com/office/drawing/2014/main" id="{6B87F1A3-403D-4B4C-9350-89AE4F9ECA72}"/>
              </a:ext>
            </a:extLst>
          </p:cNvPr>
          <p:cNvSpPr txBox="1">
            <a:spLocks/>
          </p:cNvSpPr>
          <p:nvPr/>
        </p:nvSpPr>
        <p:spPr>
          <a:xfrm>
            <a:off x="1100051" y="4455620"/>
            <a:ext cx="10058400" cy="692111"/>
          </a:xfrm>
          <a:prstGeom prst="rect">
            <a:avLst/>
          </a:prstGeom>
        </p:spPr>
        <p:txBody>
          <a:bodyPr vert="horz" lIns="91440" tIns="45720" rIns="91440" bIns="45720" rtlCol="0">
            <a:normAutofit/>
          </a:bodyPr>
          <a:lstStyle>
            <a:lvl1pPr marL="0" indent="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marL="0" marR="0" lvl="0" indent="0" algn="l" defTabSz="914400" rtl="0" eaLnBrk="1" fontAlgn="auto" latinLnBrk="1" hangingPunct="1">
              <a:lnSpc>
                <a:spcPct val="90000"/>
              </a:lnSpc>
              <a:spcBef>
                <a:spcPts val="1200"/>
              </a:spcBef>
              <a:spcAft>
                <a:spcPts val="200"/>
              </a:spcAft>
              <a:buClr>
                <a:srgbClr val="4A66AC"/>
              </a:buClr>
              <a:buSzPct val="100000"/>
              <a:buFont typeface="Calibri" panose="020F0502020204030204" pitchFamily="34" charset="0"/>
              <a:buNone/>
              <a:tabLst/>
              <a:defRPr/>
            </a:pPr>
            <a:endParaRPr kumimoji="0" lang="ko-KR" altLang="en-US" sz="3600" b="0" i="0" u="none" strike="noStrike" kern="1200" cap="all" spc="200" normalizeH="0" baseline="0" noProof="0" dirty="0">
              <a:ln>
                <a:noFill/>
              </a:ln>
              <a:solidFill>
                <a:srgbClr val="242852"/>
              </a:solidFill>
              <a:effectLst/>
              <a:uLnTx/>
              <a:uFillTx/>
              <a:latin typeface="+mj-ea"/>
              <a:ea typeface="+mj-ea"/>
              <a:cs typeface="+mn-cs"/>
            </a:endParaRPr>
          </a:p>
        </p:txBody>
      </p:sp>
      <p:sp>
        <p:nvSpPr>
          <p:cNvPr id="9" name="텍스트 개체 틀 3">
            <a:extLst>
              <a:ext uri="{FF2B5EF4-FFF2-40B4-BE49-F238E27FC236}">
                <a16:creationId xmlns="" xmlns:a16="http://schemas.microsoft.com/office/drawing/2014/main" id="{1F22FC2A-9433-47C3-8AE6-08AF29EEB625}"/>
              </a:ext>
            </a:extLst>
          </p:cNvPr>
          <p:cNvSpPr txBox="1">
            <a:spLocks/>
          </p:cNvSpPr>
          <p:nvPr/>
        </p:nvSpPr>
        <p:spPr>
          <a:xfrm>
            <a:off x="8336649" y="3706585"/>
            <a:ext cx="2881079" cy="530679"/>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1" hangingPunct="1">
              <a:lnSpc>
                <a:spcPct val="90000"/>
              </a:lnSpc>
              <a:spcBef>
                <a:spcPts val="1200"/>
              </a:spcBef>
              <a:spcAft>
                <a:spcPts val="200"/>
              </a:spcAft>
              <a:buClr>
                <a:srgbClr val="4A66AC"/>
              </a:buClr>
              <a:buSzPct val="100000"/>
              <a:buFont typeface="Calibri" panose="020F0502020204030204" pitchFamily="34" charset="0"/>
              <a:buChar char=" "/>
              <a:tabLst/>
              <a:defRPr/>
            </a:pPr>
            <a:r>
              <a:rPr lang="ko-KR" altLang="en-US" sz="3200" b="1" dirty="0" smtClean="0">
                <a:solidFill>
                  <a:sysClr val="windowText" lastClr="000000">
                    <a:lumMod val="75000"/>
                    <a:lumOff val="25000"/>
                  </a:sysClr>
                </a:solidFill>
                <a:latin typeface="+mj-ea"/>
                <a:ea typeface="+mj-ea"/>
              </a:rPr>
              <a:t>김유정</a:t>
            </a:r>
            <a:r>
              <a:rPr kumimoji="0" lang="ko-KR" altLang="en-US"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a:t>
            </a:r>
            <a:r>
              <a:rPr kumimoji="0" lang="ko-KR" altLang="en-US"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rPr>
              <a:t>변호사</a:t>
            </a:r>
          </a:p>
        </p:txBody>
      </p:sp>
      <p:sp>
        <p:nvSpPr>
          <p:cNvPr id="10" name="제목 2">
            <a:extLst>
              <a:ext uri="{FF2B5EF4-FFF2-40B4-BE49-F238E27FC236}">
                <a16:creationId xmlns="" xmlns:a16="http://schemas.microsoft.com/office/drawing/2014/main" id="{B2A07C83-FE9D-4604-A174-B87B1DEB652F}"/>
              </a:ext>
            </a:extLst>
          </p:cNvPr>
          <p:cNvSpPr txBox="1">
            <a:spLocks/>
          </p:cNvSpPr>
          <p:nvPr/>
        </p:nvSpPr>
        <p:spPr>
          <a:xfrm>
            <a:off x="1100051" y="2226769"/>
            <a:ext cx="10058400" cy="2010495"/>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ko-KR" altLang="en-US" b="1" dirty="0" smtClean="0">
                <a:solidFill>
                  <a:prstClr val="black">
                    <a:lumMod val="75000"/>
                    <a:lumOff val="25000"/>
                  </a:prstClr>
                </a:solidFill>
                <a:latin typeface="경기천년제목 Bold"/>
              </a:rPr>
              <a:t>임금 및 임금체계</a:t>
            </a:r>
            <a:endParaRPr lang="ko-KR" altLang="en-US" sz="8000" b="1" dirty="0">
              <a:solidFill>
                <a:prstClr val="black">
                  <a:lumMod val="75000"/>
                  <a:lumOff val="25000"/>
                </a:prstClr>
              </a:solidFill>
              <a:latin typeface="경기천년제목 Bold"/>
            </a:endParaRPr>
          </a:p>
        </p:txBody>
      </p:sp>
      <p:sp>
        <p:nvSpPr>
          <p:cNvPr id="12" name="텍스트 개체 틀 3">
            <a:extLst>
              <a:ext uri="{FF2B5EF4-FFF2-40B4-BE49-F238E27FC236}">
                <a16:creationId xmlns="" xmlns:a16="http://schemas.microsoft.com/office/drawing/2014/main" id="{CA1E9E09-F504-428E-AA72-6B0CD7AB5BE9}"/>
              </a:ext>
            </a:extLst>
          </p:cNvPr>
          <p:cNvSpPr txBox="1">
            <a:spLocks/>
          </p:cNvSpPr>
          <p:nvPr/>
        </p:nvSpPr>
        <p:spPr>
          <a:xfrm>
            <a:off x="1100051" y="1061159"/>
            <a:ext cx="4021727" cy="463482"/>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Clr>
                <a:srgbClr val="4A66AC"/>
              </a:buClr>
            </a:pPr>
            <a:r>
              <a:rPr lang="en-US" altLang="ko-KR" sz="2800" b="1" kern="700" spc="-100" dirty="0">
                <a:solidFill>
                  <a:srgbClr val="ACCBF9">
                    <a:lumMod val="50000"/>
                  </a:srgbClr>
                </a:solidFill>
                <a:latin typeface="+mj-ea"/>
                <a:ea typeface="+mj-ea"/>
              </a:rPr>
              <a:t>2018 </a:t>
            </a:r>
            <a:r>
              <a:rPr lang="ko-KR" altLang="en-US" sz="2800" b="1" kern="700" spc="-100" dirty="0">
                <a:solidFill>
                  <a:srgbClr val="ACCBF9">
                    <a:lumMod val="50000"/>
                  </a:srgbClr>
                </a:solidFill>
                <a:latin typeface="+mj-ea"/>
                <a:ea typeface="+mj-ea"/>
              </a:rPr>
              <a:t>금속노조 법률학교</a:t>
            </a:r>
          </a:p>
        </p:txBody>
      </p:sp>
      <p:cxnSp>
        <p:nvCxnSpPr>
          <p:cNvPr id="3" name="직선 연결선 2">
            <a:extLst>
              <a:ext uri="{FF2B5EF4-FFF2-40B4-BE49-F238E27FC236}">
                <a16:creationId xmlns="" xmlns:a16="http://schemas.microsoft.com/office/drawing/2014/main" id="{4B09CA97-0C1D-486C-A330-38A8ECC71735}"/>
              </a:ext>
            </a:extLst>
          </p:cNvPr>
          <p:cNvCxnSpPr/>
          <p:nvPr/>
        </p:nvCxnSpPr>
        <p:spPr>
          <a:xfrm>
            <a:off x="1185333" y="4334933"/>
            <a:ext cx="997311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2627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13" name="내용 개체 틀 1">
            <a:extLst>
              <a:ext uri="{FF2B5EF4-FFF2-40B4-BE49-F238E27FC236}">
                <a16:creationId xmlns="" xmlns:a16="http://schemas.microsoft.com/office/drawing/2014/main" id="{EE174D71-C626-4D45-858B-992BA1FA9737}"/>
              </a:ext>
            </a:extLst>
          </p:cNvPr>
          <p:cNvSpPr txBox="1">
            <a:spLocks/>
          </p:cNvSpPr>
          <p:nvPr/>
        </p:nvSpPr>
        <p:spPr>
          <a:xfrm>
            <a:off x="741096" y="1680836"/>
            <a:ext cx="10586034" cy="4752621"/>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임금이란</a:t>
            </a:r>
            <a:r>
              <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평균임금</a:t>
            </a:r>
            <a:r>
              <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통상임금</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임금 채권의 보호</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퇴직연금</a:t>
            </a:r>
            <a:endParaRPr lang="en-US" altLang="ko-KR" sz="3200" b="1" dirty="0" smtClean="0">
              <a:solidFill>
                <a:sysClr val="windowText" lastClr="000000">
                  <a:lumMod val="75000"/>
                  <a:lumOff val="25000"/>
                </a:sysClr>
              </a:solidFill>
              <a:latin typeface="+mj-ea"/>
              <a:ea typeface="+mj-ea"/>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kumimoji="0" lang="ko-KR" altLang="en-US"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임금체계</a:t>
            </a:r>
            <a:r>
              <a:rPr kumimoji="0" lang="ko-KR" altLang="en-US" sz="3200" b="1" i="0" u="none" strike="noStrike" kern="1200" cap="none" spc="0" normalizeH="0" noProof="0" dirty="0" smtClean="0">
                <a:ln>
                  <a:noFill/>
                </a:ln>
                <a:solidFill>
                  <a:sysClr val="windowText" lastClr="000000">
                    <a:lumMod val="75000"/>
                    <a:lumOff val="25000"/>
                  </a:sysClr>
                </a:solidFill>
                <a:effectLst/>
                <a:uLnTx/>
                <a:uFillTx/>
                <a:latin typeface="+mj-ea"/>
                <a:ea typeface="+mj-ea"/>
                <a:cs typeface="+mn-cs"/>
              </a:rPr>
              <a:t> </a:t>
            </a:r>
            <a:endParaRPr kumimoji="0" lang="en-US" altLang="ko-KR" sz="3200" b="1" i="0" u="none" strike="noStrike" kern="1200" cap="none" spc="0" normalizeH="0" noProof="0" dirty="0" smtClean="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baseline="0" dirty="0" smtClean="0">
                <a:solidFill>
                  <a:sysClr val="windowText" lastClr="000000">
                    <a:lumMod val="75000"/>
                    <a:lumOff val="25000"/>
                  </a:sysClr>
                </a:solidFill>
                <a:latin typeface="+mj-ea"/>
                <a:ea typeface="+mj-ea"/>
              </a:rPr>
              <a:t>법률 대응</a:t>
            </a:r>
            <a:r>
              <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p:txBody>
      </p:sp>
      <p:sp>
        <p:nvSpPr>
          <p:cNvPr id="4" name="TextBox 3">
            <a:extLst>
              <a:ext uri="{FF2B5EF4-FFF2-40B4-BE49-F238E27FC236}">
                <a16:creationId xmlns="" xmlns:a16="http://schemas.microsoft.com/office/drawing/2014/main" id="{A229797C-1748-492D-A129-3846A5DC20A6}"/>
              </a:ext>
            </a:extLst>
          </p:cNvPr>
          <p:cNvSpPr txBox="1"/>
          <p:nvPr/>
        </p:nvSpPr>
        <p:spPr>
          <a:xfrm>
            <a:off x="587022" y="112889"/>
            <a:ext cx="2881080" cy="646331"/>
          </a:xfrm>
          <a:prstGeom prst="rect">
            <a:avLst/>
          </a:prstGeom>
          <a:noFill/>
        </p:spPr>
        <p:txBody>
          <a:bodyPr wrap="square" rtlCol="0">
            <a:spAutoFit/>
          </a:bodyPr>
          <a:lstStyle/>
          <a:p>
            <a:r>
              <a:rPr lang="ko-KR" altLang="en-US" sz="3600" b="1" dirty="0"/>
              <a:t>목 차</a:t>
            </a:r>
          </a:p>
        </p:txBody>
      </p:sp>
    </p:spTree>
    <p:extLst>
      <p:ext uri="{BB962C8B-B14F-4D97-AF65-F5344CB8AC3E}">
        <p14:creationId xmlns:p14="http://schemas.microsoft.com/office/powerpoint/2010/main" val="447669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a:solidFill>
                  <a:prstClr val="black">
                    <a:lumMod val="75000"/>
                    <a:lumOff val="25000"/>
                  </a:prstClr>
                </a:solidFill>
                <a:latin typeface="+mj-ea"/>
              </a:rPr>
              <a:t>I. </a:t>
            </a:r>
            <a:r>
              <a:rPr lang="ko-KR" altLang="en-US" sz="6000" b="1" dirty="0" smtClean="0">
                <a:solidFill>
                  <a:prstClr val="black">
                    <a:lumMod val="75000"/>
                    <a:lumOff val="25000"/>
                  </a:prstClr>
                </a:solidFill>
                <a:latin typeface="+mj-ea"/>
              </a:rPr>
              <a:t>임금이란</a:t>
            </a:r>
            <a:r>
              <a:rPr lang="en-US" altLang="ko-KR" sz="6000" b="1" dirty="0" smtClean="0">
                <a:solidFill>
                  <a:prstClr val="black">
                    <a:lumMod val="75000"/>
                    <a:lumOff val="25000"/>
                  </a:prstClr>
                </a:solidFill>
                <a:latin typeface="+mj-ea"/>
              </a:rPr>
              <a:t>?</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7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4893647"/>
          </a:xfrm>
          <a:prstGeom prst="rect">
            <a:avLst/>
          </a:prstGeom>
          <a:noFill/>
        </p:spPr>
        <p:txBody>
          <a:bodyPr wrap="square" rtlCol="0">
            <a:spAutoFit/>
          </a:bodyPr>
          <a:lstStyle/>
          <a:p>
            <a:pPr marL="457200" indent="-457200">
              <a:buAutoNum type="arabicPeriod"/>
            </a:pPr>
            <a:r>
              <a:rPr lang="ko-KR" altLang="en-US" sz="2400" b="1" dirty="0" smtClean="0">
                <a:latin typeface="+mn-ea"/>
              </a:rPr>
              <a:t>임금 개념 이해의 필요성</a:t>
            </a:r>
            <a:endParaRPr lang="en-US" altLang="ko-KR" sz="2400" b="1" dirty="0" smtClean="0">
              <a:latin typeface="+mn-ea"/>
            </a:endParaRPr>
          </a:p>
          <a:p>
            <a:pPr marL="457200" indent="-457200">
              <a:buAutoNum type="arabicPeriod"/>
            </a:pPr>
            <a:endParaRPr lang="en-US" altLang="ko-KR" sz="2400" dirty="0">
              <a:latin typeface="+mn-ea"/>
            </a:endParaRPr>
          </a:p>
          <a:p>
            <a:pPr marL="457200" indent="-457200">
              <a:buAutoNum type="arabicPeriod"/>
            </a:pPr>
            <a:endParaRPr lang="en-US" altLang="ko-KR" sz="2400" dirty="0" smtClean="0">
              <a:latin typeface="+mn-ea"/>
            </a:endParaRPr>
          </a:p>
          <a:p>
            <a:pPr>
              <a:lnSpc>
                <a:spcPct val="200000"/>
              </a:lnSpc>
            </a:pPr>
            <a:r>
              <a:rPr lang="ko-KR" altLang="en-US" sz="2400" dirty="0" smtClean="0">
                <a:latin typeface="+mn-ea"/>
              </a:rPr>
              <a:t>임금은 퇴직금</a:t>
            </a:r>
            <a:r>
              <a:rPr lang="en-US" altLang="ko-KR" sz="2400" dirty="0" smtClean="0">
                <a:latin typeface="+mn-ea"/>
              </a:rPr>
              <a:t>, </a:t>
            </a:r>
            <a:r>
              <a:rPr lang="ko-KR" altLang="en-US" sz="2400" dirty="0" smtClean="0">
                <a:latin typeface="+mn-ea"/>
              </a:rPr>
              <a:t>휴업수당</a:t>
            </a:r>
            <a:r>
              <a:rPr lang="en-US" altLang="ko-KR" sz="2400" dirty="0" smtClean="0">
                <a:latin typeface="+mn-ea"/>
              </a:rPr>
              <a:t>, </a:t>
            </a:r>
            <a:r>
              <a:rPr lang="ko-KR" altLang="en-US" sz="2400" dirty="0" smtClean="0">
                <a:latin typeface="+mn-ea"/>
              </a:rPr>
              <a:t>연차휴가수당</a:t>
            </a:r>
            <a:r>
              <a:rPr lang="en-US" altLang="ko-KR" sz="2400" dirty="0" smtClean="0">
                <a:latin typeface="+mn-ea"/>
              </a:rPr>
              <a:t>, </a:t>
            </a:r>
            <a:r>
              <a:rPr lang="ko-KR" altLang="en-US" sz="2400" dirty="0" smtClean="0">
                <a:latin typeface="+mn-ea"/>
              </a:rPr>
              <a:t>재해보상금</a:t>
            </a:r>
            <a:r>
              <a:rPr lang="en-US" altLang="ko-KR" sz="2400" dirty="0" smtClean="0">
                <a:latin typeface="+mn-ea"/>
              </a:rPr>
              <a:t>, </a:t>
            </a:r>
            <a:r>
              <a:rPr lang="ko-KR" altLang="en-US" sz="2400" dirty="0" smtClean="0">
                <a:latin typeface="+mn-ea"/>
              </a:rPr>
              <a:t>산업재해보상보험법상의 휴업급여</a:t>
            </a:r>
            <a:r>
              <a:rPr lang="en-US" altLang="ko-KR" sz="2400" dirty="0" smtClean="0">
                <a:latin typeface="+mn-ea"/>
              </a:rPr>
              <a:t>, </a:t>
            </a:r>
            <a:r>
              <a:rPr lang="ko-KR" altLang="en-US" sz="2400" dirty="0" smtClean="0">
                <a:latin typeface="+mn-ea"/>
              </a:rPr>
              <a:t>장해급여</a:t>
            </a:r>
            <a:r>
              <a:rPr lang="en-US" altLang="ko-KR" sz="2400" dirty="0" smtClean="0">
                <a:latin typeface="+mn-ea"/>
              </a:rPr>
              <a:t>, </a:t>
            </a:r>
            <a:r>
              <a:rPr lang="ko-KR" altLang="en-US" sz="2400" dirty="0" smtClean="0">
                <a:latin typeface="+mn-ea"/>
              </a:rPr>
              <a:t>유족급여</a:t>
            </a:r>
            <a:r>
              <a:rPr lang="en-US" altLang="ko-KR" sz="2400" dirty="0" smtClean="0">
                <a:latin typeface="+mn-ea"/>
              </a:rPr>
              <a:t>, </a:t>
            </a:r>
            <a:r>
              <a:rPr lang="ko-KR" altLang="en-US" sz="2400" dirty="0" smtClean="0">
                <a:latin typeface="+mn-ea"/>
              </a:rPr>
              <a:t>연장</a:t>
            </a:r>
            <a:r>
              <a:rPr lang="en-US" altLang="ko-KR" sz="2400" dirty="0" smtClean="0">
                <a:latin typeface="+mn-ea"/>
              </a:rPr>
              <a:t>, </a:t>
            </a:r>
            <a:r>
              <a:rPr lang="ko-KR" altLang="en-US" sz="2400" dirty="0" smtClean="0">
                <a:latin typeface="+mn-ea"/>
              </a:rPr>
              <a:t>야간</a:t>
            </a:r>
            <a:r>
              <a:rPr lang="en-US" altLang="ko-KR" sz="2400" dirty="0" smtClean="0">
                <a:latin typeface="+mn-ea"/>
              </a:rPr>
              <a:t>, </a:t>
            </a:r>
            <a:r>
              <a:rPr lang="ko-KR" altLang="en-US" sz="2400" dirty="0" smtClean="0">
                <a:latin typeface="+mn-ea"/>
              </a:rPr>
              <a:t>휴일근로수당</a:t>
            </a:r>
            <a:r>
              <a:rPr lang="en-US" altLang="ko-KR" sz="2400" dirty="0" smtClean="0">
                <a:latin typeface="+mn-ea"/>
              </a:rPr>
              <a:t>, </a:t>
            </a:r>
            <a:r>
              <a:rPr lang="ko-KR" altLang="en-US" sz="2400" dirty="0" smtClean="0">
                <a:latin typeface="+mn-ea"/>
              </a:rPr>
              <a:t>연차휴가대체수당을 </a:t>
            </a:r>
            <a:r>
              <a:rPr lang="ko-KR" altLang="en-US" sz="2400" b="1" u="sng" dirty="0" smtClean="0">
                <a:latin typeface="+mn-ea"/>
              </a:rPr>
              <a:t>산정하는 기초</a:t>
            </a:r>
            <a:r>
              <a:rPr lang="en-US" altLang="ko-KR" sz="2400" dirty="0" smtClean="0">
                <a:latin typeface="+mn-ea"/>
              </a:rPr>
              <a:t>.</a:t>
            </a:r>
          </a:p>
          <a:p>
            <a:pPr>
              <a:lnSpc>
                <a:spcPct val="200000"/>
              </a:lnSpc>
            </a:pPr>
            <a:endParaRPr lang="en-US" altLang="ko-KR" sz="2400" dirty="0">
              <a:latin typeface="+mn-ea"/>
            </a:endParaRPr>
          </a:p>
          <a:p>
            <a:pPr>
              <a:lnSpc>
                <a:spcPct val="200000"/>
              </a:lnSpc>
            </a:pPr>
            <a:r>
              <a:rPr lang="ko-KR" altLang="en-US" sz="2400" dirty="0" smtClean="0">
                <a:latin typeface="+mn-ea"/>
              </a:rPr>
              <a:t>즉</a:t>
            </a:r>
            <a:r>
              <a:rPr lang="en-US" altLang="ko-KR" sz="2400" dirty="0" smtClean="0">
                <a:latin typeface="+mn-ea"/>
              </a:rPr>
              <a:t>, </a:t>
            </a:r>
            <a:r>
              <a:rPr lang="ko-KR" altLang="en-US" sz="2400" b="1" u="sng" dirty="0" smtClean="0">
                <a:latin typeface="+mn-ea"/>
              </a:rPr>
              <a:t>제대로 임금 개념을 이해하고 있어야 나와 우리 조합원들의 각 수당 및 급여를 떼 먹히지 않고 받아낼 수 있다</a:t>
            </a:r>
            <a:r>
              <a:rPr lang="en-US" altLang="ko-KR" sz="2400" b="1" u="sng" dirty="0" smtClean="0">
                <a:latin typeface="+mn-ea"/>
              </a:rPr>
              <a:t>. </a:t>
            </a:r>
          </a:p>
        </p:txBody>
      </p:sp>
    </p:spTree>
    <p:extLst>
      <p:ext uri="{BB962C8B-B14F-4D97-AF65-F5344CB8AC3E}">
        <p14:creationId xmlns:p14="http://schemas.microsoft.com/office/powerpoint/2010/main" val="2506466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5139869"/>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임금의 개념</a:t>
            </a:r>
            <a:endParaRPr lang="en-US" altLang="ko-KR" sz="2400" b="1" dirty="0" smtClean="0">
              <a:latin typeface="+mn-ea"/>
            </a:endParaRPr>
          </a:p>
          <a:p>
            <a:pPr marL="457200" indent="-457200">
              <a:buAutoNum type="arabicPeriod"/>
            </a:pPr>
            <a:endParaRPr lang="en-US" altLang="ko-KR" sz="2400" dirty="0">
              <a:latin typeface="+mn-ea"/>
            </a:endParaRPr>
          </a:p>
          <a:p>
            <a:pPr>
              <a:lnSpc>
                <a:spcPct val="200000"/>
              </a:lnSpc>
            </a:pPr>
            <a:r>
              <a:rPr lang="en-US" altLang="ko-KR" sz="2400" dirty="0" smtClean="0">
                <a:latin typeface="+mn-ea"/>
              </a:rPr>
              <a:t> </a:t>
            </a:r>
            <a:r>
              <a:rPr lang="ko-KR" altLang="en-US" sz="2800" dirty="0" smtClean="0">
                <a:latin typeface="+mn-ea"/>
              </a:rPr>
              <a:t>사용자가 </a:t>
            </a:r>
            <a:r>
              <a:rPr lang="ko-KR" altLang="en-US" sz="2800" b="1" dirty="0" smtClean="0">
                <a:solidFill>
                  <a:srgbClr val="FF0000"/>
                </a:solidFill>
                <a:latin typeface="+mn-ea"/>
              </a:rPr>
              <a:t>근로의 대상</a:t>
            </a:r>
            <a:r>
              <a:rPr lang="ko-KR" altLang="en-US" sz="2800" dirty="0" smtClean="0">
                <a:latin typeface="+mn-ea"/>
              </a:rPr>
              <a:t>으로 근로자에게 지급하는 </a:t>
            </a:r>
            <a:r>
              <a:rPr lang="ko-KR" altLang="en-US" sz="2800" b="1" dirty="0" smtClean="0">
                <a:solidFill>
                  <a:srgbClr val="FF0000"/>
                </a:solidFill>
                <a:latin typeface="+mn-ea"/>
              </a:rPr>
              <a:t>금품</a:t>
            </a:r>
            <a:r>
              <a:rPr lang="ko-KR" altLang="en-US" sz="2800" dirty="0" smtClean="0">
                <a:latin typeface="+mn-ea"/>
              </a:rPr>
              <a:t>으로서 근로자에게 </a:t>
            </a:r>
            <a:r>
              <a:rPr lang="ko-KR" altLang="en-US" sz="2800" b="1" dirty="0" smtClean="0">
                <a:solidFill>
                  <a:srgbClr val="FF0000"/>
                </a:solidFill>
                <a:latin typeface="+mn-ea"/>
              </a:rPr>
              <a:t>계속적</a:t>
            </a:r>
            <a:r>
              <a:rPr lang="en-US" altLang="ko-KR" sz="2800" b="1" dirty="0" smtClean="0">
                <a:solidFill>
                  <a:srgbClr val="FF0000"/>
                </a:solidFill>
                <a:latin typeface="+mn-ea"/>
              </a:rPr>
              <a:t>, </a:t>
            </a:r>
            <a:r>
              <a:rPr lang="ko-KR" altLang="en-US" sz="2800" b="1" dirty="0" smtClean="0">
                <a:solidFill>
                  <a:srgbClr val="FF0000"/>
                </a:solidFill>
                <a:latin typeface="+mn-ea"/>
              </a:rPr>
              <a:t>정기적으로 지급</a:t>
            </a:r>
            <a:r>
              <a:rPr lang="ko-KR" altLang="en-US" sz="2800" dirty="0" smtClean="0">
                <a:latin typeface="+mn-ea"/>
              </a:rPr>
              <a:t>되고 단체협약</a:t>
            </a:r>
            <a:r>
              <a:rPr lang="en-US" altLang="ko-KR" sz="2800" dirty="0" smtClean="0">
                <a:latin typeface="+mn-ea"/>
              </a:rPr>
              <a:t>, </a:t>
            </a:r>
            <a:r>
              <a:rPr lang="ko-KR" altLang="en-US" sz="2800" dirty="0" smtClean="0">
                <a:latin typeface="+mn-ea"/>
              </a:rPr>
              <a:t>취업규칙</a:t>
            </a:r>
            <a:r>
              <a:rPr lang="en-US" altLang="ko-KR" sz="2800" dirty="0" smtClean="0">
                <a:latin typeface="+mn-ea"/>
              </a:rPr>
              <a:t>, </a:t>
            </a:r>
            <a:r>
              <a:rPr lang="ko-KR" altLang="en-US" sz="2800" dirty="0" smtClean="0">
                <a:latin typeface="+mn-ea"/>
              </a:rPr>
              <a:t>급여규정</a:t>
            </a:r>
            <a:r>
              <a:rPr lang="en-US" altLang="ko-KR" sz="2800" dirty="0" smtClean="0">
                <a:latin typeface="+mn-ea"/>
              </a:rPr>
              <a:t>, </a:t>
            </a:r>
            <a:r>
              <a:rPr lang="ko-KR" altLang="en-US" sz="2800" dirty="0" smtClean="0">
                <a:latin typeface="+mn-ea"/>
              </a:rPr>
              <a:t>근로계약</a:t>
            </a:r>
            <a:r>
              <a:rPr lang="en-US" altLang="ko-KR" sz="2800" dirty="0" smtClean="0">
                <a:latin typeface="+mn-ea"/>
              </a:rPr>
              <a:t>, </a:t>
            </a:r>
            <a:r>
              <a:rPr lang="ko-KR" altLang="en-US" sz="2800" dirty="0" smtClean="0">
                <a:latin typeface="+mn-ea"/>
              </a:rPr>
              <a:t>노동관행 등에 의하여 사용자에게 </a:t>
            </a:r>
            <a:r>
              <a:rPr lang="ko-KR" altLang="en-US" sz="2800" b="1" dirty="0" smtClean="0">
                <a:solidFill>
                  <a:srgbClr val="FF0000"/>
                </a:solidFill>
                <a:latin typeface="+mn-ea"/>
              </a:rPr>
              <a:t>그 지급의무가 지워져 있는 것</a:t>
            </a:r>
            <a:r>
              <a:rPr lang="en-US" altLang="ko-KR" sz="2800" dirty="0" smtClean="0">
                <a:latin typeface="+mn-ea"/>
              </a:rPr>
              <a:t>. </a:t>
            </a:r>
          </a:p>
          <a:p>
            <a:pPr>
              <a:lnSpc>
                <a:spcPct val="200000"/>
              </a:lnSpc>
            </a:pPr>
            <a:endParaRPr lang="en-US" altLang="ko-KR" sz="2800" b="1" u="sng" dirty="0" smtClean="0">
              <a:solidFill>
                <a:srgbClr val="0070C0"/>
              </a:solidFill>
              <a:latin typeface="+mn-ea"/>
            </a:endParaRPr>
          </a:p>
          <a:p>
            <a:pPr>
              <a:lnSpc>
                <a:spcPct val="200000"/>
              </a:lnSpc>
            </a:pPr>
            <a:r>
              <a:rPr lang="ko-KR" altLang="en-US" sz="2800" b="1" u="sng" dirty="0" smtClean="0">
                <a:solidFill>
                  <a:srgbClr val="0070C0"/>
                </a:solidFill>
                <a:latin typeface="+mn-ea"/>
              </a:rPr>
              <a:t>근로의 </a:t>
            </a:r>
            <a:r>
              <a:rPr lang="ko-KR" altLang="en-US" sz="2800" b="1" u="sng" dirty="0" err="1" smtClean="0">
                <a:solidFill>
                  <a:srgbClr val="0070C0"/>
                </a:solidFill>
                <a:latin typeface="+mn-ea"/>
              </a:rPr>
              <a:t>대가성</a:t>
            </a:r>
            <a:r>
              <a:rPr lang="en-US" altLang="ko-KR" sz="2800" b="1" dirty="0" smtClean="0">
                <a:solidFill>
                  <a:srgbClr val="0070C0"/>
                </a:solidFill>
                <a:latin typeface="+mn-ea"/>
              </a:rPr>
              <a:t>, </a:t>
            </a:r>
            <a:r>
              <a:rPr lang="ko-KR" altLang="en-US" sz="2800" b="1" u="sng" dirty="0" smtClean="0">
                <a:solidFill>
                  <a:srgbClr val="0070C0"/>
                </a:solidFill>
                <a:latin typeface="+mn-ea"/>
              </a:rPr>
              <a:t>금품</a:t>
            </a:r>
            <a:r>
              <a:rPr lang="en-US" altLang="ko-KR" sz="2800" b="1" dirty="0" smtClean="0">
                <a:solidFill>
                  <a:srgbClr val="0070C0"/>
                </a:solidFill>
                <a:latin typeface="+mn-ea"/>
              </a:rPr>
              <a:t>, </a:t>
            </a:r>
            <a:r>
              <a:rPr lang="ko-KR" altLang="en-US" sz="2800" b="1" u="sng" dirty="0" smtClean="0">
                <a:solidFill>
                  <a:srgbClr val="0070C0"/>
                </a:solidFill>
                <a:latin typeface="+mn-ea"/>
              </a:rPr>
              <a:t>계속적</a:t>
            </a:r>
            <a:r>
              <a:rPr lang="en-US" altLang="ko-KR" sz="2800" b="1" dirty="0" smtClean="0">
                <a:solidFill>
                  <a:srgbClr val="0070C0"/>
                </a:solidFill>
                <a:latin typeface="+mn-ea"/>
              </a:rPr>
              <a:t>, </a:t>
            </a:r>
            <a:r>
              <a:rPr lang="ko-KR" altLang="en-US" sz="2800" b="1" u="sng" dirty="0" smtClean="0">
                <a:solidFill>
                  <a:srgbClr val="0070C0"/>
                </a:solidFill>
                <a:latin typeface="+mn-ea"/>
              </a:rPr>
              <a:t>정기적</a:t>
            </a:r>
            <a:r>
              <a:rPr lang="en-US" altLang="ko-KR" sz="2800" b="1" dirty="0" smtClean="0">
                <a:solidFill>
                  <a:srgbClr val="0070C0"/>
                </a:solidFill>
                <a:latin typeface="+mn-ea"/>
              </a:rPr>
              <a:t>, </a:t>
            </a:r>
            <a:r>
              <a:rPr lang="ko-KR" altLang="en-US" sz="2800" b="1" u="sng" dirty="0" smtClean="0">
                <a:solidFill>
                  <a:srgbClr val="0070C0"/>
                </a:solidFill>
                <a:latin typeface="+mn-ea"/>
              </a:rPr>
              <a:t>지급의무</a:t>
            </a:r>
            <a:endParaRPr lang="en-US" altLang="ko-KR" sz="2800" b="1" u="sng" dirty="0">
              <a:solidFill>
                <a:srgbClr val="0070C0"/>
              </a:solidFill>
              <a:latin typeface="+mn-ea"/>
            </a:endParaRPr>
          </a:p>
        </p:txBody>
      </p:sp>
    </p:spTree>
    <p:extLst>
      <p:ext uri="{BB962C8B-B14F-4D97-AF65-F5344CB8AC3E}">
        <p14:creationId xmlns:p14="http://schemas.microsoft.com/office/powerpoint/2010/main" val="2138992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5878532"/>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임금의 개념</a:t>
            </a:r>
            <a:endParaRPr lang="en-US" altLang="ko-KR" sz="2400" b="1" dirty="0" smtClean="0">
              <a:latin typeface="+mn-ea"/>
            </a:endParaRPr>
          </a:p>
          <a:p>
            <a:pPr marL="457200" indent="-457200">
              <a:buAutoNum type="arabicPeriod"/>
            </a:pPr>
            <a:endParaRPr lang="en-US" altLang="ko-KR" sz="2400" dirty="0" smtClean="0">
              <a:latin typeface="+mn-ea"/>
            </a:endParaRPr>
          </a:p>
          <a:p>
            <a:r>
              <a:rPr lang="ko-KR" altLang="en-US" sz="2400" dirty="0" smtClean="0">
                <a:latin typeface="+mn-ea"/>
              </a:rPr>
              <a:t>단체협약</a:t>
            </a:r>
            <a:endParaRPr lang="en-US" altLang="ko-KR" sz="2400" dirty="0">
              <a:latin typeface="+mn-ea"/>
            </a:endParaRPr>
          </a:p>
          <a:p>
            <a:pPr>
              <a:lnSpc>
                <a:spcPct val="200000"/>
              </a:lnSpc>
            </a:pPr>
            <a:r>
              <a:rPr lang="en-US" altLang="ko-KR" sz="2400" dirty="0" smtClean="0">
                <a:latin typeface="+mn-ea"/>
              </a:rPr>
              <a:t>“</a:t>
            </a:r>
            <a:r>
              <a:rPr lang="ko-KR" altLang="en-US" sz="2400" dirty="0" smtClean="0">
                <a:latin typeface="+mn-ea"/>
              </a:rPr>
              <a:t>조합원의 취학자녀 중 </a:t>
            </a:r>
            <a:r>
              <a:rPr lang="en-US" altLang="ko-KR" sz="2400" dirty="0" smtClean="0">
                <a:latin typeface="+mn-ea"/>
              </a:rPr>
              <a:t>2</a:t>
            </a:r>
            <a:r>
              <a:rPr lang="ko-KR" altLang="en-US" sz="2400" dirty="0" smtClean="0">
                <a:latin typeface="+mn-ea"/>
              </a:rPr>
              <a:t>인 이내에서 중고생은 공납금의 </a:t>
            </a:r>
            <a:r>
              <a:rPr lang="en-US" altLang="ko-KR" sz="2400" dirty="0" smtClean="0">
                <a:latin typeface="+mn-ea"/>
              </a:rPr>
              <a:t>100%</a:t>
            </a:r>
            <a:r>
              <a:rPr lang="ko-KR" altLang="en-US" sz="2400" dirty="0" smtClean="0">
                <a:latin typeface="+mn-ea"/>
              </a:rPr>
              <a:t>를</a:t>
            </a:r>
            <a:r>
              <a:rPr lang="en-US" altLang="ko-KR" sz="2400" dirty="0" smtClean="0">
                <a:latin typeface="+mn-ea"/>
              </a:rPr>
              <a:t>, </a:t>
            </a:r>
            <a:r>
              <a:rPr lang="ko-KR" altLang="en-US" sz="2400" dirty="0" smtClean="0">
                <a:latin typeface="+mn-ea"/>
              </a:rPr>
              <a:t>대학생은 공납금의 </a:t>
            </a:r>
            <a:r>
              <a:rPr lang="en-US" altLang="ko-KR" sz="2400" dirty="0" smtClean="0">
                <a:latin typeface="+mn-ea"/>
              </a:rPr>
              <a:t>70%</a:t>
            </a:r>
            <a:r>
              <a:rPr lang="ko-KR" altLang="en-US" sz="2400" dirty="0" smtClean="0">
                <a:latin typeface="+mn-ea"/>
              </a:rPr>
              <a:t>를 타 단체로부터 장학금을 받지 않는 한도에서 보조 할 수 있다</a:t>
            </a:r>
            <a:r>
              <a:rPr lang="en-US" altLang="ko-KR" sz="2400" dirty="0" smtClean="0">
                <a:latin typeface="+mn-ea"/>
              </a:rPr>
              <a:t>.”</a:t>
            </a:r>
          </a:p>
          <a:p>
            <a:pPr>
              <a:lnSpc>
                <a:spcPct val="200000"/>
              </a:lnSpc>
            </a:pPr>
            <a:endParaRPr lang="en-US" altLang="ko-KR" sz="2400" dirty="0">
              <a:latin typeface="+mn-ea"/>
            </a:endParaRPr>
          </a:p>
          <a:p>
            <a:pPr>
              <a:lnSpc>
                <a:spcPct val="200000"/>
              </a:lnSpc>
            </a:pPr>
            <a:r>
              <a:rPr lang="en-US" altLang="ko-KR" sz="2400" dirty="0" smtClean="0">
                <a:latin typeface="+mn-ea"/>
              </a:rPr>
              <a:t>“</a:t>
            </a:r>
            <a:r>
              <a:rPr lang="ko-KR" altLang="en-US" sz="2400" dirty="0" smtClean="0">
                <a:latin typeface="+mn-ea"/>
              </a:rPr>
              <a:t>단체협약 체결 시 </a:t>
            </a:r>
            <a:r>
              <a:rPr lang="en-US" altLang="ko-KR" sz="2400" dirty="0" smtClean="0">
                <a:latin typeface="+mn-ea"/>
              </a:rPr>
              <a:t>500</a:t>
            </a:r>
            <a:r>
              <a:rPr lang="ko-KR" altLang="en-US" sz="2400" dirty="0" smtClean="0">
                <a:latin typeface="+mn-ea"/>
              </a:rPr>
              <a:t>만원 지급한다</a:t>
            </a:r>
            <a:r>
              <a:rPr lang="en-US" altLang="ko-KR" sz="2400" dirty="0" smtClean="0">
                <a:latin typeface="+mn-ea"/>
              </a:rPr>
              <a:t>.”</a:t>
            </a:r>
            <a:endParaRPr lang="en-US" altLang="ko-KR" sz="2400" dirty="0">
              <a:latin typeface="+mn-ea"/>
            </a:endParaRPr>
          </a:p>
          <a:p>
            <a:pPr>
              <a:lnSpc>
                <a:spcPct val="200000"/>
              </a:lnSpc>
            </a:pPr>
            <a:r>
              <a:rPr lang="en-US" altLang="ko-KR" sz="2800" b="1" dirty="0" smtClean="0">
                <a:latin typeface="+mn-ea"/>
              </a:rPr>
              <a:t>→ </a:t>
            </a:r>
            <a:r>
              <a:rPr lang="ko-KR" altLang="en-US" sz="2800" b="1" dirty="0" smtClean="0">
                <a:latin typeface="+mn-ea"/>
              </a:rPr>
              <a:t>임금</a:t>
            </a:r>
            <a:r>
              <a:rPr lang="en-US" altLang="ko-KR" sz="2800" b="1" dirty="0" smtClean="0">
                <a:latin typeface="+mn-ea"/>
              </a:rPr>
              <a:t>?</a:t>
            </a:r>
          </a:p>
          <a:p>
            <a:pPr>
              <a:lnSpc>
                <a:spcPct val="200000"/>
              </a:lnSpc>
            </a:pPr>
            <a:r>
              <a:rPr lang="ko-KR" altLang="en-US" sz="2800" b="1" u="sng" dirty="0" smtClean="0">
                <a:solidFill>
                  <a:srgbClr val="0070C0"/>
                </a:solidFill>
                <a:latin typeface="+mn-ea"/>
              </a:rPr>
              <a:t>근로의 </a:t>
            </a:r>
            <a:r>
              <a:rPr lang="ko-KR" altLang="en-US" sz="2800" b="1" u="sng" dirty="0" err="1" smtClean="0">
                <a:solidFill>
                  <a:srgbClr val="0070C0"/>
                </a:solidFill>
                <a:latin typeface="+mn-ea"/>
              </a:rPr>
              <a:t>대가성</a:t>
            </a:r>
            <a:r>
              <a:rPr lang="en-US" altLang="ko-KR" sz="2800" b="1" dirty="0" smtClean="0">
                <a:solidFill>
                  <a:srgbClr val="0070C0"/>
                </a:solidFill>
                <a:latin typeface="+mn-ea"/>
              </a:rPr>
              <a:t>, </a:t>
            </a:r>
            <a:r>
              <a:rPr lang="ko-KR" altLang="en-US" sz="2800" b="1" u="sng" dirty="0" smtClean="0">
                <a:solidFill>
                  <a:srgbClr val="0070C0"/>
                </a:solidFill>
                <a:latin typeface="+mn-ea"/>
              </a:rPr>
              <a:t>금품</a:t>
            </a:r>
            <a:r>
              <a:rPr lang="en-US" altLang="ko-KR" sz="2800" b="1" dirty="0" smtClean="0">
                <a:solidFill>
                  <a:srgbClr val="0070C0"/>
                </a:solidFill>
                <a:latin typeface="+mn-ea"/>
              </a:rPr>
              <a:t>, </a:t>
            </a:r>
            <a:r>
              <a:rPr lang="ko-KR" altLang="en-US" sz="2800" b="1" u="sng" dirty="0" smtClean="0">
                <a:solidFill>
                  <a:srgbClr val="0070C0"/>
                </a:solidFill>
                <a:latin typeface="+mn-ea"/>
              </a:rPr>
              <a:t>계속적</a:t>
            </a:r>
            <a:r>
              <a:rPr lang="en-US" altLang="ko-KR" sz="2800" b="1" dirty="0" smtClean="0">
                <a:solidFill>
                  <a:srgbClr val="0070C0"/>
                </a:solidFill>
                <a:latin typeface="+mn-ea"/>
              </a:rPr>
              <a:t>, </a:t>
            </a:r>
            <a:r>
              <a:rPr lang="ko-KR" altLang="en-US" sz="2800" b="1" u="sng" dirty="0" smtClean="0">
                <a:solidFill>
                  <a:srgbClr val="0070C0"/>
                </a:solidFill>
                <a:latin typeface="+mn-ea"/>
              </a:rPr>
              <a:t>정기적</a:t>
            </a:r>
            <a:r>
              <a:rPr lang="en-US" altLang="ko-KR" sz="2800" b="1" dirty="0" smtClean="0">
                <a:solidFill>
                  <a:srgbClr val="0070C0"/>
                </a:solidFill>
                <a:latin typeface="+mn-ea"/>
              </a:rPr>
              <a:t>, </a:t>
            </a:r>
            <a:r>
              <a:rPr lang="ko-KR" altLang="en-US" sz="2800" b="1" u="sng" dirty="0" smtClean="0">
                <a:solidFill>
                  <a:srgbClr val="0070C0"/>
                </a:solidFill>
                <a:latin typeface="+mn-ea"/>
              </a:rPr>
              <a:t>지급의무</a:t>
            </a:r>
            <a:endParaRPr lang="en-US" altLang="ko-KR" sz="2800" b="1" u="sng" dirty="0">
              <a:solidFill>
                <a:srgbClr val="0070C0"/>
              </a:solidFill>
              <a:latin typeface="+mn-ea"/>
            </a:endParaRPr>
          </a:p>
        </p:txBody>
      </p:sp>
    </p:spTree>
    <p:extLst>
      <p:ext uri="{BB962C8B-B14F-4D97-AF65-F5344CB8AC3E}">
        <p14:creationId xmlns:p14="http://schemas.microsoft.com/office/powerpoint/2010/main" val="4194164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4893647"/>
          </a:xfrm>
          <a:prstGeom prst="rect">
            <a:avLst/>
          </a:prstGeom>
          <a:noFill/>
        </p:spPr>
        <p:txBody>
          <a:bodyPr wrap="square" rtlCol="0">
            <a:spAutoFit/>
          </a:bodyPr>
          <a:lstStyle/>
          <a:p>
            <a:r>
              <a:rPr lang="en-US" altLang="ko-KR" sz="2400" b="1" dirty="0">
                <a:latin typeface="+mn-ea"/>
              </a:rPr>
              <a:t>3</a:t>
            </a:r>
            <a:r>
              <a:rPr lang="en-US" altLang="ko-KR" sz="2400" b="1" dirty="0" smtClean="0">
                <a:latin typeface="+mn-ea"/>
              </a:rPr>
              <a:t>. </a:t>
            </a:r>
            <a:r>
              <a:rPr lang="ko-KR" altLang="en-US" sz="2400" b="1" dirty="0" smtClean="0">
                <a:latin typeface="+mn-ea"/>
              </a:rPr>
              <a:t>특별 상여금 내지 성과급은 임금인가</a:t>
            </a:r>
            <a:r>
              <a:rPr lang="en-US" altLang="ko-KR" sz="2400" b="1" dirty="0" smtClean="0">
                <a:latin typeface="+mn-ea"/>
              </a:rPr>
              <a:t>?</a:t>
            </a:r>
          </a:p>
          <a:p>
            <a:endParaRPr lang="en-US" altLang="ko-KR" sz="2400" dirty="0" smtClean="0">
              <a:latin typeface="+mn-ea"/>
            </a:endParaRPr>
          </a:p>
          <a:p>
            <a:r>
              <a:rPr lang="ko-KR" altLang="en-US" sz="2400" b="1" dirty="0" smtClean="0">
                <a:latin typeface="+mn-ea"/>
              </a:rPr>
              <a:t>판례의 기본적 태도</a:t>
            </a:r>
            <a:endParaRPr lang="en-US" altLang="ko-KR" sz="2400" b="1" dirty="0" smtClean="0">
              <a:latin typeface="+mn-ea"/>
            </a:endParaRPr>
          </a:p>
          <a:p>
            <a:endParaRPr lang="en-US" altLang="ko-KR" sz="2400" dirty="0">
              <a:latin typeface="+mn-ea"/>
            </a:endParaRPr>
          </a:p>
          <a:p>
            <a:pPr>
              <a:lnSpc>
                <a:spcPct val="150000"/>
              </a:lnSpc>
              <a:defRPr/>
            </a:pPr>
            <a:r>
              <a:rPr lang="en-US" altLang="ko-KR" sz="2400" dirty="0">
                <a:latin typeface="+mn-ea"/>
              </a:rPr>
              <a:t>① </a:t>
            </a:r>
            <a:r>
              <a:rPr lang="ko-KR" altLang="en-US" sz="2400" dirty="0" smtClean="0">
                <a:latin typeface="+mn-ea"/>
              </a:rPr>
              <a:t>생산목표 달성</a:t>
            </a:r>
            <a:r>
              <a:rPr lang="en-US" altLang="ko-KR" sz="2400" dirty="0" smtClean="0">
                <a:latin typeface="+mn-ea"/>
              </a:rPr>
              <a:t>, </a:t>
            </a:r>
            <a:r>
              <a:rPr lang="ko-KR" altLang="en-US" sz="2400" dirty="0" smtClean="0">
                <a:latin typeface="+mn-ea"/>
              </a:rPr>
              <a:t>사업계획 초과</a:t>
            </a:r>
            <a:r>
              <a:rPr lang="en-US" altLang="ko-KR" sz="2400" dirty="0" smtClean="0">
                <a:latin typeface="+mn-ea"/>
              </a:rPr>
              <a:t>, </a:t>
            </a:r>
            <a:r>
              <a:rPr lang="ko-KR" altLang="en-US" sz="2400" dirty="0" smtClean="0">
                <a:latin typeface="+mn-ea"/>
              </a:rPr>
              <a:t>경영실적 </a:t>
            </a:r>
            <a:r>
              <a:rPr lang="ko-KR" altLang="en-US" sz="2400" dirty="0">
                <a:latin typeface="+mn-ea"/>
              </a:rPr>
              <a:t>등 </a:t>
            </a:r>
            <a:r>
              <a:rPr lang="ko-KR" altLang="en-US" sz="2400" b="1" u="sng" dirty="0">
                <a:solidFill>
                  <a:srgbClr val="FF0000"/>
                </a:solidFill>
                <a:latin typeface="+mn-ea"/>
              </a:rPr>
              <a:t>근로 제공과 직접 관련이 없는 지급 조건이 부가되었는지</a:t>
            </a:r>
            <a:endParaRPr lang="en-US" altLang="ko-KR" sz="2400" b="1" u="sng" dirty="0">
              <a:solidFill>
                <a:srgbClr val="FF0000"/>
              </a:solidFill>
              <a:latin typeface="+mn-ea"/>
            </a:endParaRPr>
          </a:p>
          <a:p>
            <a:pPr>
              <a:lnSpc>
                <a:spcPct val="150000"/>
              </a:lnSpc>
              <a:defRPr/>
            </a:pPr>
            <a:r>
              <a:rPr lang="en-US" altLang="ko-KR" sz="2400" dirty="0">
                <a:latin typeface="+mn-ea"/>
              </a:rPr>
              <a:t>② </a:t>
            </a:r>
            <a:r>
              <a:rPr lang="ko-KR" altLang="en-US" sz="2400" dirty="0" smtClean="0">
                <a:latin typeface="+mn-ea"/>
              </a:rPr>
              <a:t>단체협약</a:t>
            </a:r>
            <a:r>
              <a:rPr lang="en-US" altLang="ko-KR" sz="2400" dirty="0" smtClean="0">
                <a:latin typeface="+mn-ea"/>
              </a:rPr>
              <a:t>, </a:t>
            </a:r>
            <a:r>
              <a:rPr lang="ko-KR" altLang="en-US" sz="2400" dirty="0" smtClean="0">
                <a:latin typeface="+mn-ea"/>
              </a:rPr>
              <a:t>취업규칙 등에 </a:t>
            </a:r>
            <a:r>
              <a:rPr lang="ko-KR" altLang="en-US" sz="2400" b="1" u="sng" dirty="0" smtClean="0">
                <a:solidFill>
                  <a:srgbClr val="FF0000"/>
                </a:solidFill>
                <a:latin typeface="+mn-ea"/>
              </a:rPr>
              <a:t>지급근거</a:t>
            </a:r>
            <a:r>
              <a:rPr lang="en-US" altLang="ko-KR" sz="2400" b="1" u="sng" dirty="0" smtClean="0">
                <a:solidFill>
                  <a:srgbClr val="FF0000"/>
                </a:solidFill>
                <a:latin typeface="+mn-ea"/>
              </a:rPr>
              <a:t>, </a:t>
            </a:r>
            <a:r>
              <a:rPr lang="ko-KR" altLang="en-US" sz="2400" b="1" u="sng" dirty="0" smtClean="0">
                <a:solidFill>
                  <a:srgbClr val="FF0000"/>
                </a:solidFill>
                <a:latin typeface="+mn-ea"/>
              </a:rPr>
              <a:t>지급대상</a:t>
            </a:r>
            <a:r>
              <a:rPr lang="en-US" altLang="ko-KR" sz="2400" b="1" u="sng" dirty="0" smtClean="0">
                <a:solidFill>
                  <a:srgbClr val="FF0000"/>
                </a:solidFill>
                <a:latin typeface="+mn-ea"/>
              </a:rPr>
              <a:t>, </a:t>
            </a:r>
            <a:r>
              <a:rPr lang="ko-KR" altLang="en-US" sz="2400" b="1" u="sng" dirty="0" smtClean="0">
                <a:solidFill>
                  <a:srgbClr val="FF0000"/>
                </a:solidFill>
                <a:latin typeface="+mn-ea"/>
              </a:rPr>
              <a:t>지급조건 등이 미리 정하여지지 아니하고 매년 노사간의 합의 내지 임금협약 등으로 지급 여부 등을 임의적으로 정한 점</a:t>
            </a:r>
            <a:r>
              <a:rPr lang="en-US" altLang="ko-KR" sz="2400" dirty="0" smtClean="0">
                <a:latin typeface="+mn-ea"/>
              </a:rPr>
              <a:t>.</a:t>
            </a:r>
          </a:p>
          <a:p>
            <a:pPr>
              <a:lnSpc>
                <a:spcPct val="150000"/>
              </a:lnSpc>
              <a:defRPr/>
            </a:pPr>
            <a:r>
              <a:rPr lang="ko-KR" altLang="ko-KR" sz="2400" dirty="0" smtClean="0">
                <a:latin typeface="+mn-ea"/>
              </a:rPr>
              <a:t>③</a:t>
            </a:r>
            <a:r>
              <a:rPr lang="en-US" altLang="ko-KR" sz="2400" dirty="0" smtClean="0">
                <a:latin typeface="+mn-ea"/>
              </a:rPr>
              <a:t> </a:t>
            </a:r>
            <a:r>
              <a:rPr lang="ko-KR" altLang="en-US" sz="2400" dirty="0">
                <a:latin typeface="+mn-ea"/>
              </a:rPr>
              <a:t>산재보험료</a:t>
            </a:r>
            <a:r>
              <a:rPr lang="en-US" altLang="ko-KR" sz="2400" dirty="0">
                <a:latin typeface="+mn-ea"/>
              </a:rPr>
              <a:t>, </a:t>
            </a:r>
            <a:r>
              <a:rPr lang="ko-KR" altLang="en-US" sz="2400" dirty="0">
                <a:latin typeface="+mn-ea"/>
              </a:rPr>
              <a:t>퇴직금 등 평균임금에서 제외하여 왔는지</a:t>
            </a:r>
            <a:r>
              <a:rPr lang="en-US" altLang="ko-KR" sz="2400" dirty="0">
                <a:latin typeface="+mn-ea"/>
              </a:rPr>
              <a:t> </a:t>
            </a:r>
          </a:p>
          <a:p>
            <a:pPr>
              <a:lnSpc>
                <a:spcPct val="150000"/>
              </a:lnSpc>
              <a:defRPr/>
            </a:pPr>
            <a:r>
              <a:rPr lang="en-US" altLang="ko-KR" sz="2400" dirty="0">
                <a:latin typeface="+mn-ea"/>
              </a:rPr>
              <a:t>④ </a:t>
            </a:r>
            <a:r>
              <a:rPr lang="ko-KR" altLang="en-US" sz="2400" b="1" u="sng" dirty="0">
                <a:solidFill>
                  <a:srgbClr val="FF0000"/>
                </a:solidFill>
                <a:latin typeface="+mn-ea"/>
              </a:rPr>
              <a:t>지급과 중단이 반복되어 </a:t>
            </a:r>
            <a:r>
              <a:rPr lang="ko-KR" altLang="en-US" sz="2400" b="1" u="sng" dirty="0" smtClean="0">
                <a:solidFill>
                  <a:srgbClr val="FF0000"/>
                </a:solidFill>
                <a:latin typeface="+mn-ea"/>
              </a:rPr>
              <a:t>왔는지</a:t>
            </a:r>
            <a:endParaRPr lang="en-US" altLang="ko-KR" sz="2400" b="1" u="sng" dirty="0" smtClean="0">
              <a:solidFill>
                <a:srgbClr val="FF0000"/>
              </a:solidFill>
              <a:latin typeface="+mn-ea"/>
            </a:endParaRPr>
          </a:p>
        </p:txBody>
      </p:sp>
    </p:spTree>
    <p:extLst>
      <p:ext uri="{BB962C8B-B14F-4D97-AF65-F5344CB8AC3E}">
        <p14:creationId xmlns:p14="http://schemas.microsoft.com/office/powerpoint/2010/main" val="2341680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3785652"/>
          </a:xfrm>
          <a:prstGeom prst="rect">
            <a:avLst/>
          </a:prstGeom>
          <a:noFill/>
        </p:spPr>
        <p:txBody>
          <a:bodyPr wrap="square" rtlCol="0">
            <a:spAutoFit/>
          </a:bodyPr>
          <a:lstStyle/>
          <a:p>
            <a:r>
              <a:rPr lang="en-US" altLang="ko-KR" sz="2400" b="1" dirty="0">
                <a:latin typeface="+mn-ea"/>
              </a:rPr>
              <a:t>3</a:t>
            </a:r>
            <a:r>
              <a:rPr lang="en-US" altLang="ko-KR" sz="2400" b="1" dirty="0" smtClean="0">
                <a:latin typeface="+mn-ea"/>
              </a:rPr>
              <a:t>. </a:t>
            </a:r>
            <a:r>
              <a:rPr lang="ko-KR" altLang="en-US" sz="2400" b="1" dirty="0" smtClean="0">
                <a:latin typeface="+mn-ea"/>
              </a:rPr>
              <a:t>특별 상여금 내지 성과급은 임금인가</a:t>
            </a:r>
            <a:r>
              <a:rPr lang="en-US" altLang="ko-KR" sz="2400" b="1" dirty="0" smtClean="0">
                <a:latin typeface="+mn-ea"/>
              </a:rPr>
              <a:t>?</a:t>
            </a:r>
          </a:p>
          <a:p>
            <a:endParaRPr lang="en-US" altLang="ko-KR" sz="2400" dirty="0" smtClean="0">
              <a:latin typeface="+mn-ea"/>
            </a:endParaRPr>
          </a:p>
          <a:p>
            <a:pPr>
              <a:lnSpc>
                <a:spcPct val="200000"/>
              </a:lnSpc>
            </a:pPr>
            <a:r>
              <a:rPr lang="ko-KR" altLang="en-US" sz="2400" dirty="0" smtClean="0">
                <a:latin typeface="+mn-ea"/>
              </a:rPr>
              <a:t>올해 임금협약을 맺으면서 </a:t>
            </a:r>
            <a:r>
              <a:rPr lang="en-US" altLang="ko-KR" sz="2400" dirty="0" smtClean="0">
                <a:latin typeface="+mn-ea"/>
              </a:rPr>
              <a:t>“</a:t>
            </a:r>
            <a:r>
              <a:rPr lang="en-US" altLang="ko-KR" sz="2400" dirty="0" smtClean="0">
                <a:solidFill>
                  <a:srgbClr val="FF0000"/>
                </a:solidFill>
                <a:latin typeface="+mn-ea"/>
              </a:rPr>
              <a:t>2018</a:t>
            </a:r>
            <a:r>
              <a:rPr lang="ko-KR" altLang="en-US" sz="2400" dirty="0" smtClean="0">
                <a:solidFill>
                  <a:srgbClr val="FF0000"/>
                </a:solidFill>
                <a:latin typeface="+mn-ea"/>
              </a:rPr>
              <a:t>년도의 경영실적에 따라</a:t>
            </a:r>
            <a:r>
              <a:rPr lang="ko-KR" altLang="en-US" sz="2400" dirty="0" smtClean="0">
                <a:latin typeface="+mn-ea"/>
              </a:rPr>
              <a:t> </a:t>
            </a:r>
            <a:r>
              <a:rPr lang="ko-KR" altLang="en-US" sz="2400" dirty="0" smtClean="0">
                <a:solidFill>
                  <a:srgbClr val="FF0000"/>
                </a:solidFill>
                <a:latin typeface="+mn-ea"/>
              </a:rPr>
              <a:t>연내에</a:t>
            </a:r>
            <a:r>
              <a:rPr lang="ko-KR" altLang="en-US" sz="2400" dirty="0" smtClean="0">
                <a:latin typeface="+mn-ea"/>
              </a:rPr>
              <a:t> </a:t>
            </a:r>
            <a:r>
              <a:rPr lang="en-US" altLang="ko-KR" sz="2400" dirty="0" smtClean="0">
                <a:latin typeface="+mn-ea"/>
              </a:rPr>
              <a:t>50%</a:t>
            </a:r>
            <a:r>
              <a:rPr lang="ko-KR" altLang="en-US" sz="2400" dirty="0" smtClean="0">
                <a:latin typeface="+mn-ea"/>
              </a:rPr>
              <a:t>의 특별 성과급을 지급한다</a:t>
            </a:r>
            <a:r>
              <a:rPr lang="en-US" altLang="ko-KR" sz="2400" dirty="0" smtClean="0">
                <a:latin typeface="+mn-ea"/>
              </a:rPr>
              <a:t>.”</a:t>
            </a:r>
            <a:r>
              <a:rPr lang="ko-KR" altLang="en-US" sz="2400" dirty="0" smtClean="0">
                <a:latin typeface="+mn-ea"/>
              </a:rPr>
              <a:t>라는 조항을 삽입</a:t>
            </a:r>
            <a:r>
              <a:rPr lang="en-US" altLang="ko-KR" sz="2400" dirty="0" smtClean="0">
                <a:latin typeface="+mn-ea"/>
              </a:rPr>
              <a:t>. </a:t>
            </a:r>
          </a:p>
          <a:p>
            <a:pPr>
              <a:lnSpc>
                <a:spcPct val="200000"/>
              </a:lnSpc>
            </a:pPr>
            <a:endParaRPr lang="en-US" altLang="ko-KR" sz="2400" dirty="0">
              <a:latin typeface="+mn-ea"/>
            </a:endParaRPr>
          </a:p>
          <a:p>
            <a:pPr>
              <a:lnSpc>
                <a:spcPct val="200000"/>
              </a:lnSpc>
            </a:pPr>
            <a:r>
              <a:rPr lang="ko-KR" altLang="en-US" sz="2400" dirty="0" smtClean="0">
                <a:latin typeface="+mn-ea"/>
              </a:rPr>
              <a:t>위와 같은 특별성과급은 임금</a:t>
            </a:r>
            <a:r>
              <a:rPr lang="en-US" altLang="ko-KR" sz="2400" dirty="0" smtClean="0">
                <a:latin typeface="+mn-ea"/>
              </a:rPr>
              <a:t>?</a:t>
            </a:r>
            <a:endParaRPr lang="en-US" altLang="ko-KR" sz="2400" dirty="0">
              <a:latin typeface="+mn-ea"/>
            </a:endParaRPr>
          </a:p>
        </p:txBody>
      </p:sp>
    </p:spTree>
    <p:extLst>
      <p:ext uri="{BB962C8B-B14F-4D97-AF65-F5344CB8AC3E}">
        <p14:creationId xmlns:p14="http://schemas.microsoft.com/office/powerpoint/2010/main" val="3820045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3416320"/>
          </a:xfrm>
          <a:prstGeom prst="rect">
            <a:avLst/>
          </a:prstGeom>
          <a:noFill/>
        </p:spPr>
        <p:txBody>
          <a:bodyPr wrap="square" rtlCol="0">
            <a:spAutoFit/>
          </a:bodyPr>
          <a:lstStyle/>
          <a:p>
            <a:r>
              <a:rPr lang="en-US" altLang="ko-KR" sz="2400" b="1" dirty="0">
                <a:latin typeface="+mn-ea"/>
              </a:rPr>
              <a:t>3</a:t>
            </a:r>
            <a:r>
              <a:rPr lang="en-US" altLang="ko-KR" sz="2400" b="1" dirty="0" smtClean="0">
                <a:latin typeface="+mn-ea"/>
              </a:rPr>
              <a:t>. </a:t>
            </a:r>
            <a:r>
              <a:rPr lang="ko-KR" altLang="en-US" sz="2400" b="1" dirty="0" smtClean="0">
                <a:latin typeface="+mn-ea"/>
              </a:rPr>
              <a:t>특별 상여금 내지 성과급은 임금인가</a:t>
            </a:r>
            <a:r>
              <a:rPr lang="en-US" altLang="ko-KR" sz="2400" b="1" dirty="0" smtClean="0">
                <a:latin typeface="+mn-ea"/>
              </a:rPr>
              <a:t>?</a:t>
            </a:r>
          </a:p>
          <a:p>
            <a:endParaRPr lang="en-US" altLang="ko-KR" sz="2400" dirty="0" smtClean="0">
              <a:latin typeface="+mn-ea"/>
            </a:endParaRPr>
          </a:p>
          <a:p>
            <a:endParaRPr lang="en-US" altLang="ko-KR" sz="2400" dirty="0">
              <a:latin typeface="+mn-ea"/>
            </a:endParaRPr>
          </a:p>
          <a:p>
            <a:pPr>
              <a:lnSpc>
                <a:spcPct val="200000"/>
              </a:lnSpc>
            </a:pPr>
            <a:r>
              <a:rPr lang="ko-KR" altLang="en-US" sz="2400" dirty="0" smtClean="0">
                <a:latin typeface="+mn-ea"/>
              </a:rPr>
              <a:t>경영 실적에 따라 연내에 특별성과상여금 </a:t>
            </a:r>
            <a:r>
              <a:rPr lang="en-US" altLang="ko-KR" sz="2400" dirty="0" smtClean="0">
                <a:latin typeface="+mn-ea"/>
              </a:rPr>
              <a:t>50%</a:t>
            </a:r>
            <a:r>
              <a:rPr lang="ko-KR" altLang="en-US" sz="2400" dirty="0" smtClean="0">
                <a:latin typeface="+mn-ea"/>
              </a:rPr>
              <a:t>를 지급한다는 것이므로 그 지급 여부가 확정되어 있다고 볼 수 없고</a:t>
            </a:r>
            <a:r>
              <a:rPr lang="en-US" altLang="ko-KR" sz="2400" dirty="0" smtClean="0">
                <a:latin typeface="+mn-ea"/>
              </a:rPr>
              <a:t>, 1</a:t>
            </a:r>
            <a:r>
              <a:rPr lang="ko-KR" altLang="en-US" sz="2400" dirty="0" smtClean="0">
                <a:latin typeface="+mn-ea"/>
              </a:rPr>
              <a:t>회 지급되었다고 하더라도 앞으로 계속 지급될지 여부가 불확실한 상태였으므로 그 것이 </a:t>
            </a:r>
            <a:r>
              <a:rPr lang="ko-KR" altLang="en-US" sz="2400" b="1" u="sng" dirty="0" smtClean="0">
                <a:solidFill>
                  <a:srgbClr val="FF0000"/>
                </a:solidFill>
                <a:latin typeface="+mn-ea"/>
              </a:rPr>
              <a:t>계속적</a:t>
            </a:r>
            <a:r>
              <a:rPr lang="en-US" altLang="ko-KR" sz="2400" b="1" u="sng" dirty="0" smtClean="0">
                <a:solidFill>
                  <a:srgbClr val="FF0000"/>
                </a:solidFill>
                <a:latin typeface="+mn-ea"/>
              </a:rPr>
              <a:t>, </a:t>
            </a:r>
            <a:r>
              <a:rPr lang="ko-KR" altLang="en-US" sz="2400" b="1" u="sng" dirty="0" smtClean="0">
                <a:solidFill>
                  <a:srgbClr val="FF0000"/>
                </a:solidFill>
                <a:latin typeface="+mn-ea"/>
              </a:rPr>
              <a:t>정기적으로 지급되었다고 할 수도 없다</a:t>
            </a:r>
            <a:r>
              <a:rPr lang="en-US" altLang="ko-KR" sz="2400" dirty="0" smtClean="0">
                <a:latin typeface="+mn-ea"/>
              </a:rPr>
              <a:t>. </a:t>
            </a:r>
          </a:p>
        </p:txBody>
      </p:sp>
    </p:spTree>
    <p:extLst>
      <p:ext uri="{BB962C8B-B14F-4D97-AF65-F5344CB8AC3E}">
        <p14:creationId xmlns:p14="http://schemas.microsoft.com/office/powerpoint/2010/main" val="3577861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3416320"/>
          </a:xfrm>
          <a:prstGeom prst="rect">
            <a:avLst/>
          </a:prstGeom>
          <a:noFill/>
        </p:spPr>
        <p:txBody>
          <a:bodyPr wrap="square" rtlCol="0">
            <a:spAutoFit/>
          </a:bodyPr>
          <a:lstStyle/>
          <a:p>
            <a:r>
              <a:rPr lang="en-US" altLang="ko-KR" sz="2400" b="1" dirty="0">
                <a:latin typeface="+mn-ea"/>
              </a:rPr>
              <a:t>3</a:t>
            </a:r>
            <a:r>
              <a:rPr lang="en-US" altLang="ko-KR" sz="2400" b="1" dirty="0" smtClean="0">
                <a:latin typeface="+mn-ea"/>
              </a:rPr>
              <a:t>. </a:t>
            </a:r>
            <a:r>
              <a:rPr lang="ko-KR" altLang="en-US" sz="2400" b="1" dirty="0" smtClean="0">
                <a:latin typeface="+mn-ea"/>
              </a:rPr>
              <a:t>특별 상여금 내지 성과급은 임금인가</a:t>
            </a:r>
            <a:r>
              <a:rPr lang="en-US" altLang="ko-KR" sz="2400" b="1" dirty="0" smtClean="0">
                <a:latin typeface="+mn-ea"/>
              </a:rPr>
              <a:t>?</a:t>
            </a:r>
          </a:p>
          <a:p>
            <a:endParaRPr lang="en-US" altLang="ko-KR" sz="2400" dirty="0" smtClean="0">
              <a:latin typeface="+mn-ea"/>
            </a:endParaRPr>
          </a:p>
          <a:p>
            <a:pPr>
              <a:lnSpc>
                <a:spcPct val="200000"/>
              </a:lnSpc>
              <a:defRPr/>
            </a:pPr>
            <a:r>
              <a:rPr lang="en-US" altLang="ko-KR" sz="2400" dirty="0" smtClean="0">
                <a:latin typeface="+mn-ea"/>
              </a:rPr>
              <a:t>“</a:t>
            </a:r>
            <a:r>
              <a:rPr lang="ko-KR" altLang="en-US" sz="2400" dirty="0" smtClean="0">
                <a:latin typeface="+mn-ea"/>
              </a:rPr>
              <a:t>현재 재직중인 자에 대하여 </a:t>
            </a:r>
            <a:r>
              <a:rPr lang="ko-KR" altLang="en-US" sz="2400" b="1" dirty="0" smtClean="0">
                <a:solidFill>
                  <a:srgbClr val="FF0000"/>
                </a:solidFill>
                <a:latin typeface="+mn-ea"/>
              </a:rPr>
              <a:t>개인 성과에 따라 성과급을 차등 지급</a:t>
            </a:r>
            <a:r>
              <a:rPr lang="en-US" altLang="ko-KR" sz="2400" b="1" dirty="0" smtClean="0">
                <a:solidFill>
                  <a:srgbClr val="FF0000"/>
                </a:solidFill>
                <a:latin typeface="+mn-ea"/>
              </a:rPr>
              <a:t>(0%- </a:t>
            </a:r>
            <a:r>
              <a:rPr lang="ko-KR" altLang="en-US" sz="2400" b="1" dirty="0" smtClean="0">
                <a:solidFill>
                  <a:srgbClr val="FF0000"/>
                </a:solidFill>
                <a:latin typeface="+mn-ea"/>
              </a:rPr>
              <a:t>무제한</a:t>
            </a:r>
            <a:r>
              <a:rPr lang="en-US" altLang="ko-KR" sz="2400" b="1" dirty="0" smtClean="0">
                <a:solidFill>
                  <a:srgbClr val="FF0000"/>
                </a:solidFill>
                <a:latin typeface="+mn-ea"/>
              </a:rPr>
              <a:t>)</a:t>
            </a:r>
            <a:r>
              <a:rPr lang="ko-KR" altLang="en-US" sz="2400" dirty="0" smtClean="0">
                <a:latin typeface="+mn-ea"/>
              </a:rPr>
              <a:t>한다</a:t>
            </a:r>
            <a:r>
              <a:rPr lang="en-US" altLang="ko-KR" sz="2400" dirty="0" smtClean="0">
                <a:latin typeface="+mn-ea"/>
              </a:rPr>
              <a:t>.”</a:t>
            </a:r>
            <a:r>
              <a:rPr lang="ko-KR" altLang="en-US" sz="2400" dirty="0" smtClean="0">
                <a:latin typeface="+mn-ea"/>
              </a:rPr>
              <a:t>라는 형태의 성과급의 경우 임금</a:t>
            </a:r>
            <a:r>
              <a:rPr lang="en-US" altLang="ko-KR" sz="2400" dirty="0" smtClean="0">
                <a:latin typeface="+mn-ea"/>
              </a:rPr>
              <a:t>?</a:t>
            </a:r>
          </a:p>
          <a:p>
            <a:pPr>
              <a:lnSpc>
                <a:spcPct val="150000"/>
              </a:lnSpc>
              <a:defRPr/>
            </a:pPr>
            <a:endParaRPr lang="en-US" altLang="ko-KR" sz="2400" dirty="0">
              <a:latin typeface="+mn-ea"/>
            </a:endParaRPr>
          </a:p>
          <a:p>
            <a:pPr>
              <a:lnSpc>
                <a:spcPct val="150000"/>
              </a:lnSpc>
              <a:defRPr/>
            </a:pPr>
            <a:r>
              <a:rPr lang="ko-KR" altLang="en-US" sz="2400" dirty="0" smtClean="0">
                <a:latin typeface="+mn-ea"/>
              </a:rPr>
              <a:t> </a:t>
            </a:r>
            <a:endParaRPr lang="en-US" altLang="ko-KR" sz="2400" dirty="0" smtClean="0">
              <a:latin typeface="+mn-ea"/>
            </a:endParaRPr>
          </a:p>
        </p:txBody>
      </p:sp>
    </p:spTree>
    <p:extLst>
      <p:ext uri="{BB962C8B-B14F-4D97-AF65-F5344CB8AC3E}">
        <p14:creationId xmlns:p14="http://schemas.microsoft.com/office/powerpoint/2010/main" val="3158988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58045" y="1038577"/>
            <a:ext cx="11842044" cy="4154984"/>
          </a:xfrm>
          <a:prstGeom prst="rect">
            <a:avLst/>
          </a:prstGeom>
          <a:noFill/>
        </p:spPr>
        <p:txBody>
          <a:bodyPr wrap="square" rtlCol="0">
            <a:spAutoFit/>
          </a:bodyPr>
          <a:lstStyle/>
          <a:p>
            <a:r>
              <a:rPr lang="en-US" altLang="ko-KR" sz="2400" b="1" dirty="0">
                <a:latin typeface="+mn-ea"/>
              </a:rPr>
              <a:t>3</a:t>
            </a:r>
            <a:r>
              <a:rPr lang="en-US" altLang="ko-KR" sz="2400" b="1" dirty="0" smtClean="0">
                <a:latin typeface="+mn-ea"/>
              </a:rPr>
              <a:t>. </a:t>
            </a:r>
            <a:r>
              <a:rPr lang="ko-KR" altLang="en-US" sz="2400" b="1" dirty="0" smtClean="0">
                <a:latin typeface="+mn-ea"/>
              </a:rPr>
              <a:t>특별 상여금 내지 성과급은 임금인가</a:t>
            </a:r>
            <a:r>
              <a:rPr lang="en-US" altLang="ko-KR" sz="2400" b="1" dirty="0" smtClean="0">
                <a:latin typeface="+mn-ea"/>
              </a:rPr>
              <a:t>?</a:t>
            </a:r>
          </a:p>
          <a:p>
            <a:endParaRPr lang="en-US" altLang="ko-KR" sz="2400" dirty="0" smtClean="0">
              <a:latin typeface="+mn-ea"/>
            </a:endParaRPr>
          </a:p>
          <a:p>
            <a:endParaRPr lang="en-US" altLang="ko-KR" sz="2400" dirty="0">
              <a:latin typeface="+mn-ea"/>
            </a:endParaRPr>
          </a:p>
          <a:p>
            <a:pPr>
              <a:lnSpc>
                <a:spcPct val="200000"/>
              </a:lnSpc>
            </a:pPr>
            <a:r>
              <a:rPr lang="ko-KR" altLang="en-US" sz="2400" dirty="0" smtClean="0">
                <a:latin typeface="+mn-ea"/>
              </a:rPr>
              <a:t>근로자 개인의 실적에 따라 결정되는 성과급은 지급조건과 지급시기가 단체협약 등에 정하여져 있다고 하더라도 </a:t>
            </a:r>
            <a:r>
              <a:rPr lang="ko-KR" altLang="en-US" sz="2400" b="1" u="sng" dirty="0" smtClean="0">
                <a:solidFill>
                  <a:srgbClr val="FF0000"/>
                </a:solidFill>
                <a:latin typeface="+mn-ea"/>
              </a:rPr>
              <a:t>지급조건의 충족 여부는 근로자 개인의 실적에 따라 달라지는 것으로서 근로자의 근로제공 자체의 대상이라고 볼 수 없으므로 </a:t>
            </a:r>
            <a:r>
              <a:rPr lang="ko-KR" altLang="en-US" sz="2400" dirty="0" smtClean="0">
                <a:latin typeface="+mn-ea"/>
              </a:rPr>
              <a:t>임금에 해당한다고 볼 수 없다</a:t>
            </a:r>
            <a:r>
              <a:rPr lang="en-US" altLang="ko-KR" sz="2400" dirty="0" smtClean="0">
                <a:latin typeface="+mn-ea"/>
              </a:rPr>
              <a:t>. </a:t>
            </a:r>
          </a:p>
        </p:txBody>
      </p:sp>
    </p:spTree>
    <p:extLst>
      <p:ext uri="{BB962C8B-B14F-4D97-AF65-F5344CB8AC3E}">
        <p14:creationId xmlns:p14="http://schemas.microsoft.com/office/powerpoint/2010/main" val="1913215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5632311"/>
          </a:xfrm>
          <a:prstGeom prst="rect">
            <a:avLst/>
          </a:prstGeom>
          <a:noFill/>
        </p:spPr>
        <p:txBody>
          <a:bodyPr wrap="square" rtlCol="0">
            <a:spAutoFit/>
          </a:bodyPr>
          <a:lstStyle/>
          <a:p>
            <a:r>
              <a:rPr lang="en-US" altLang="ko-KR" sz="2400" b="1" dirty="0">
                <a:latin typeface="+mn-ea"/>
              </a:rPr>
              <a:t>3</a:t>
            </a:r>
            <a:r>
              <a:rPr lang="en-US" altLang="ko-KR" sz="2400" b="1" dirty="0" smtClean="0">
                <a:latin typeface="+mn-ea"/>
              </a:rPr>
              <a:t>. </a:t>
            </a:r>
            <a:r>
              <a:rPr lang="ko-KR" altLang="en-US" sz="2400" b="1" dirty="0" smtClean="0">
                <a:latin typeface="+mn-ea"/>
              </a:rPr>
              <a:t>특별 상여금 내지 성과급은 임금인가</a:t>
            </a:r>
            <a:r>
              <a:rPr lang="en-US" altLang="ko-KR" sz="2400" b="1" dirty="0" smtClean="0">
                <a:latin typeface="+mn-ea"/>
              </a:rPr>
              <a:t>?</a:t>
            </a:r>
          </a:p>
          <a:p>
            <a:endParaRPr lang="en-US" altLang="ko-KR" sz="2400" dirty="0" smtClean="0">
              <a:latin typeface="+mn-ea"/>
            </a:endParaRPr>
          </a:p>
          <a:p>
            <a:endParaRPr lang="en-US" altLang="ko-KR" sz="2400" dirty="0" smtClean="0">
              <a:latin typeface="+mn-ea"/>
            </a:endParaRPr>
          </a:p>
          <a:p>
            <a:pPr>
              <a:lnSpc>
                <a:spcPct val="200000"/>
              </a:lnSpc>
            </a:pPr>
            <a:r>
              <a:rPr lang="en-US" altLang="ko-KR" sz="2400" dirty="0" smtClean="0">
                <a:latin typeface="+mn-ea"/>
              </a:rPr>
              <a:t>2009</a:t>
            </a:r>
            <a:r>
              <a:rPr lang="ko-KR" altLang="en-US" sz="2400" dirty="0" smtClean="0">
                <a:latin typeface="+mn-ea"/>
              </a:rPr>
              <a:t>년 임금협약을 통해 </a:t>
            </a:r>
            <a:r>
              <a:rPr lang="en-US" altLang="ko-KR" sz="2400" dirty="0" smtClean="0">
                <a:latin typeface="+mn-ea"/>
              </a:rPr>
              <a:t>2009</a:t>
            </a:r>
            <a:r>
              <a:rPr lang="ko-KR" altLang="en-US" sz="2400" dirty="0" smtClean="0">
                <a:latin typeface="+mn-ea"/>
              </a:rPr>
              <a:t>년에 한해 경영실적 향상으로 인하여 모든 조합원들에게 </a:t>
            </a:r>
            <a:r>
              <a:rPr lang="en-US" altLang="ko-KR" sz="2400" dirty="0" smtClean="0">
                <a:latin typeface="+mn-ea"/>
              </a:rPr>
              <a:t>350%</a:t>
            </a:r>
            <a:r>
              <a:rPr lang="ko-KR" altLang="en-US" sz="2400" dirty="0" smtClean="0">
                <a:latin typeface="+mn-ea"/>
              </a:rPr>
              <a:t>의 생산격려금을 지급하기로 하고 지급함</a:t>
            </a:r>
            <a:r>
              <a:rPr lang="en-US" altLang="ko-KR" sz="2400" dirty="0" smtClean="0">
                <a:latin typeface="+mn-ea"/>
              </a:rPr>
              <a:t>. </a:t>
            </a:r>
            <a:r>
              <a:rPr lang="ko-KR" altLang="en-US" sz="2400" dirty="0" smtClean="0">
                <a:latin typeface="+mn-ea"/>
              </a:rPr>
              <a:t>그런데 이후 경영실적의 변동이나 노동자들의 업무성적과 관계없이 </a:t>
            </a:r>
            <a:r>
              <a:rPr lang="en-US" altLang="ko-KR" sz="2400" dirty="0" smtClean="0">
                <a:latin typeface="+mn-ea"/>
              </a:rPr>
              <a:t>2018</a:t>
            </a:r>
            <a:r>
              <a:rPr lang="ko-KR" altLang="en-US" sz="2400" dirty="0" smtClean="0">
                <a:latin typeface="+mn-ea"/>
              </a:rPr>
              <a:t>년 경영악화에 빠지기 전까지 매년 </a:t>
            </a:r>
            <a:r>
              <a:rPr lang="en-US" altLang="ko-KR" sz="2400" dirty="0" smtClean="0">
                <a:latin typeface="+mn-ea"/>
              </a:rPr>
              <a:t>350%</a:t>
            </a:r>
            <a:r>
              <a:rPr lang="ko-KR" altLang="en-US" sz="2400" dirty="0" smtClean="0">
                <a:latin typeface="+mn-ea"/>
              </a:rPr>
              <a:t>의 생산격려금을 지급함</a:t>
            </a:r>
            <a:r>
              <a:rPr lang="en-US" altLang="ko-KR" sz="2400" dirty="0" smtClean="0">
                <a:latin typeface="+mn-ea"/>
              </a:rPr>
              <a:t>. </a:t>
            </a:r>
          </a:p>
          <a:p>
            <a:pPr>
              <a:lnSpc>
                <a:spcPct val="200000"/>
              </a:lnSpc>
            </a:pPr>
            <a:endParaRPr lang="en-US" altLang="ko-KR" sz="2400" dirty="0">
              <a:latin typeface="+mn-ea"/>
            </a:endParaRPr>
          </a:p>
          <a:p>
            <a:pPr>
              <a:lnSpc>
                <a:spcPct val="200000"/>
              </a:lnSpc>
            </a:pPr>
            <a:r>
              <a:rPr lang="ko-KR" altLang="en-US" sz="2400" dirty="0" smtClean="0">
                <a:latin typeface="+mn-ea"/>
              </a:rPr>
              <a:t>생산격려금은 임금</a:t>
            </a:r>
            <a:r>
              <a:rPr lang="en-US" altLang="ko-KR" sz="2400" dirty="0" smtClean="0">
                <a:latin typeface="+mn-ea"/>
              </a:rPr>
              <a:t>?</a:t>
            </a:r>
            <a:endParaRPr lang="en-US" altLang="ko-KR" sz="2400" dirty="0">
              <a:latin typeface="+mn-ea"/>
            </a:endParaRPr>
          </a:p>
        </p:txBody>
      </p:sp>
    </p:spTree>
    <p:extLst>
      <p:ext uri="{BB962C8B-B14F-4D97-AF65-F5344CB8AC3E}">
        <p14:creationId xmlns:p14="http://schemas.microsoft.com/office/powerpoint/2010/main" val="3599154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6370975"/>
          </a:xfrm>
          <a:prstGeom prst="rect">
            <a:avLst/>
          </a:prstGeom>
          <a:noFill/>
        </p:spPr>
        <p:txBody>
          <a:bodyPr wrap="square" rtlCol="0">
            <a:spAutoFit/>
          </a:bodyPr>
          <a:lstStyle/>
          <a:p>
            <a:r>
              <a:rPr lang="en-US" altLang="ko-KR" sz="2400" b="1" dirty="0">
                <a:latin typeface="+mn-ea"/>
              </a:rPr>
              <a:t>3</a:t>
            </a:r>
            <a:r>
              <a:rPr lang="en-US" altLang="ko-KR" sz="2400" b="1" dirty="0" smtClean="0">
                <a:latin typeface="+mn-ea"/>
              </a:rPr>
              <a:t>. </a:t>
            </a:r>
            <a:r>
              <a:rPr lang="ko-KR" altLang="en-US" sz="2400" b="1" dirty="0" smtClean="0">
                <a:latin typeface="+mn-ea"/>
              </a:rPr>
              <a:t>특별 상여금 내지 성과급은 임금인가</a:t>
            </a:r>
            <a:r>
              <a:rPr lang="en-US" altLang="ko-KR" sz="2400" b="1" dirty="0" smtClean="0">
                <a:latin typeface="+mn-ea"/>
              </a:rPr>
              <a:t>?</a:t>
            </a:r>
          </a:p>
          <a:p>
            <a:endParaRPr lang="en-US" altLang="ko-KR" sz="2400" dirty="0" smtClean="0">
              <a:latin typeface="+mn-ea"/>
            </a:endParaRPr>
          </a:p>
          <a:p>
            <a:pPr>
              <a:lnSpc>
                <a:spcPct val="200000"/>
              </a:lnSpc>
            </a:pPr>
            <a:r>
              <a:rPr lang="ko-KR" altLang="en-US" sz="2400" dirty="0" smtClean="0">
                <a:latin typeface="+mn-ea"/>
              </a:rPr>
              <a:t>생산격려금은 </a:t>
            </a:r>
            <a:r>
              <a:rPr lang="en-US" altLang="ko-KR" sz="2400" dirty="0" smtClean="0">
                <a:latin typeface="+mn-ea"/>
              </a:rPr>
              <a:t>2009</a:t>
            </a:r>
            <a:r>
              <a:rPr lang="ko-KR" altLang="en-US" sz="2400" dirty="0" smtClean="0">
                <a:latin typeface="+mn-ea"/>
              </a:rPr>
              <a:t>년도 경영성과를 감안한 특별상여금으로서 </a:t>
            </a:r>
            <a:r>
              <a:rPr lang="en-US" altLang="ko-KR" sz="2400" dirty="0" smtClean="0">
                <a:latin typeface="+mn-ea"/>
              </a:rPr>
              <a:t>1988</a:t>
            </a:r>
            <a:r>
              <a:rPr lang="ko-KR" altLang="en-US" sz="2400" dirty="0" smtClean="0">
                <a:latin typeface="+mn-ea"/>
              </a:rPr>
              <a:t>년도에 한하기로 약정하였다고 하더라도 이후 </a:t>
            </a:r>
            <a:r>
              <a:rPr lang="ko-KR" altLang="en-US" sz="2400" b="1" u="sng" dirty="0" smtClean="0">
                <a:solidFill>
                  <a:srgbClr val="FF0000"/>
                </a:solidFill>
                <a:latin typeface="+mn-ea"/>
              </a:rPr>
              <a:t>경영실적의 변동이나 근로자들의 업무성적과 관계없이 </a:t>
            </a:r>
            <a:r>
              <a:rPr lang="ko-KR" altLang="en-US" sz="2400" dirty="0" smtClean="0">
                <a:latin typeface="+mn-ea"/>
              </a:rPr>
              <a:t>경영악화가 오기 전까지 근로자들에게 </a:t>
            </a:r>
            <a:r>
              <a:rPr lang="ko-KR" altLang="en-US" sz="2400" b="1" u="sng" dirty="0" smtClean="0">
                <a:solidFill>
                  <a:srgbClr val="FF0000"/>
                </a:solidFill>
                <a:latin typeface="+mn-ea"/>
              </a:rPr>
              <a:t>정기적</a:t>
            </a:r>
            <a:r>
              <a:rPr lang="en-US" altLang="ko-KR" sz="2400" b="1" u="sng" dirty="0" smtClean="0">
                <a:solidFill>
                  <a:srgbClr val="FF0000"/>
                </a:solidFill>
                <a:latin typeface="+mn-ea"/>
              </a:rPr>
              <a:t>,</a:t>
            </a:r>
            <a:r>
              <a:rPr lang="ko-KR" altLang="en-US" sz="2400" b="1" u="sng" dirty="0" smtClean="0">
                <a:solidFill>
                  <a:srgbClr val="FF0000"/>
                </a:solidFill>
                <a:latin typeface="+mn-ea"/>
              </a:rPr>
              <a:t>계속적</a:t>
            </a:r>
            <a:r>
              <a:rPr lang="en-US" altLang="ko-KR" sz="2400" b="1" u="sng" dirty="0" smtClean="0">
                <a:solidFill>
                  <a:srgbClr val="FF0000"/>
                </a:solidFill>
                <a:latin typeface="+mn-ea"/>
              </a:rPr>
              <a:t>, </a:t>
            </a:r>
            <a:r>
              <a:rPr lang="ko-KR" altLang="en-US" sz="2400" b="1" u="sng" dirty="0" smtClean="0">
                <a:solidFill>
                  <a:srgbClr val="FF0000"/>
                </a:solidFill>
                <a:latin typeface="+mn-ea"/>
              </a:rPr>
              <a:t>일률적으로 지급되어 왔다면 </a:t>
            </a:r>
            <a:r>
              <a:rPr lang="ko-KR" altLang="en-US" sz="2400" dirty="0" smtClean="0">
                <a:latin typeface="+mn-ea"/>
              </a:rPr>
              <a:t>이는 근로계약이나 노동관행 등에 의하여 사용자에게 그 지급의무가 지워져 있는 것으로서 평균임금 산정의 기초가 되는 임금에 해당한다</a:t>
            </a:r>
            <a:r>
              <a:rPr lang="en-US" altLang="ko-KR" sz="2400" dirty="0" smtClean="0">
                <a:latin typeface="+mn-ea"/>
              </a:rPr>
              <a:t>. </a:t>
            </a:r>
          </a:p>
          <a:p>
            <a:pPr>
              <a:lnSpc>
                <a:spcPct val="200000"/>
              </a:lnSpc>
            </a:pPr>
            <a:endParaRPr lang="en-US" altLang="ko-KR" sz="2400" dirty="0">
              <a:latin typeface="+mn-ea"/>
            </a:endParaRPr>
          </a:p>
          <a:p>
            <a:pPr>
              <a:lnSpc>
                <a:spcPct val="200000"/>
              </a:lnSpc>
            </a:pPr>
            <a:endParaRPr lang="en-US" altLang="ko-KR" sz="2400" dirty="0" smtClean="0">
              <a:latin typeface="+mn-ea"/>
            </a:endParaRPr>
          </a:p>
          <a:p>
            <a:endParaRPr lang="en-US" altLang="ko-KR" sz="2400" dirty="0" smtClean="0">
              <a:latin typeface="+mn-ea"/>
            </a:endParaRPr>
          </a:p>
        </p:txBody>
      </p:sp>
    </p:spTree>
    <p:extLst>
      <p:ext uri="{BB962C8B-B14F-4D97-AF65-F5344CB8AC3E}">
        <p14:creationId xmlns:p14="http://schemas.microsoft.com/office/powerpoint/2010/main" val="2407174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4708981"/>
          </a:xfrm>
          <a:prstGeom prst="rect">
            <a:avLst/>
          </a:prstGeom>
          <a:noFill/>
        </p:spPr>
        <p:txBody>
          <a:bodyPr wrap="square" rtlCol="0">
            <a:spAutoFit/>
          </a:bodyPr>
          <a:lstStyle/>
          <a:p>
            <a:r>
              <a:rPr lang="en-US" altLang="ko-KR" sz="2400" b="1" dirty="0" smtClean="0">
                <a:latin typeface="+mn-ea"/>
              </a:rPr>
              <a:t>4. </a:t>
            </a:r>
            <a:r>
              <a:rPr lang="ko-KR" altLang="en-US" sz="2400" b="1" dirty="0" smtClean="0">
                <a:latin typeface="+mn-ea"/>
              </a:rPr>
              <a:t>시사 점</a:t>
            </a:r>
            <a:endParaRPr lang="en-US" altLang="ko-KR" sz="2400" b="1" dirty="0" smtClean="0">
              <a:latin typeface="+mn-ea"/>
            </a:endParaRPr>
          </a:p>
          <a:p>
            <a:endParaRPr lang="en-US" altLang="ko-KR" sz="2400" dirty="0" smtClean="0">
              <a:latin typeface="+mn-ea"/>
            </a:endParaRPr>
          </a:p>
          <a:p>
            <a:pPr>
              <a:lnSpc>
                <a:spcPct val="150000"/>
              </a:lnSpc>
              <a:defRPr/>
            </a:pPr>
            <a:r>
              <a:rPr lang="en-US" altLang="ko-KR" sz="2400" dirty="0">
                <a:latin typeface="+mn-ea"/>
              </a:rPr>
              <a:t>① </a:t>
            </a:r>
            <a:r>
              <a:rPr lang="ko-KR" altLang="en-US" sz="2400" dirty="0" smtClean="0">
                <a:latin typeface="+mn-ea"/>
              </a:rPr>
              <a:t>지급조건에 생산목표 </a:t>
            </a:r>
            <a:r>
              <a:rPr lang="ko-KR" altLang="en-US" sz="2400" dirty="0">
                <a:latin typeface="+mn-ea"/>
              </a:rPr>
              <a:t>달성</a:t>
            </a:r>
            <a:r>
              <a:rPr lang="en-US" altLang="ko-KR" sz="2400" dirty="0">
                <a:latin typeface="+mn-ea"/>
              </a:rPr>
              <a:t>, </a:t>
            </a:r>
            <a:r>
              <a:rPr lang="ko-KR" altLang="en-US" sz="2400" dirty="0">
                <a:latin typeface="+mn-ea"/>
              </a:rPr>
              <a:t>사업계획 초과</a:t>
            </a:r>
            <a:r>
              <a:rPr lang="en-US" altLang="ko-KR" sz="2400" dirty="0">
                <a:latin typeface="+mn-ea"/>
              </a:rPr>
              <a:t>, </a:t>
            </a:r>
            <a:r>
              <a:rPr lang="ko-KR" altLang="en-US" sz="2400" dirty="0" smtClean="0">
                <a:latin typeface="+mn-ea"/>
              </a:rPr>
              <a:t>경영실적</a:t>
            </a:r>
            <a:r>
              <a:rPr lang="en-US" altLang="ko-KR" sz="2400" dirty="0" smtClean="0">
                <a:latin typeface="+mn-ea"/>
              </a:rPr>
              <a:t>, </a:t>
            </a:r>
            <a:r>
              <a:rPr lang="ko-KR" altLang="en-US" sz="2400" dirty="0" err="1" smtClean="0">
                <a:latin typeface="+mn-ea"/>
              </a:rPr>
              <a:t>무쟁의</a:t>
            </a:r>
            <a:r>
              <a:rPr lang="ko-KR" altLang="en-US" sz="2400" dirty="0" smtClean="0">
                <a:latin typeface="+mn-ea"/>
              </a:rPr>
              <a:t> </a:t>
            </a:r>
            <a:r>
              <a:rPr lang="ko-KR" altLang="en-US" sz="2400" dirty="0">
                <a:latin typeface="+mn-ea"/>
              </a:rPr>
              <a:t>등 </a:t>
            </a:r>
            <a:r>
              <a:rPr lang="ko-KR" altLang="en-US" sz="2400" b="1" u="sng" dirty="0" smtClean="0">
                <a:solidFill>
                  <a:srgbClr val="FF0000"/>
                </a:solidFill>
                <a:latin typeface="+mn-ea"/>
              </a:rPr>
              <a:t>가변적인 사항을 부가하면 안됨</a:t>
            </a:r>
            <a:r>
              <a:rPr lang="en-US" altLang="ko-KR" sz="2400" b="1" u="sng" dirty="0" smtClean="0">
                <a:solidFill>
                  <a:srgbClr val="FF0000"/>
                </a:solidFill>
                <a:latin typeface="+mn-ea"/>
              </a:rPr>
              <a:t>. </a:t>
            </a:r>
          </a:p>
          <a:p>
            <a:pPr>
              <a:lnSpc>
                <a:spcPct val="150000"/>
              </a:lnSpc>
              <a:defRPr/>
            </a:pPr>
            <a:r>
              <a:rPr lang="en-US" altLang="ko-KR" sz="2400" dirty="0" smtClean="0">
                <a:latin typeface="+mn-ea"/>
              </a:rPr>
              <a:t>② </a:t>
            </a:r>
            <a:r>
              <a:rPr lang="ko-KR" altLang="en-US" sz="2400" dirty="0">
                <a:latin typeface="+mn-ea"/>
              </a:rPr>
              <a:t>단체협약</a:t>
            </a:r>
            <a:r>
              <a:rPr lang="en-US" altLang="ko-KR" sz="2400" dirty="0">
                <a:latin typeface="+mn-ea"/>
              </a:rPr>
              <a:t>, </a:t>
            </a:r>
            <a:r>
              <a:rPr lang="ko-KR" altLang="en-US" sz="2400" dirty="0">
                <a:latin typeface="+mn-ea"/>
              </a:rPr>
              <a:t>취업규칙 등에 </a:t>
            </a:r>
            <a:r>
              <a:rPr lang="ko-KR" altLang="en-US" sz="2400" b="1" u="sng" dirty="0">
                <a:solidFill>
                  <a:srgbClr val="FF0000"/>
                </a:solidFill>
                <a:latin typeface="+mn-ea"/>
              </a:rPr>
              <a:t>지급근거</a:t>
            </a:r>
            <a:r>
              <a:rPr lang="en-US" altLang="ko-KR" sz="2400" b="1" u="sng" dirty="0">
                <a:solidFill>
                  <a:srgbClr val="FF0000"/>
                </a:solidFill>
                <a:latin typeface="+mn-ea"/>
              </a:rPr>
              <a:t>, </a:t>
            </a:r>
            <a:r>
              <a:rPr lang="ko-KR" altLang="en-US" sz="2400" b="1" u="sng" dirty="0">
                <a:solidFill>
                  <a:srgbClr val="FF0000"/>
                </a:solidFill>
                <a:latin typeface="+mn-ea"/>
              </a:rPr>
              <a:t>지급대상</a:t>
            </a:r>
            <a:r>
              <a:rPr lang="en-US" altLang="ko-KR" sz="2400" b="1" u="sng" dirty="0">
                <a:solidFill>
                  <a:srgbClr val="FF0000"/>
                </a:solidFill>
                <a:latin typeface="+mn-ea"/>
              </a:rPr>
              <a:t>, </a:t>
            </a:r>
            <a:r>
              <a:rPr lang="ko-KR" altLang="en-US" sz="2400" b="1" u="sng" dirty="0" smtClean="0">
                <a:solidFill>
                  <a:srgbClr val="FF0000"/>
                </a:solidFill>
                <a:latin typeface="+mn-ea"/>
              </a:rPr>
              <a:t>지급조건</a:t>
            </a:r>
            <a:r>
              <a:rPr lang="en-US" altLang="ko-KR" sz="2400" b="1" u="sng" dirty="0" smtClean="0">
                <a:solidFill>
                  <a:srgbClr val="FF0000"/>
                </a:solidFill>
                <a:latin typeface="+mn-ea"/>
              </a:rPr>
              <a:t>, </a:t>
            </a:r>
            <a:r>
              <a:rPr lang="ko-KR" altLang="en-US" sz="2400" b="1" u="sng" dirty="0" smtClean="0">
                <a:solidFill>
                  <a:srgbClr val="FF0000"/>
                </a:solidFill>
                <a:latin typeface="+mn-ea"/>
              </a:rPr>
              <a:t>지급시기를 명확하게 규정</a:t>
            </a:r>
            <a:r>
              <a:rPr lang="en-US" altLang="ko-KR" sz="2400" dirty="0" smtClean="0">
                <a:latin typeface="+mn-ea"/>
              </a:rPr>
              <a:t>.</a:t>
            </a:r>
            <a:endParaRPr lang="en-US" altLang="ko-KR" sz="2400" dirty="0">
              <a:latin typeface="+mn-ea"/>
            </a:endParaRPr>
          </a:p>
          <a:p>
            <a:pPr>
              <a:lnSpc>
                <a:spcPct val="150000"/>
              </a:lnSpc>
              <a:defRPr/>
            </a:pPr>
            <a:r>
              <a:rPr lang="ko-KR" altLang="ko-KR" sz="2400" dirty="0" smtClean="0">
                <a:latin typeface="+mn-ea"/>
              </a:rPr>
              <a:t>③</a:t>
            </a:r>
            <a:r>
              <a:rPr lang="en-US" altLang="ko-KR" sz="2400" dirty="0" smtClean="0">
                <a:latin typeface="+mn-ea"/>
              </a:rPr>
              <a:t> “∼ </a:t>
            </a:r>
            <a:r>
              <a:rPr lang="ko-KR" altLang="en-US" sz="2400" dirty="0" smtClean="0">
                <a:latin typeface="+mn-ea"/>
              </a:rPr>
              <a:t>지급할 수 있다</a:t>
            </a:r>
            <a:r>
              <a:rPr lang="en-US" altLang="ko-KR" sz="2400" dirty="0" smtClean="0">
                <a:latin typeface="+mn-ea"/>
              </a:rPr>
              <a:t>.”(X),    “∼ </a:t>
            </a:r>
            <a:r>
              <a:rPr lang="ko-KR" altLang="en-US" sz="2400" dirty="0" smtClean="0">
                <a:latin typeface="+mn-ea"/>
              </a:rPr>
              <a:t>지급한다</a:t>
            </a:r>
            <a:r>
              <a:rPr lang="en-US" altLang="ko-KR" sz="2400" dirty="0" smtClean="0">
                <a:latin typeface="+mn-ea"/>
              </a:rPr>
              <a:t>.(O)”</a:t>
            </a:r>
          </a:p>
          <a:p>
            <a:pPr>
              <a:lnSpc>
                <a:spcPct val="150000"/>
              </a:lnSpc>
              <a:defRPr/>
            </a:pPr>
            <a:endParaRPr lang="en-US" altLang="ko-KR" sz="2400" dirty="0">
              <a:latin typeface="+mn-ea"/>
            </a:endParaRPr>
          </a:p>
          <a:p>
            <a:pPr>
              <a:lnSpc>
                <a:spcPct val="150000"/>
              </a:lnSpc>
              <a:defRPr/>
            </a:pPr>
            <a:endParaRPr lang="en-US" altLang="ko-KR" sz="2400" dirty="0" smtClean="0">
              <a:latin typeface="+mn-ea"/>
            </a:endParaRPr>
          </a:p>
          <a:p>
            <a:pPr>
              <a:lnSpc>
                <a:spcPct val="150000"/>
              </a:lnSpc>
              <a:defRPr/>
            </a:pPr>
            <a:r>
              <a:rPr lang="en-US" altLang="ko-KR" sz="2400" dirty="0" smtClean="0">
                <a:latin typeface="+mn-ea"/>
              </a:rPr>
              <a:t>→ </a:t>
            </a:r>
            <a:r>
              <a:rPr lang="ko-KR" altLang="en-US" sz="2400" dirty="0" smtClean="0">
                <a:latin typeface="+mn-ea"/>
              </a:rPr>
              <a:t>임금이 아니면 퇴직금</a:t>
            </a:r>
            <a:r>
              <a:rPr lang="en-US" altLang="ko-KR" sz="2400" dirty="0" smtClean="0">
                <a:latin typeface="+mn-ea"/>
              </a:rPr>
              <a:t>, </a:t>
            </a:r>
            <a:r>
              <a:rPr lang="ko-KR" altLang="en-US" sz="2400" dirty="0" smtClean="0">
                <a:latin typeface="+mn-ea"/>
              </a:rPr>
              <a:t>연장근로 수당 등 각 급여 및 수당에 반영이 되지 않음</a:t>
            </a:r>
            <a:r>
              <a:rPr lang="en-US" altLang="ko-KR" sz="2400" dirty="0" smtClean="0">
                <a:latin typeface="+mn-ea"/>
              </a:rPr>
              <a:t>. </a:t>
            </a:r>
          </a:p>
        </p:txBody>
      </p:sp>
    </p:spTree>
    <p:extLst>
      <p:ext uri="{BB962C8B-B14F-4D97-AF65-F5344CB8AC3E}">
        <p14:creationId xmlns:p14="http://schemas.microsoft.com/office/powerpoint/2010/main" val="1703749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 </a:t>
            </a:r>
            <a:r>
              <a:rPr lang="ko-KR" altLang="en-US" sz="3600" b="1" dirty="0" smtClean="0"/>
              <a:t>임금이란</a:t>
            </a:r>
            <a:r>
              <a:rPr lang="en-US" altLang="ko-KR" sz="3600" b="1" dirty="0" smtClean="0"/>
              <a:t>?</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5447645"/>
          </a:xfrm>
          <a:prstGeom prst="rect">
            <a:avLst/>
          </a:prstGeom>
          <a:noFill/>
        </p:spPr>
        <p:txBody>
          <a:bodyPr wrap="square" rtlCol="0">
            <a:spAutoFit/>
          </a:bodyPr>
          <a:lstStyle/>
          <a:p>
            <a:r>
              <a:rPr lang="en-US" altLang="ko-KR" sz="2400" b="1" dirty="0" smtClean="0">
                <a:latin typeface="+mn-ea"/>
              </a:rPr>
              <a:t>★ </a:t>
            </a:r>
            <a:r>
              <a:rPr lang="ko-KR" altLang="en-US" sz="2400" b="1" dirty="0" smtClean="0">
                <a:latin typeface="+mn-ea"/>
              </a:rPr>
              <a:t>쟁의행위와 무노동무임금</a:t>
            </a:r>
            <a:endParaRPr lang="en-US" altLang="ko-KR" sz="2400" b="1" dirty="0" smtClean="0">
              <a:latin typeface="+mn-ea"/>
            </a:endParaRPr>
          </a:p>
          <a:p>
            <a:endParaRPr lang="en-US" altLang="ko-KR" sz="2400" dirty="0" smtClean="0">
              <a:latin typeface="+mn-ea"/>
            </a:endParaRPr>
          </a:p>
          <a:p>
            <a:pPr>
              <a:lnSpc>
                <a:spcPct val="150000"/>
              </a:lnSpc>
            </a:pPr>
            <a:r>
              <a:rPr lang="ko-KR" altLang="en-US" sz="2000" b="1" dirty="0" smtClean="0">
                <a:latin typeface="+mn-ea"/>
              </a:rPr>
              <a:t>가</a:t>
            </a:r>
            <a:r>
              <a:rPr lang="en-US" altLang="ko-KR" sz="2000" b="1" dirty="0" smtClean="0">
                <a:latin typeface="+mn-ea"/>
              </a:rPr>
              <a:t>. </a:t>
            </a:r>
            <a:r>
              <a:rPr lang="ko-KR" altLang="en-US" sz="2000" dirty="0" smtClean="0">
                <a:latin typeface="+mn-ea"/>
              </a:rPr>
              <a:t>쟁의행위시의 임금지급에 관하여 </a:t>
            </a:r>
            <a:r>
              <a:rPr lang="ko-KR" altLang="en-US" sz="2000" b="1" u="sng" dirty="0" smtClean="0">
                <a:solidFill>
                  <a:srgbClr val="FF0000"/>
                </a:solidFill>
                <a:latin typeface="+mn-ea"/>
              </a:rPr>
              <a:t>단체협약이나 취업규칙 등에서 이를 규정하거나 그 지급에 관한 당사자 사이의 약정이나 관행이 있다고 인정되지 아니하는 한</a:t>
            </a:r>
            <a:r>
              <a:rPr lang="ko-KR" altLang="en-US" sz="2000" dirty="0" smtClean="0">
                <a:latin typeface="+mn-ea"/>
              </a:rPr>
              <a:t> 근로제공의무와 대가관계에 있는 임금청구권이 발생하지 않는다</a:t>
            </a:r>
            <a:r>
              <a:rPr lang="en-US" altLang="ko-KR" sz="2000" dirty="0" smtClean="0">
                <a:latin typeface="+mn-ea"/>
              </a:rPr>
              <a:t>(</a:t>
            </a:r>
            <a:r>
              <a:rPr lang="ko-KR" altLang="en-US" sz="2000" dirty="0" smtClean="0">
                <a:latin typeface="+mn-ea"/>
              </a:rPr>
              <a:t>유급휴일부분도 발생하지 않음</a:t>
            </a:r>
            <a:r>
              <a:rPr lang="en-US" altLang="ko-KR" sz="2000" dirty="0" smtClean="0">
                <a:latin typeface="+mn-ea"/>
              </a:rPr>
              <a:t>BUT </a:t>
            </a:r>
            <a:r>
              <a:rPr lang="ko-KR" altLang="en-US" sz="2000" dirty="0" smtClean="0">
                <a:latin typeface="+mn-ea"/>
              </a:rPr>
              <a:t>무급휴일은 공제 불가</a:t>
            </a:r>
            <a:r>
              <a:rPr lang="en-US" altLang="ko-KR" sz="2000" dirty="0" smtClean="0">
                <a:latin typeface="+mn-ea"/>
              </a:rPr>
              <a:t>) . → </a:t>
            </a:r>
            <a:r>
              <a:rPr lang="ko-KR" altLang="en-US" sz="2000" dirty="0" smtClean="0">
                <a:latin typeface="+mn-ea"/>
              </a:rPr>
              <a:t>금속노조 </a:t>
            </a:r>
            <a:r>
              <a:rPr lang="ko-KR" altLang="en-US" sz="2000" dirty="0" err="1" smtClean="0">
                <a:latin typeface="+mn-ea"/>
              </a:rPr>
              <a:t>모범단협</a:t>
            </a:r>
            <a:r>
              <a:rPr lang="ko-KR" altLang="en-US" sz="2000" dirty="0" smtClean="0">
                <a:latin typeface="+mn-ea"/>
              </a:rPr>
              <a:t> </a:t>
            </a:r>
            <a:r>
              <a:rPr lang="en-US" altLang="ko-KR" sz="2000" dirty="0" smtClean="0">
                <a:latin typeface="+mn-ea"/>
              </a:rPr>
              <a:t>“</a:t>
            </a:r>
            <a:r>
              <a:rPr lang="ko-KR" altLang="en-US" sz="2000" dirty="0" smtClean="0">
                <a:latin typeface="+mn-ea"/>
              </a:rPr>
              <a:t>쟁의기간 중의 임금을 전액 지급한다</a:t>
            </a:r>
            <a:r>
              <a:rPr lang="en-US" altLang="ko-KR" sz="2000" dirty="0" smtClean="0">
                <a:latin typeface="+mn-ea"/>
              </a:rPr>
              <a:t>.”</a:t>
            </a:r>
          </a:p>
          <a:p>
            <a:pPr>
              <a:lnSpc>
                <a:spcPct val="150000"/>
              </a:lnSpc>
            </a:pPr>
            <a:r>
              <a:rPr lang="ko-KR" altLang="en-US" sz="2000" b="1" dirty="0" smtClean="0">
                <a:latin typeface="+mn-ea"/>
              </a:rPr>
              <a:t>나</a:t>
            </a:r>
            <a:r>
              <a:rPr lang="en-US" altLang="ko-KR" sz="2000" b="1" dirty="0" smtClean="0">
                <a:latin typeface="+mn-ea"/>
              </a:rPr>
              <a:t>. </a:t>
            </a:r>
            <a:r>
              <a:rPr lang="ko-KR" altLang="en-US" sz="2000" b="1" dirty="0" smtClean="0">
                <a:latin typeface="+mn-ea"/>
              </a:rPr>
              <a:t>임금이 아닌 전임자의 급여도 공제</a:t>
            </a:r>
            <a:r>
              <a:rPr lang="en-US" altLang="ko-KR" sz="2000" b="1" dirty="0" smtClean="0">
                <a:latin typeface="+mn-ea"/>
              </a:rPr>
              <a:t>? </a:t>
            </a:r>
            <a:r>
              <a:rPr lang="en-US" altLang="ko-KR" sz="2000" dirty="0" smtClean="0">
                <a:latin typeface="+mn-ea"/>
              </a:rPr>
              <a:t>→ </a:t>
            </a:r>
            <a:r>
              <a:rPr lang="ko-KR" altLang="en-US" sz="2000" dirty="0" smtClean="0">
                <a:latin typeface="+mn-ea"/>
              </a:rPr>
              <a:t>임금은 아니지만 일반조합원들은 무노동 무임금 원칙으로 임금을 지급받지 못하게 된 마당에 노동조합 전임자들이 급여를 지급받는 것은 정당성이 인정될 수 없어 급여를 청구할 수 없다</a:t>
            </a:r>
            <a:r>
              <a:rPr lang="en-US" altLang="ko-KR" sz="2000" dirty="0" smtClean="0">
                <a:latin typeface="+mn-ea"/>
              </a:rPr>
              <a:t>. </a:t>
            </a:r>
          </a:p>
          <a:p>
            <a:pPr>
              <a:lnSpc>
                <a:spcPct val="150000"/>
              </a:lnSpc>
            </a:pPr>
            <a:r>
              <a:rPr lang="ko-KR" altLang="en-US" sz="2000" b="1" dirty="0" smtClean="0">
                <a:latin typeface="+mn-ea"/>
              </a:rPr>
              <a:t>다</a:t>
            </a:r>
            <a:r>
              <a:rPr lang="en-US" altLang="ko-KR" sz="2000" b="1" dirty="0" smtClean="0">
                <a:latin typeface="+mn-ea"/>
              </a:rPr>
              <a:t>. </a:t>
            </a:r>
            <a:r>
              <a:rPr lang="ko-KR" altLang="en-US" sz="2000" b="1" dirty="0" smtClean="0">
                <a:latin typeface="+mn-ea"/>
              </a:rPr>
              <a:t>쟁의행위 기간 중 변제기에 도달한 임금 →당연히 지급</a:t>
            </a:r>
            <a:r>
              <a:rPr lang="en-US" altLang="ko-KR" sz="2000" b="1" dirty="0" smtClean="0">
                <a:latin typeface="+mn-ea"/>
              </a:rPr>
              <a:t>. </a:t>
            </a:r>
            <a:r>
              <a:rPr lang="ko-KR" altLang="en-US" sz="2000" b="1" dirty="0" smtClean="0">
                <a:latin typeface="+mn-ea"/>
              </a:rPr>
              <a:t>무노동무임금원칙과 무관</a:t>
            </a:r>
            <a:r>
              <a:rPr lang="en-US" altLang="ko-KR" sz="2000" b="1" dirty="0" smtClean="0">
                <a:latin typeface="+mn-ea"/>
              </a:rPr>
              <a:t>. </a:t>
            </a:r>
            <a:r>
              <a:rPr lang="ko-KR" altLang="en-US" sz="2000" dirty="0" smtClean="0">
                <a:latin typeface="+mn-ea"/>
              </a:rPr>
              <a:t>쟁의행위 기간 중 하기 휴가비</a:t>
            </a:r>
            <a:r>
              <a:rPr lang="en-US" altLang="ko-KR" sz="2000" dirty="0" smtClean="0">
                <a:latin typeface="+mn-ea"/>
              </a:rPr>
              <a:t>(</a:t>
            </a:r>
            <a:r>
              <a:rPr lang="ko-KR" altLang="en-US" sz="2000" dirty="0" smtClean="0">
                <a:latin typeface="+mn-ea"/>
              </a:rPr>
              <a:t>지급일 현재 재직 중인 근로자이면 모두 지급</a:t>
            </a:r>
            <a:r>
              <a:rPr lang="en-US" altLang="ko-KR" sz="2000" dirty="0" smtClean="0">
                <a:latin typeface="+mn-ea"/>
              </a:rPr>
              <a:t>) </a:t>
            </a:r>
            <a:r>
              <a:rPr lang="ko-KR" altLang="en-US" sz="2000" dirty="0" smtClean="0">
                <a:latin typeface="+mn-ea"/>
              </a:rPr>
              <a:t>지급 기일 도래한 경우</a:t>
            </a:r>
            <a:r>
              <a:rPr lang="en-US" altLang="ko-KR" sz="2000" dirty="0" smtClean="0">
                <a:latin typeface="+mn-ea"/>
              </a:rPr>
              <a:t>. (</a:t>
            </a:r>
            <a:r>
              <a:rPr lang="ko-KR" altLang="en-US" sz="2000" dirty="0" smtClean="0">
                <a:latin typeface="+mn-ea"/>
              </a:rPr>
              <a:t>파업과 휴직은 구별되는 개념</a:t>
            </a:r>
            <a:r>
              <a:rPr lang="en-US" altLang="ko-KR" sz="2000" dirty="0" smtClean="0">
                <a:latin typeface="+mn-ea"/>
              </a:rPr>
              <a:t>)</a:t>
            </a:r>
            <a:endParaRPr lang="en-US" altLang="ko-KR" sz="2000" dirty="0">
              <a:latin typeface="+mn-ea"/>
            </a:endParaRPr>
          </a:p>
        </p:txBody>
      </p:sp>
    </p:spTree>
    <p:extLst>
      <p:ext uri="{BB962C8B-B14F-4D97-AF65-F5344CB8AC3E}">
        <p14:creationId xmlns:p14="http://schemas.microsoft.com/office/powerpoint/2010/main" val="1113248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II. </a:t>
            </a:r>
            <a:r>
              <a:rPr lang="ko-KR" altLang="en-US" sz="6000" b="1" dirty="0" smtClean="0">
                <a:solidFill>
                  <a:prstClr val="black">
                    <a:lumMod val="75000"/>
                    <a:lumOff val="25000"/>
                  </a:prstClr>
                </a:solidFill>
                <a:latin typeface="+mj-ea"/>
              </a:rPr>
              <a:t>평균임금</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21345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4154984"/>
          </a:xfrm>
          <a:prstGeom prst="rect">
            <a:avLst/>
          </a:prstGeom>
          <a:noFill/>
        </p:spPr>
        <p:txBody>
          <a:bodyPr wrap="square" rtlCol="0">
            <a:spAutoFit/>
          </a:bodyPr>
          <a:lstStyle/>
          <a:p>
            <a:r>
              <a:rPr lang="en-US" altLang="ko-KR" sz="2400" b="1" dirty="0" smtClean="0">
                <a:latin typeface="+mn-ea"/>
              </a:rPr>
              <a:t>1. </a:t>
            </a:r>
            <a:r>
              <a:rPr lang="ko-KR" altLang="en-US" sz="2400" b="1" dirty="0" smtClean="0">
                <a:latin typeface="+mn-ea"/>
              </a:rPr>
              <a:t>개념 및 용도</a:t>
            </a:r>
            <a:endParaRPr lang="en-US" altLang="ko-KR" sz="2400" b="1" dirty="0" smtClean="0">
              <a:latin typeface="+mn-ea"/>
            </a:endParaRPr>
          </a:p>
          <a:p>
            <a:endParaRPr lang="en-US" altLang="ko-KR" sz="2400" dirty="0" smtClean="0">
              <a:latin typeface="+mn-ea"/>
            </a:endParaRPr>
          </a:p>
          <a:p>
            <a:pPr>
              <a:lnSpc>
                <a:spcPct val="150000"/>
              </a:lnSpc>
              <a:defRPr/>
            </a:pPr>
            <a:r>
              <a:rPr lang="en-US" altLang="ko-KR" sz="2400" dirty="0" smtClean="0">
                <a:latin typeface="+mn-ea"/>
              </a:rPr>
              <a:t>“</a:t>
            </a:r>
            <a:r>
              <a:rPr lang="ko-KR" altLang="en-US" sz="2400" dirty="0" smtClean="0">
                <a:latin typeface="+mn-ea"/>
              </a:rPr>
              <a:t>근로기준법 제</a:t>
            </a:r>
            <a:r>
              <a:rPr lang="en-US" altLang="ko-KR" sz="2400" dirty="0" smtClean="0">
                <a:latin typeface="+mn-ea"/>
              </a:rPr>
              <a:t>2</a:t>
            </a:r>
            <a:r>
              <a:rPr lang="ko-KR" altLang="en-US" sz="2400" dirty="0" smtClean="0">
                <a:latin typeface="+mn-ea"/>
              </a:rPr>
              <a:t>조 제</a:t>
            </a:r>
            <a:r>
              <a:rPr lang="en-US" altLang="ko-KR" sz="2400" dirty="0" smtClean="0">
                <a:latin typeface="+mn-ea"/>
              </a:rPr>
              <a:t>1</a:t>
            </a:r>
            <a:r>
              <a:rPr lang="ko-KR" altLang="en-US" sz="2400" dirty="0" smtClean="0">
                <a:latin typeface="+mn-ea"/>
              </a:rPr>
              <a:t>항 제</a:t>
            </a:r>
            <a:r>
              <a:rPr lang="en-US" altLang="ko-KR" sz="2400" dirty="0" smtClean="0">
                <a:latin typeface="+mn-ea"/>
              </a:rPr>
              <a:t>6</a:t>
            </a:r>
            <a:r>
              <a:rPr lang="ko-KR" altLang="en-US" sz="2400" dirty="0" smtClean="0">
                <a:latin typeface="+mn-ea"/>
              </a:rPr>
              <a:t>호 </a:t>
            </a:r>
            <a:r>
              <a:rPr lang="en-US" altLang="ko-KR" sz="2400" dirty="0" smtClean="0">
                <a:latin typeface="+mn-ea"/>
              </a:rPr>
              <a:t>– </a:t>
            </a:r>
            <a:r>
              <a:rPr lang="ko-KR" altLang="en-US" sz="2400" dirty="0" smtClean="0">
                <a:latin typeface="+mn-ea"/>
              </a:rPr>
              <a:t>평균임금이란 이를 산정하여야 할 사유가 발생한 날 이전 </a:t>
            </a:r>
            <a:r>
              <a:rPr lang="en-US" altLang="ko-KR" sz="2400" dirty="0" smtClean="0">
                <a:latin typeface="+mn-ea"/>
              </a:rPr>
              <a:t>3</a:t>
            </a:r>
            <a:r>
              <a:rPr lang="ko-KR" altLang="en-US" sz="2400" dirty="0" smtClean="0">
                <a:latin typeface="+mn-ea"/>
              </a:rPr>
              <a:t>개월 동안에 그 근로자에게 지급된 </a:t>
            </a:r>
            <a:r>
              <a:rPr lang="ko-KR" altLang="en-US" sz="2400" b="1" u="sng" dirty="0" smtClean="0">
                <a:solidFill>
                  <a:srgbClr val="FF0000"/>
                </a:solidFill>
                <a:latin typeface="+mn-ea"/>
              </a:rPr>
              <a:t>임금의 총액</a:t>
            </a:r>
            <a:r>
              <a:rPr lang="ko-KR" altLang="en-US" sz="2400" dirty="0" smtClean="0">
                <a:latin typeface="+mn-ea"/>
              </a:rPr>
              <a:t>을 그 기간의 총 일수로 나눈 금액을 말한다</a:t>
            </a:r>
            <a:r>
              <a:rPr lang="en-US" altLang="ko-KR" sz="2400" dirty="0" smtClean="0">
                <a:latin typeface="+mn-ea"/>
              </a:rPr>
              <a:t>.” → </a:t>
            </a:r>
            <a:r>
              <a:rPr lang="ko-KR" altLang="en-US" sz="2400" dirty="0" smtClean="0">
                <a:latin typeface="+mn-ea"/>
              </a:rPr>
              <a:t>평균임금 </a:t>
            </a:r>
            <a:r>
              <a:rPr lang="ko-KR" altLang="en-US" sz="2400" dirty="0" err="1" smtClean="0">
                <a:latin typeface="+mn-ea"/>
              </a:rPr>
              <a:t>산정시</a:t>
            </a:r>
            <a:r>
              <a:rPr lang="ko-KR" altLang="en-US" sz="2400" dirty="0" smtClean="0">
                <a:latin typeface="+mn-ea"/>
              </a:rPr>
              <a:t> 해당 기간 동안 지급된 </a:t>
            </a:r>
            <a:r>
              <a:rPr lang="ko-KR" altLang="en-US" sz="2400" dirty="0" err="1" smtClean="0">
                <a:latin typeface="+mn-ea"/>
              </a:rPr>
              <a:t>금원이</a:t>
            </a:r>
            <a:r>
              <a:rPr lang="ko-KR" altLang="en-US" sz="2400" dirty="0" smtClean="0">
                <a:latin typeface="+mn-ea"/>
              </a:rPr>
              <a:t> 임금인지 여부가 쟁점</a:t>
            </a:r>
            <a:r>
              <a:rPr lang="en-US" altLang="ko-KR" sz="2400" dirty="0" smtClean="0">
                <a:latin typeface="+mn-ea"/>
              </a:rPr>
              <a:t>. </a:t>
            </a:r>
            <a:endParaRPr lang="en-US" altLang="ko-KR" sz="2400" dirty="0">
              <a:latin typeface="+mn-ea"/>
            </a:endParaRPr>
          </a:p>
          <a:p>
            <a:pPr>
              <a:lnSpc>
                <a:spcPct val="150000"/>
              </a:lnSpc>
              <a:defRPr/>
            </a:pPr>
            <a:endParaRPr lang="en-US" altLang="ko-KR" sz="2400" dirty="0">
              <a:latin typeface="+mn-ea"/>
            </a:endParaRPr>
          </a:p>
          <a:p>
            <a:pPr>
              <a:lnSpc>
                <a:spcPct val="150000"/>
              </a:lnSpc>
              <a:defRPr/>
            </a:pPr>
            <a:r>
              <a:rPr lang="ko-KR" altLang="en-US" sz="2400" dirty="0" smtClean="0">
                <a:latin typeface="+mn-ea"/>
              </a:rPr>
              <a:t>평균임금 </a:t>
            </a:r>
            <a:r>
              <a:rPr lang="en-US" altLang="ko-KR" sz="2400" dirty="0" smtClean="0">
                <a:latin typeface="+mn-ea"/>
              </a:rPr>
              <a:t>.     →  </a:t>
            </a:r>
            <a:r>
              <a:rPr lang="ko-KR" altLang="en-US" sz="2400" dirty="0" smtClean="0">
                <a:latin typeface="+mn-ea"/>
              </a:rPr>
              <a:t>퇴직금</a:t>
            </a:r>
            <a:r>
              <a:rPr lang="en-US" altLang="ko-KR" sz="2400" dirty="0" smtClean="0">
                <a:latin typeface="+mn-ea"/>
              </a:rPr>
              <a:t>, </a:t>
            </a:r>
            <a:r>
              <a:rPr lang="ko-KR" altLang="en-US" sz="2400" dirty="0" smtClean="0">
                <a:latin typeface="+mn-ea"/>
              </a:rPr>
              <a:t>휴업수당</a:t>
            </a:r>
            <a:r>
              <a:rPr lang="en-US" altLang="ko-KR" sz="2400" dirty="0" smtClean="0">
                <a:latin typeface="+mn-ea"/>
              </a:rPr>
              <a:t>, </a:t>
            </a:r>
            <a:r>
              <a:rPr lang="ko-KR" altLang="en-US" sz="2400" dirty="0" smtClean="0">
                <a:latin typeface="+mn-ea"/>
              </a:rPr>
              <a:t>연차휴가수당</a:t>
            </a:r>
            <a:r>
              <a:rPr lang="en-US" altLang="ko-KR" sz="2400" dirty="0" smtClean="0">
                <a:latin typeface="+mn-ea"/>
              </a:rPr>
              <a:t>, </a:t>
            </a:r>
            <a:r>
              <a:rPr lang="ko-KR" altLang="en-US" sz="2400" dirty="0" smtClean="0">
                <a:latin typeface="+mn-ea"/>
              </a:rPr>
              <a:t>산재보상 등</a:t>
            </a:r>
            <a:r>
              <a:rPr lang="en-US" altLang="ko-KR" sz="2400" dirty="0" smtClean="0">
                <a:latin typeface="+mn-ea"/>
              </a:rPr>
              <a:t>.</a:t>
            </a:r>
          </a:p>
        </p:txBody>
      </p:sp>
      <p:sp>
        <p:nvSpPr>
          <p:cNvPr id="4" name="위쪽 화살표 3"/>
          <p:cNvSpPr/>
          <p:nvPr/>
        </p:nvSpPr>
        <p:spPr>
          <a:xfrm>
            <a:off x="1729946" y="4596714"/>
            <a:ext cx="172995" cy="68712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위쪽 화살표 6"/>
          <p:cNvSpPr/>
          <p:nvPr/>
        </p:nvSpPr>
        <p:spPr>
          <a:xfrm>
            <a:off x="8896865" y="4596714"/>
            <a:ext cx="230660" cy="68712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68562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461688"/>
            <a:ext cx="11842044" cy="4955203"/>
          </a:xfrm>
          <a:prstGeom prst="rect">
            <a:avLst/>
          </a:prstGeom>
          <a:noFill/>
        </p:spPr>
        <p:txBody>
          <a:bodyPr wrap="square" rtlCol="0">
            <a:spAutoFit/>
          </a:bodyPr>
          <a:lstStyle/>
          <a:p>
            <a:r>
              <a:rPr lang="en-US" altLang="ko-KR" sz="2400" b="1" dirty="0">
                <a:latin typeface="+mn-ea"/>
              </a:rPr>
              <a:t>2</a:t>
            </a:r>
            <a:r>
              <a:rPr lang="en-US" altLang="ko-KR" sz="2400" b="1" dirty="0" smtClean="0">
                <a:latin typeface="+mn-ea"/>
              </a:rPr>
              <a:t>. </a:t>
            </a:r>
            <a:r>
              <a:rPr lang="ko-KR" altLang="en-US" sz="2400" b="1" dirty="0" smtClean="0">
                <a:latin typeface="+mn-ea"/>
              </a:rPr>
              <a:t>산 정</a:t>
            </a:r>
            <a:endParaRPr lang="en-US" altLang="ko-KR" sz="2400" b="1" dirty="0" smtClean="0">
              <a:latin typeface="+mn-ea"/>
            </a:endParaRPr>
          </a:p>
          <a:p>
            <a:endParaRPr lang="en-US" altLang="ko-KR" sz="2400" dirty="0" smtClean="0">
              <a:latin typeface="+mn-ea"/>
            </a:endParaRPr>
          </a:p>
          <a:p>
            <a:endParaRPr lang="en-US" altLang="ko-KR" sz="2400" dirty="0" smtClean="0">
              <a:latin typeface="+mn-ea"/>
            </a:endParaRPr>
          </a:p>
          <a:p>
            <a:endParaRPr lang="en-US" altLang="ko-KR" sz="2400" dirty="0">
              <a:latin typeface="+mn-ea"/>
            </a:endParaRPr>
          </a:p>
          <a:p>
            <a:r>
              <a:rPr lang="en-US" altLang="ko-KR" sz="2000" dirty="0" smtClean="0">
                <a:latin typeface="+mn-ea"/>
              </a:rPr>
              <a:t>2018. 6. 1. </a:t>
            </a:r>
            <a:r>
              <a:rPr lang="ko-KR" altLang="en-US" sz="2000" dirty="0" smtClean="0">
                <a:latin typeface="+mn-ea"/>
              </a:rPr>
              <a:t>퇴직</a:t>
            </a:r>
            <a:r>
              <a:rPr lang="en-US" altLang="ko-KR" sz="2000" dirty="0" smtClean="0">
                <a:latin typeface="+mn-ea"/>
              </a:rPr>
              <a:t>. </a:t>
            </a:r>
          </a:p>
          <a:p>
            <a:endParaRPr lang="en-US" altLang="ko-KR" sz="2000" dirty="0">
              <a:latin typeface="+mn-ea"/>
            </a:endParaRPr>
          </a:p>
          <a:p>
            <a:r>
              <a:rPr lang="en-US" altLang="ko-KR" sz="2000" b="1" dirty="0" smtClean="0">
                <a:latin typeface="+mn-ea"/>
              </a:rPr>
              <a:t>2018. 5. 1. – 5. 31. </a:t>
            </a:r>
          </a:p>
          <a:p>
            <a:pPr marL="342900" indent="-342900">
              <a:buFontTx/>
              <a:buChar char="-"/>
            </a:pPr>
            <a:r>
              <a:rPr lang="ko-KR" altLang="en-US" sz="2000" dirty="0" smtClean="0">
                <a:latin typeface="+mn-ea"/>
              </a:rPr>
              <a:t>기본급 </a:t>
            </a:r>
            <a:r>
              <a:rPr lang="en-US" altLang="ko-KR" sz="2000" dirty="0" smtClean="0">
                <a:latin typeface="+mn-ea"/>
              </a:rPr>
              <a:t>200</a:t>
            </a:r>
            <a:r>
              <a:rPr lang="ko-KR" altLang="en-US" sz="2000" dirty="0" smtClean="0">
                <a:latin typeface="+mn-ea"/>
              </a:rPr>
              <a:t>만원</a:t>
            </a:r>
            <a:r>
              <a:rPr lang="en-US" altLang="ko-KR" sz="2000" dirty="0" smtClean="0">
                <a:latin typeface="+mn-ea"/>
              </a:rPr>
              <a:t>, </a:t>
            </a:r>
            <a:r>
              <a:rPr lang="ko-KR" altLang="en-US" sz="2000" dirty="0" smtClean="0">
                <a:latin typeface="+mn-ea"/>
              </a:rPr>
              <a:t>상여금</a:t>
            </a:r>
            <a:r>
              <a:rPr lang="en-US" altLang="ko-KR" sz="2000" dirty="0" smtClean="0">
                <a:latin typeface="+mn-ea"/>
              </a:rPr>
              <a:t>(</a:t>
            </a:r>
            <a:r>
              <a:rPr lang="ko-KR" altLang="en-US" sz="2000" dirty="0" smtClean="0">
                <a:latin typeface="+mn-ea"/>
              </a:rPr>
              <a:t>홀수 달 기본급의 </a:t>
            </a:r>
            <a:r>
              <a:rPr lang="en-US" altLang="ko-KR" sz="2000" dirty="0" smtClean="0">
                <a:latin typeface="+mn-ea"/>
              </a:rPr>
              <a:t>100% </a:t>
            </a:r>
            <a:r>
              <a:rPr lang="ko-KR" altLang="en-US" sz="2000" dirty="0" smtClean="0">
                <a:latin typeface="+mn-ea"/>
              </a:rPr>
              <a:t>지급</a:t>
            </a:r>
            <a:r>
              <a:rPr lang="en-US" altLang="ko-KR" sz="2000" dirty="0" smtClean="0">
                <a:latin typeface="+mn-ea"/>
              </a:rPr>
              <a:t>) 200</a:t>
            </a:r>
            <a:r>
              <a:rPr lang="ko-KR" altLang="en-US" sz="2000" dirty="0" smtClean="0">
                <a:latin typeface="+mn-ea"/>
              </a:rPr>
              <a:t>만원</a:t>
            </a:r>
            <a:r>
              <a:rPr lang="en-US" altLang="ko-KR" sz="2000" dirty="0" smtClean="0">
                <a:latin typeface="+mn-ea"/>
              </a:rPr>
              <a:t>, </a:t>
            </a:r>
            <a:r>
              <a:rPr lang="ko-KR" altLang="en-US" sz="2000" dirty="0" smtClean="0">
                <a:latin typeface="+mn-ea"/>
              </a:rPr>
              <a:t>연장</a:t>
            </a:r>
            <a:r>
              <a:rPr lang="en-US" altLang="ko-KR" sz="2000" dirty="0" smtClean="0">
                <a:latin typeface="+mn-ea"/>
              </a:rPr>
              <a:t>,</a:t>
            </a:r>
            <a:r>
              <a:rPr lang="ko-KR" altLang="en-US" sz="2000" dirty="0" smtClean="0">
                <a:latin typeface="+mn-ea"/>
              </a:rPr>
              <a:t>야간</a:t>
            </a:r>
            <a:r>
              <a:rPr lang="en-US" altLang="ko-KR" sz="2000" dirty="0" smtClean="0">
                <a:latin typeface="+mn-ea"/>
              </a:rPr>
              <a:t>,</a:t>
            </a:r>
            <a:r>
              <a:rPr lang="ko-KR" altLang="en-US" sz="2000" dirty="0" smtClean="0">
                <a:latin typeface="+mn-ea"/>
              </a:rPr>
              <a:t>휴일 수당 합계 </a:t>
            </a:r>
            <a:r>
              <a:rPr lang="en-US" altLang="ko-KR" sz="2000" dirty="0" smtClean="0">
                <a:latin typeface="+mn-ea"/>
              </a:rPr>
              <a:t>50</a:t>
            </a:r>
            <a:r>
              <a:rPr lang="ko-KR" altLang="en-US" sz="2000" dirty="0" smtClean="0">
                <a:latin typeface="+mn-ea"/>
              </a:rPr>
              <a:t>만원</a:t>
            </a:r>
            <a:r>
              <a:rPr lang="en-US" altLang="ko-KR" sz="2000" dirty="0" smtClean="0">
                <a:latin typeface="+mn-ea"/>
              </a:rPr>
              <a:t>(</a:t>
            </a:r>
            <a:r>
              <a:rPr lang="ko-KR" altLang="en-US" sz="2000" dirty="0" smtClean="0">
                <a:latin typeface="+mn-ea"/>
              </a:rPr>
              <a:t>회사 사정 어려워 미지급</a:t>
            </a:r>
            <a:r>
              <a:rPr lang="en-US" altLang="ko-KR" sz="2000" dirty="0" smtClean="0">
                <a:latin typeface="+mn-ea"/>
              </a:rPr>
              <a:t>).</a:t>
            </a:r>
          </a:p>
          <a:p>
            <a:r>
              <a:rPr lang="en-US" altLang="ko-KR" sz="2000" b="1" dirty="0" smtClean="0">
                <a:latin typeface="+mn-ea"/>
              </a:rPr>
              <a:t>2018. 4. 1. – 4. 30.</a:t>
            </a:r>
          </a:p>
          <a:p>
            <a:pPr marL="342900" indent="-342900">
              <a:buFontTx/>
              <a:buChar char="-"/>
            </a:pPr>
            <a:r>
              <a:rPr lang="ko-KR" altLang="en-US" sz="2000" dirty="0" smtClean="0">
                <a:latin typeface="+mn-ea"/>
              </a:rPr>
              <a:t>기본급 </a:t>
            </a:r>
            <a:r>
              <a:rPr lang="en-US" altLang="ko-KR" sz="2000" dirty="0" smtClean="0">
                <a:latin typeface="+mn-ea"/>
              </a:rPr>
              <a:t>200</a:t>
            </a:r>
            <a:r>
              <a:rPr lang="ko-KR" altLang="en-US" sz="2000" dirty="0" smtClean="0">
                <a:latin typeface="+mn-ea"/>
              </a:rPr>
              <a:t>만원</a:t>
            </a:r>
            <a:r>
              <a:rPr lang="en-US" altLang="ko-KR" sz="2000" dirty="0" smtClean="0">
                <a:latin typeface="+mn-ea"/>
              </a:rPr>
              <a:t>, </a:t>
            </a:r>
            <a:r>
              <a:rPr lang="ko-KR" altLang="en-US" sz="2000" dirty="0" smtClean="0">
                <a:latin typeface="+mn-ea"/>
              </a:rPr>
              <a:t>연장</a:t>
            </a:r>
            <a:r>
              <a:rPr lang="en-US" altLang="ko-KR" sz="2000" dirty="0" smtClean="0">
                <a:latin typeface="+mn-ea"/>
              </a:rPr>
              <a:t>, </a:t>
            </a:r>
            <a:r>
              <a:rPr lang="ko-KR" altLang="en-US" sz="2000" dirty="0" smtClean="0">
                <a:latin typeface="+mn-ea"/>
              </a:rPr>
              <a:t>야간</a:t>
            </a:r>
            <a:r>
              <a:rPr lang="en-US" altLang="ko-KR" sz="2000" dirty="0" smtClean="0">
                <a:latin typeface="+mn-ea"/>
              </a:rPr>
              <a:t>, </a:t>
            </a:r>
            <a:r>
              <a:rPr lang="ko-KR" altLang="en-US" sz="2000" dirty="0" smtClean="0">
                <a:latin typeface="+mn-ea"/>
              </a:rPr>
              <a:t>휴일 수당 합계 </a:t>
            </a:r>
            <a:r>
              <a:rPr lang="en-US" altLang="ko-KR" sz="2000" dirty="0" smtClean="0">
                <a:latin typeface="+mn-ea"/>
              </a:rPr>
              <a:t>40</a:t>
            </a:r>
            <a:r>
              <a:rPr lang="ko-KR" altLang="en-US" sz="2000" dirty="0" smtClean="0">
                <a:latin typeface="+mn-ea"/>
              </a:rPr>
              <a:t>만원</a:t>
            </a:r>
            <a:r>
              <a:rPr lang="en-US" altLang="ko-KR" sz="2000" dirty="0" smtClean="0">
                <a:latin typeface="+mn-ea"/>
              </a:rPr>
              <a:t>, </a:t>
            </a:r>
            <a:r>
              <a:rPr lang="ko-KR" altLang="en-US" sz="2000" dirty="0" smtClean="0">
                <a:latin typeface="+mn-ea"/>
              </a:rPr>
              <a:t>단체협약 타결 </a:t>
            </a:r>
            <a:r>
              <a:rPr lang="ko-KR" altLang="en-US" sz="2000" dirty="0" err="1" smtClean="0">
                <a:latin typeface="+mn-ea"/>
              </a:rPr>
              <a:t>성과금</a:t>
            </a:r>
            <a:r>
              <a:rPr lang="ko-KR" altLang="en-US" sz="2000" dirty="0" smtClean="0">
                <a:latin typeface="+mn-ea"/>
              </a:rPr>
              <a:t> </a:t>
            </a:r>
            <a:r>
              <a:rPr lang="en-US" altLang="ko-KR" sz="2000" dirty="0" smtClean="0">
                <a:latin typeface="+mn-ea"/>
              </a:rPr>
              <a:t>200</a:t>
            </a:r>
            <a:r>
              <a:rPr lang="ko-KR" altLang="en-US" sz="2000" dirty="0" smtClean="0">
                <a:latin typeface="+mn-ea"/>
              </a:rPr>
              <a:t>만원</a:t>
            </a:r>
            <a:r>
              <a:rPr lang="en-US" altLang="ko-KR" sz="2000" dirty="0" smtClean="0">
                <a:latin typeface="+mn-ea"/>
              </a:rPr>
              <a:t>.</a:t>
            </a:r>
          </a:p>
          <a:p>
            <a:r>
              <a:rPr lang="en-US" altLang="ko-KR" sz="2000" b="1" dirty="0" smtClean="0">
                <a:latin typeface="+mn-ea"/>
              </a:rPr>
              <a:t>2018. 3. 1. – 3. 31.</a:t>
            </a:r>
          </a:p>
          <a:p>
            <a:pPr marL="342900" indent="-342900">
              <a:buFontTx/>
              <a:buChar char="-"/>
            </a:pPr>
            <a:r>
              <a:rPr lang="ko-KR" altLang="en-US" sz="2000" dirty="0" smtClean="0">
                <a:latin typeface="+mn-ea"/>
              </a:rPr>
              <a:t>기본급 </a:t>
            </a:r>
            <a:r>
              <a:rPr lang="en-US" altLang="ko-KR" sz="2000" dirty="0" smtClean="0">
                <a:latin typeface="+mn-ea"/>
              </a:rPr>
              <a:t>200</a:t>
            </a:r>
            <a:r>
              <a:rPr lang="ko-KR" altLang="en-US" sz="2000" dirty="0" smtClean="0">
                <a:latin typeface="+mn-ea"/>
              </a:rPr>
              <a:t>만원</a:t>
            </a:r>
            <a:r>
              <a:rPr lang="en-US" altLang="ko-KR" sz="2000" dirty="0" smtClean="0">
                <a:latin typeface="+mn-ea"/>
              </a:rPr>
              <a:t>, </a:t>
            </a:r>
            <a:r>
              <a:rPr lang="ko-KR" altLang="en-US" sz="2000" dirty="0" smtClean="0">
                <a:latin typeface="+mn-ea"/>
              </a:rPr>
              <a:t>연장</a:t>
            </a:r>
            <a:r>
              <a:rPr lang="en-US" altLang="ko-KR" sz="2000" dirty="0" smtClean="0">
                <a:latin typeface="+mn-ea"/>
              </a:rPr>
              <a:t>, </a:t>
            </a:r>
            <a:r>
              <a:rPr lang="ko-KR" altLang="en-US" sz="2000" dirty="0" smtClean="0">
                <a:latin typeface="+mn-ea"/>
              </a:rPr>
              <a:t>야간</a:t>
            </a:r>
            <a:r>
              <a:rPr lang="en-US" altLang="ko-KR" sz="2000" dirty="0" smtClean="0">
                <a:latin typeface="+mn-ea"/>
              </a:rPr>
              <a:t>, </a:t>
            </a:r>
            <a:r>
              <a:rPr lang="ko-KR" altLang="en-US" sz="2000" dirty="0" smtClean="0">
                <a:latin typeface="+mn-ea"/>
              </a:rPr>
              <a:t>휴일 수당 합계 </a:t>
            </a:r>
            <a:r>
              <a:rPr lang="en-US" altLang="ko-KR" sz="2000" dirty="0" smtClean="0">
                <a:latin typeface="+mn-ea"/>
              </a:rPr>
              <a:t>50</a:t>
            </a:r>
            <a:r>
              <a:rPr lang="ko-KR" altLang="en-US" sz="2000" dirty="0" smtClean="0">
                <a:latin typeface="+mn-ea"/>
              </a:rPr>
              <a:t>만원</a:t>
            </a:r>
            <a:r>
              <a:rPr lang="en-US" altLang="ko-KR" sz="2000" dirty="0" smtClean="0">
                <a:latin typeface="+mn-ea"/>
              </a:rPr>
              <a:t>, </a:t>
            </a:r>
            <a:r>
              <a:rPr lang="ko-KR" altLang="en-US" sz="2000" dirty="0">
                <a:latin typeface="+mn-ea"/>
              </a:rPr>
              <a:t>상여금</a:t>
            </a:r>
            <a:r>
              <a:rPr lang="en-US" altLang="ko-KR" sz="2000" dirty="0">
                <a:latin typeface="+mn-ea"/>
              </a:rPr>
              <a:t>(</a:t>
            </a:r>
            <a:r>
              <a:rPr lang="ko-KR" altLang="en-US" sz="2000" dirty="0">
                <a:latin typeface="+mn-ea"/>
              </a:rPr>
              <a:t>홀수 달 기본급의 </a:t>
            </a:r>
            <a:r>
              <a:rPr lang="en-US" altLang="ko-KR" sz="2000" dirty="0">
                <a:latin typeface="+mn-ea"/>
              </a:rPr>
              <a:t>100% </a:t>
            </a:r>
            <a:r>
              <a:rPr lang="ko-KR" altLang="en-US" sz="2000" dirty="0">
                <a:latin typeface="+mn-ea"/>
              </a:rPr>
              <a:t>지급</a:t>
            </a:r>
            <a:r>
              <a:rPr lang="en-US" altLang="ko-KR" sz="2000" dirty="0">
                <a:latin typeface="+mn-ea"/>
              </a:rPr>
              <a:t>) 200</a:t>
            </a:r>
            <a:r>
              <a:rPr lang="ko-KR" altLang="en-US" sz="2000" dirty="0" smtClean="0">
                <a:latin typeface="+mn-ea"/>
              </a:rPr>
              <a:t>만원</a:t>
            </a:r>
            <a:endParaRPr lang="en-US" altLang="ko-KR" sz="2000" dirty="0" smtClean="0">
              <a:latin typeface="+mn-ea"/>
            </a:endParaRPr>
          </a:p>
          <a:p>
            <a:pPr marL="342900" indent="-342900">
              <a:buFontTx/>
              <a:buChar char="-"/>
            </a:pPr>
            <a:endParaRPr lang="en-US" altLang="ko-KR" sz="2000" dirty="0">
              <a:latin typeface="+mn-ea"/>
            </a:endParaRPr>
          </a:p>
          <a:p>
            <a:r>
              <a:rPr lang="en-US" altLang="ko-KR" sz="2000" b="1" dirty="0" smtClean="0">
                <a:latin typeface="+mn-ea"/>
              </a:rPr>
              <a:t>2018. 6. 1. </a:t>
            </a:r>
            <a:r>
              <a:rPr lang="ko-KR" altLang="en-US" sz="2000" b="1" dirty="0" smtClean="0">
                <a:latin typeface="+mn-ea"/>
              </a:rPr>
              <a:t>퇴직 당시 평균임금은 </a:t>
            </a:r>
            <a:r>
              <a:rPr lang="en-US" altLang="ko-KR" sz="2000" b="1" dirty="0" smtClean="0">
                <a:latin typeface="+mn-ea"/>
              </a:rPr>
              <a:t>? </a:t>
            </a:r>
          </a:p>
        </p:txBody>
      </p:sp>
      <p:pic>
        <p:nvPicPr>
          <p:cNvPr id="11" name="Picture 2" descr="D:\Documents and setting\Documents\반디카메라\Cap 2016-02-25 01-29-09-65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1162" y="2000294"/>
            <a:ext cx="8788400"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8390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294480" y="1112706"/>
            <a:ext cx="11842044" cy="1569660"/>
          </a:xfrm>
          <a:prstGeom prst="rect">
            <a:avLst/>
          </a:prstGeom>
          <a:noFill/>
        </p:spPr>
        <p:txBody>
          <a:bodyPr wrap="square" rtlCol="0">
            <a:spAutoFit/>
          </a:bodyPr>
          <a:lstStyle/>
          <a:p>
            <a:r>
              <a:rPr lang="en-US" altLang="ko-KR" sz="2400" b="1" dirty="0">
                <a:latin typeface="+mn-ea"/>
              </a:rPr>
              <a:t>2</a:t>
            </a:r>
            <a:r>
              <a:rPr lang="en-US" altLang="ko-KR" sz="2400" b="1" dirty="0" smtClean="0">
                <a:latin typeface="+mn-ea"/>
              </a:rPr>
              <a:t>. </a:t>
            </a:r>
            <a:r>
              <a:rPr lang="ko-KR" altLang="en-US" sz="2400" b="1" dirty="0" smtClean="0">
                <a:latin typeface="+mn-ea"/>
              </a:rPr>
              <a:t>산 정</a:t>
            </a:r>
            <a:endParaRPr lang="en-US" altLang="ko-KR" sz="2400" b="1" dirty="0" smtClean="0">
              <a:latin typeface="+mn-ea"/>
            </a:endParaRPr>
          </a:p>
          <a:p>
            <a:endParaRPr lang="en-US" altLang="ko-KR" sz="2400" dirty="0" smtClean="0">
              <a:latin typeface="+mn-ea"/>
            </a:endParaRPr>
          </a:p>
          <a:p>
            <a:endParaRPr lang="en-US" altLang="ko-KR" sz="2400" dirty="0" smtClean="0">
              <a:latin typeface="+mn-ea"/>
            </a:endParaRPr>
          </a:p>
          <a:p>
            <a:endParaRPr lang="en-US" altLang="ko-KR" sz="2400" dirty="0">
              <a:latin typeface="+mn-ea"/>
            </a:endParaRPr>
          </a:p>
        </p:txBody>
      </p:sp>
      <p:pic>
        <p:nvPicPr>
          <p:cNvPr id="11" name="Picture 2" descr="D:\Documents and setting\Documents\반디카메라\Cap 2016-02-25 01-29-09-657.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400" y="1702645"/>
            <a:ext cx="8788400"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직사각형 2"/>
          <p:cNvSpPr/>
          <p:nvPr/>
        </p:nvSpPr>
        <p:spPr>
          <a:xfrm>
            <a:off x="875400" y="2820236"/>
            <a:ext cx="8268600" cy="3831818"/>
          </a:xfrm>
          <a:prstGeom prst="rect">
            <a:avLst/>
          </a:prstGeom>
        </p:spPr>
        <p:txBody>
          <a:bodyPr wrap="square">
            <a:spAutoFit/>
          </a:bodyPr>
          <a:lstStyle/>
          <a:p>
            <a:pPr>
              <a:lnSpc>
                <a:spcPct val="150000"/>
              </a:lnSpc>
              <a:defRPr/>
            </a:pPr>
            <a:r>
              <a:rPr lang="en-US" altLang="ko-KR" dirty="0">
                <a:latin typeface="+mn-ea"/>
              </a:rPr>
              <a:t>■ </a:t>
            </a:r>
            <a:r>
              <a:rPr lang="ko-KR" altLang="en-US" dirty="0">
                <a:latin typeface="+mn-ea"/>
              </a:rPr>
              <a:t>사유 발생한 날 이전 </a:t>
            </a:r>
            <a:r>
              <a:rPr lang="en-US" altLang="ko-KR" dirty="0">
                <a:latin typeface="+mn-ea"/>
              </a:rPr>
              <a:t>3</a:t>
            </a:r>
            <a:r>
              <a:rPr lang="ko-KR" altLang="en-US" dirty="0">
                <a:latin typeface="+mn-ea"/>
              </a:rPr>
              <a:t>개월 임금 총액</a:t>
            </a:r>
            <a:endParaRPr lang="en-US" altLang="ko-KR" dirty="0">
              <a:latin typeface="+mn-ea"/>
            </a:endParaRPr>
          </a:p>
          <a:p>
            <a:pPr>
              <a:lnSpc>
                <a:spcPct val="150000"/>
              </a:lnSpc>
              <a:defRPr/>
            </a:pPr>
            <a:r>
              <a:rPr lang="ko-KR" altLang="en-US" dirty="0">
                <a:latin typeface="+mn-ea"/>
              </a:rPr>
              <a:t>① 실제 지급되지 않았더라도 지급하기로 정하여진</a:t>
            </a:r>
            <a:r>
              <a:rPr lang="en-US" altLang="ko-KR" dirty="0">
                <a:latin typeface="+mn-ea"/>
              </a:rPr>
              <a:t>(</a:t>
            </a:r>
            <a:r>
              <a:rPr lang="ko-KR" altLang="en-US" dirty="0">
                <a:latin typeface="+mn-ea"/>
              </a:rPr>
              <a:t>지급 의무</a:t>
            </a:r>
            <a:r>
              <a:rPr lang="en-US" altLang="ko-KR" dirty="0">
                <a:latin typeface="+mn-ea"/>
              </a:rPr>
              <a:t>) </a:t>
            </a:r>
            <a:r>
              <a:rPr lang="ko-KR" altLang="en-US" dirty="0">
                <a:latin typeface="+mn-ea"/>
              </a:rPr>
              <a:t>임금은 포함</a:t>
            </a:r>
            <a:endParaRPr lang="en-US" altLang="ko-KR" dirty="0">
              <a:latin typeface="+mn-ea"/>
            </a:endParaRPr>
          </a:p>
          <a:p>
            <a:pPr>
              <a:lnSpc>
                <a:spcPct val="150000"/>
              </a:lnSpc>
              <a:defRPr/>
            </a:pPr>
            <a:r>
              <a:rPr lang="ko-KR" altLang="ko-KR" dirty="0">
                <a:latin typeface="+mn-ea"/>
              </a:rPr>
              <a:t>②</a:t>
            </a:r>
            <a:r>
              <a:rPr lang="en-US" altLang="ko-KR" dirty="0">
                <a:latin typeface="+mn-ea"/>
              </a:rPr>
              <a:t> 1</a:t>
            </a:r>
            <a:r>
              <a:rPr lang="ko-KR" altLang="en-US" dirty="0">
                <a:latin typeface="+mn-ea"/>
              </a:rPr>
              <a:t>개월 초과하여 지급되는 임금은 전액을 </a:t>
            </a:r>
            <a:r>
              <a:rPr lang="en-US" altLang="ko-KR" dirty="0">
                <a:latin typeface="+mn-ea"/>
              </a:rPr>
              <a:t>12</a:t>
            </a:r>
            <a:r>
              <a:rPr lang="ko-KR" altLang="en-US" dirty="0">
                <a:latin typeface="+mn-ea"/>
              </a:rPr>
              <a:t>개월로 나누어 </a:t>
            </a:r>
            <a:r>
              <a:rPr lang="en-US" altLang="ko-KR" dirty="0">
                <a:latin typeface="+mn-ea"/>
              </a:rPr>
              <a:t>3</a:t>
            </a:r>
            <a:r>
              <a:rPr lang="ko-KR" altLang="en-US" dirty="0">
                <a:latin typeface="+mn-ea"/>
              </a:rPr>
              <a:t>개월 분을 포함</a:t>
            </a:r>
            <a:endParaRPr lang="en-US" altLang="ko-KR" dirty="0">
              <a:latin typeface="+mn-ea"/>
            </a:endParaRPr>
          </a:p>
          <a:p>
            <a:pPr>
              <a:lnSpc>
                <a:spcPct val="150000"/>
              </a:lnSpc>
              <a:defRPr/>
            </a:pPr>
            <a:r>
              <a:rPr lang="en-US" altLang="ko-KR" dirty="0">
                <a:latin typeface="+mn-ea"/>
              </a:rPr>
              <a:t>■ </a:t>
            </a:r>
            <a:r>
              <a:rPr lang="ko-KR" altLang="en-US" dirty="0">
                <a:latin typeface="+mn-ea"/>
              </a:rPr>
              <a:t>사유 발생한 날 이전 </a:t>
            </a:r>
            <a:r>
              <a:rPr lang="en-US" altLang="ko-KR" dirty="0">
                <a:latin typeface="+mn-ea"/>
              </a:rPr>
              <a:t>3</a:t>
            </a:r>
            <a:r>
              <a:rPr lang="ko-KR" altLang="en-US" dirty="0">
                <a:latin typeface="+mn-ea"/>
              </a:rPr>
              <a:t>개월간 총 일수</a:t>
            </a:r>
            <a:endParaRPr lang="en-US" altLang="ko-KR" dirty="0">
              <a:latin typeface="+mn-ea"/>
            </a:endParaRPr>
          </a:p>
          <a:p>
            <a:pPr>
              <a:lnSpc>
                <a:spcPct val="150000"/>
              </a:lnSpc>
              <a:defRPr/>
            </a:pPr>
            <a:r>
              <a:rPr lang="ko-KR" altLang="ko-KR" dirty="0">
                <a:latin typeface="+mn-ea"/>
              </a:rPr>
              <a:t>①</a:t>
            </a:r>
            <a:r>
              <a:rPr lang="en-US" altLang="ko-KR" dirty="0">
                <a:latin typeface="+mn-ea"/>
              </a:rPr>
              <a:t> </a:t>
            </a:r>
            <a:r>
              <a:rPr lang="ko-KR" altLang="en-US" dirty="0">
                <a:latin typeface="+mn-ea"/>
              </a:rPr>
              <a:t>사유 발생일이 </a:t>
            </a:r>
            <a:r>
              <a:rPr lang="en-US" altLang="ko-KR" dirty="0" smtClean="0">
                <a:latin typeface="+mn-ea"/>
              </a:rPr>
              <a:t>2018. 6. 1.</a:t>
            </a:r>
            <a:r>
              <a:rPr lang="ko-KR" altLang="en-US" dirty="0" smtClean="0">
                <a:latin typeface="+mn-ea"/>
              </a:rPr>
              <a:t>이면 </a:t>
            </a:r>
            <a:r>
              <a:rPr lang="en-US" altLang="ko-KR" dirty="0" smtClean="0">
                <a:latin typeface="+mn-ea"/>
              </a:rPr>
              <a:t>2018. 3. 1. </a:t>
            </a:r>
            <a:r>
              <a:rPr lang="ko-KR" altLang="en-US" dirty="0" smtClean="0">
                <a:latin typeface="+mn-ea"/>
              </a:rPr>
              <a:t>∼ </a:t>
            </a:r>
            <a:r>
              <a:rPr lang="en-US" altLang="ko-KR" dirty="0" smtClean="0">
                <a:latin typeface="+mn-ea"/>
              </a:rPr>
              <a:t>2018. 5. 31.</a:t>
            </a:r>
            <a:r>
              <a:rPr lang="ko-KR" altLang="en-US" dirty="0" err="1" smtClean="0">
                <a:latin typeface="+mn-ea"/>
              </a:rPr>
              <a:t>까지임</a:t>
            </a:r>
            <a:r>
              <a:rPr lang="en-US" altLang="ko-KR" dirty="0">
                <a:latin typeface="+mn-ea"/>
              </a:rPr>
              <a:t>. </a:t>
            </a:r>
            <a:r>
              <a:rPr lang="ko-KR" altLang="en-US" dirty="0">
                <a:latin typeface="+mn-ea"/>
              </a:rPr>
              <a:t>따라서 달에 따라서 </a:t>
            </a:r>
            <a:r>
              <a:rPr lang="en-US" altLang="ko-KR" dirty="0">
                <a:latin typeface="+mn-ea"/>
              </a:rPr>
              <a:t>89~92</a:t>
            </a:r>
            <a:r>
              <a:rPr lang="ko-KR" altLang="en-US" dirty="0">
                <a:latin typeface="+mn-ea"/>
              </a:rPr>
              <a:t>일 등이 가능함</a:t>
            </a:r>
            <a:r>
              <a:rPr lang="en-US" altLang="ko-KR" dirty="0">
                <a:latin typeface="+mn-ea"/>
              </a:rPr>
              <a:t>. (</a:t>
            </a:r>
            <a:r>
              <a:rPr lang="ko-KR" altLang="en-US" dirty="0">
                <a:latin typeface="+mn-ea"/>
              </a:rPr>
              <a:t>사유 발생 당일은 포함하지 않음</a:t>
            </a:r>
            <a:r>
              <a:rPr lang="en-US" altLang="ko-KR" dirty="0">
                <a:latin typeface="+mn-ea"/>
              </a:rPr>
              <a:t>)</a:t>
            </a:r>
          </a:p>
          <a:p>
            <a:pPr>
              <a:lnSpc>
                <a:spcPct val="150000"/>
              </a:lnSpc>
              <a:defRPr/>
            </a:pPr>
            <a:r>
              <a:rPr lang="en-US" altLang="ko-KR" dirty="0">
                <a:latin typeface="+mn-ea"/>
              </a:rPr>
              <a:t>② </a:t>
            </a:r>
            <a:r>
              <a:rPr lang="ko-KR" altLang="en-US" dirty="0">
                <a:latin typeface="+mn-ea"/>
              </a:rPr>
              <a:t>근로기준법 시행령 제</a:t>
            </a:r>
            <a:r>
              <a:rPr lang="en-US" altLang="ko-KR" dirty="0">
                <a:latin typeface="+mn-ea"/>
              </a:rPr>
              <a:t>2</a:t>
            </a:r>
            <a:r>
              <a:rPr lang="ko-KR" altLang="en-US" dirty="0">
                <a:latin typeface="+mn-ea"/>
              </a:rPr>
              <a:t>조에서 </a:t>
            </a:r>
            <a:r>
              <a:rPr lang="en-US" altLang="ko-KR" dirty="0">
                <a:latin typeface="+mn-ea"/>
              </a:rPr>
              <a:t>“</a:t>
            </a:r>
            <a:r>
              <a:rPr lang="ko-KR" altLang="en-US" dirty="0">
                <a:latin typeface="+mn-ea"/>
              </a:rPr>
              <a:t>제외하는 기간</a:t>
            </a:r>
            <a:r>
              <a:rPr lang="en-US" altLang="ko-KR" dirty="0">
                <a:latin typeface="+mn-ea"/>
              </a:rPr>
              <a:t>” </a:t>
            </a:r>
            <a:r>
              <a:rPr lang="ko-KR" altLang="en-US" dirty="0">
                <a:latin typeface="+mn-ea"/>
              </a:rPr>
              <a:t>정하고 있음</a:t>
            </a:r>
            <a:r>
              <a:rPr lang="en-US" altLang="ko-KR" dirty="0">
                <a:latin typeface="+mn-ea"/>
              </a:rPr>
              <a:t>. (ex. </a:t>
            </a:r>
            <a:r>
              <a:rPr lang="ko-KR" altLang="en-US" dirty="0">
                <a:latin typeface="+mn-ea"/>
              </a:rPr>
              <a:t>사용자 귀책 휴업기간</a:t>
            </a:r>
            <a:r>
              <a:rPr lang="en-US" altLang="ko-KR" dirty="0">
                <a:latin typeface="+mn-ea"/>
              </a:rPr>
              <a:t>, </a:t>
            </a:r>
            <a:r>
              <a:rPr lang="ko-KR" altLang="en-US" dirty="0">
                <a:latin typeface="+mn-ea"/>
              </a:rPr>
              <a:t>수습 기간</a:t>
            </a:r>
            <a:r>
              <a:rPr lang="en-US" altLang="ko-KR" dirty="0">
                <a:latin typeface="+mn-ea"/>
              </a:rPr>
              <a:t>, </a:t>
            </a:r>
            <a:r>
              <a:rPr lang="ko-KR" altLang="en-US" dirty="0">
                <a:latin typeface="+mn-ea"/>
              </a:rPr>
              <a:t>업무상 부상 또는 질병으로 인한 휴업 기간</a:t>
            </a:r>
            <a:r>
              <a:rPr lang="en-US" altLang="ko-KR" dirty="0">
                <a:latin typeface="+mn-ea"/>
              </a:rPr>
              <a:t>, </a:t>
            </a:r>
            <a:r>
              <a:rPr lang="ko-KR" altLang="en-US" dirty="0">
                <a:latin typeface="+mn-ea"/>
              </a:rPr>
              <a:t>적법 쟁의행위 기간 등</a:t>
            </a:r>
            <a:r>
              <a:rPr lang="en-US" altLang="ko-KR" dirty="0">
                <a:latin typeface="+mn-ea"/>
              </a:rPr>
              <a:t>)</a:t>
            </a:r>
          </a:p>
        </p:txBody>
      </p:sp>
    </p:spTree>
    <p:extLst>
      <p:ext uri="{BB962C8B-B14F-4D97-AF65-F5344CB8AC3E}">
        <p14:creationId xmlns:p14="http://schemas.microsoft.com/office/powerpoint/2010/main" val="33329117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461688"/>
            <a:ext cx="11842044" cy="4154984"/>
          </a:xfrm>
          <a:prstGeom prst="rect">
            <a:avLst/>
          </a:prstGeom>
          <a:noFill/>
        </p:spPr>
        <p:txBody>
          <a:bodyPr wrap="square" rtlCol="0">
            <a:spAutoFit/>
          </a:bodyPr>
          <a:lstStyle/>
          <a:p>
            <a:r>
              <a:rPr lang="en-US" altLang="ko-KR" sz="2400" b="1" dirty="0">
                <a:latin typeface="+mn-ea"/>
              </a:rPr>
              <a:t>2</a:t>
            </a:r>
            <a:r>
              <a:rPr lang="en-US" altLang="ko-KR" sz="2400" b="1" dirty="0" smtClean="0">
                <a:latin typeface="+mn-ea"/>
              </a:rPr>
              <a:t>. </a:t>
            </a:r>
            <a:r>
              <a:rPr lang="ko-KR" altLang="en-US" sz="2400" b="1" dirty="0" smtClean="0">
                <a:latin typeface="+mn-ea"/>
              </a:rPr>
              <a:t>산 정</a:t>
            </a:r>
            <a:endParaRPr lang="en-US" altLang="ko-KR" sz="2400" b="1" dirty="0" smtClean="0">
              <a:latin typeface="+mn-ea"/>
            </a:endParaRPr>
          </a:p>
          <a:p>
            <a:endParaRPr lang="en-US" altLang="ko-KR" sz="2000" dirty="0">
              <a:latin typeface="+mn-ea"/>
            </a:endParaRPr>
          </a:p>
          <a:p>
            <a:r>
              <a:rPr lang="en-US" altLang="ko-KR" sz="2000" b="1" dirty="0" smtClean="0">
                <a:latin typeface="+mn-ea"/>
              </a:rPr>
              <a:t>2018. 5. 1. – 5. 31. </a:t>
            </a:r>
          </a:p>
          <a:p>
            <a:pPr marL="342900" indent="-342900">
              <a:buFontTx/>
              <a:buChar char="-"/>
            </a:pPr>
            <a:r>
              <a:rPr lang="ko-KR" altLang="en-US" sz="2000" dirty="0" smtClean="0">
                <a:solidFill>
                  <a:srgbClr val="FF0000"/>
                </a:solidFill>
                <a:latin typeface="+mn-ea"/>
              </a:rPr>
              <a:t>기본급 </a:t>
            </a:r>
            <a:r>
              <a:rPr lang="en-US" altLang="ko-KR" sz="2000" dirty="0" smtClean="0">
                <a:solidFill>
                  <a:srgbClr val="FF0000"/>
                </a:solidFill>
                <a:latin typeface="+mn-ea"/>
              </a:rPr>
              <a:t>200</a:t>
            </a:r>
            <a:r>
              <a:rPr lang="ko-KR" altLang="en-US" sz="2000" dirty="0" smtClean="0">
                <a:solidFill>
                  <a:srgbClr val="FF0000"/>
                </a:solidFill>
                <a:latin typeface="+mn-ea"/>
              </a:rPr>
              <a:t>만원</a:t>
            </a:r>
            <a:r>
              <a:rPr lang="en-US" altLang="ko-KR" sz="2000" dirty="0" smtClean="0">
                <a:latin typeface="+mn-ea"/>
              </a:rPr>
              <a:t>, </a:t>
            </a:r>
            <a:r>
              <a:rPr lang="ko-KR" altLang="en-US" sz="2000" dirty="0" smtClean="0">
                <a:solidFill>
                  <a:schemeClr val="accent1"/>
                </a:solidFill>
                <a:latin typeface="+mn-ea"/>
              </a:rPr>
              <a:t>상여금</a:t>
            </a:r>
            <a:r>
              <a:rPr lang="en-US" altLang="ko-KR" sz="2000" dirty="0" smtClean="0">
                <a:solidFill>
                  <a:schemeClr val="accent1"/>
                </a:solidFill>
                <a:latin typeface="+mn-ea"/>
              </a:rPr>
              <a:t>(</a:t>
            </a:r>
            <a:r>
              <a:rPr lang="ko-KR" altLang="en-US" sz="2000" dirty="0" smtClean="0">
                <a:solidFill>
                  <a:schemeClr val="accent1"/>
                </a:solidFill>
                <a:latin typeface="+mn-ea"/>
              </a:rPr>
              <a:t>홀수 달 기본급의 </a:t>
            </a:r>
            <a:r>
              <a:rPr lang="en-US" altLang="ko-KR" sz="2000" dirty="0" smtClean="0">
                <a:solidFill>
                  <a:schemeClr val="accent1"/>
                </a:solidFill>
                <a:latin typeface="+mn-ea"/>
              </a:rPr>
              <a:t>100% </a:t>
            </a:r>
            <a:r>
              <a:rPr lang="ko-KR" altLang="en-US" sz="2000" dirty="0" smtClean="0">
                <a:solidFill>
                  <a:schemeClr val="accent1"/>
                </a:solidFill>
                <a:latin typeface="+mn-ea"/>
              </a:rPr>
              <a:t>지급</a:t>
            </a:r>
            <a:r>
              <a:rPr lang="en-US" altLang="ko-KR" sz="2000" dirty="0" smtClean="0">
                <a:solidFill>
                  <a:schemeClr val="accent1"/>
                </a:solidFill>
                <a:latin typeface="+mn-ea"/>
              </a:rPr>
              <a:t>) 200</a:t>
            </a:r>
            <a:r>
              <a:rPr lang="ko-KR" altLang="en-US" sz="2000" dirty="0" smtClean="0">
                <a:solidFill>
                  <a:schemeClr val="accent1"/>
                </a:solidFill>
                <a:latin typeface="+mn-ea"/>
              </a:rPr>
              <a:t>만원</a:t>
            </a:r>
            <a:r>
              <a:rPr lang="en-US" altLang="ko-KR" sz="2000" dirty="0" smtClean="0">
                <a:latin typeface="+mn-ea"/>
              </a:rPr>
              <a:t>, </a:t>
            </a:r>
            <a:r>
              <a:rPr lang="ko-KR" altLang="en-US" sz="2000" dirty="0" smtClean="0">
                <a:solidFill>
                  <a:schemeClr val="accent2"/>
                </a:solidFill>
                <a:latin typeface="+mn-ea"/>
              </a:rPr>
              <a:t>연장</a:t>
            </a:r>
            <a:r>
              <a:rPr lang="en-US" altLang="ko-KR" sz="2000" dirty="0" smtClean="0">
                <a:solidFill>
                  <a:schemeClr val="accent2"/>
                </a:solidFill>
                <a:latin typeface="+mn-ea"/>
              </a:rPr>
              <a:t>,</a:t>
            </a:r>
            <a:r>
              <a:rPr lang="ko-KR" altLang="en-US" sz="2000" dirty="0" smtClean="0">
                <a:solidFill>
                  <a:schemeClr val="accent2"/>
                </a:solidFill>
                <a:latin typeface="+mn-ea"/>
              </a:rPr>
              <a:t>야간</a:t>
            </a:r>
            <a:r>
              <a:rPr lang="en-US" altLang="ko-KR" sz="2000" dirty="0" smtClean="0">
                <a:solidFill>
                  <a:schemeClr val="accent2"/>
                </a:solidFill>
                <a:latin typeface="+mn-ea"/>
              </a:rPr>
              <a:t>,</a:t>
            </a:r>
            <a:r>
              <a:rPr lang="ko-KR" altLang="en-US" sz="2000" dirty="0" smtClean="0">
                <a:solidFill>
                  <a:schemeClr val="accent2"/>
                </a:solidFill>
                <a:latin typeface="+mn-ea"/>
              </a:rPr>
              <a:t>휴일 수당 합계 </a:t>
            </a:r>
            <a:r>
              <a:rPr lang="en-US" altLang="ko-KR" sz="2000" dirty="0" smtClean="0">
                <a:solidFill>
                  <a:schemeClr val="accent2"/>
                </a:solidFill>
                <a:latin typeface="+mn-ea"/>
              </a:rPr>
              <a:t>50</a:t>
            </a:r>
            <a:r>
              <a:rPr lang="ko-KR" altLang="en-US" sz="2000" dirty="0" smtClean="0">
                <a:solidFill>
                  <a:schemeClr val="accent2"/>
                </a:solidFill>
                <a:latin typeface="+mn-ea"/>
              </a:rPr>
              <a:t>만원</a:t>
            </a:r>
            <a:r>
              <a:rPr lang="en-US" altLang="ko-KR" sz="2000" dirty="0" smtClean="0">
                <a:latin typeface="+mn-ea"/>
              </a:rPr>
              <a:t>(</a:t>
            </a:r>
            <a:r>
              <a:rPr lang="ko-KR" altLang="en-US" sz="2000" dirty="0" smtClean="0">
                <a:latin typeface="+mn-ea"/>
              </a:rPr>
              <a:t>회사 사정 어려워 미지급</a:t>
            </a:r>
            <a:r>
              <a:rPr lang="en-US" altLang="ko-KR" sz="2000" dirty="0" smtClean="0">
                <a:latin typeface="+mn-ea"/>
              </a:rPr>
              <a:t>).</a:t>
            </a:r>
          </a:p>
          <a:p>
            <a:r>
              <a:rPr lang="en-US" altLang="ko-KR" sz="2000" b="1" dirty="0" smtClean="0">
                <a:latin typeface="+mn-ea"/>
              </a:rPr>
              <a:t>2018. 4. 1. – 4. 30.</a:t>
            </a:r>
          </a:p>
          <a:p>
            <a:pPr marL="342900" indent="-342900">
              <a:buFontTx/>
              <a:buChar char="-"/>
            </a:pPr>
            <a:r>
              <a:rPr lang="ko-KR" altLang="en-US" sz="2000" dirty="0" smtClean="0">
                <a:solidFill>
                  <a:srgbClr val="FF0000"/>
                </a:solidFill>
                <a:latin typeface="+mn-ea"/>
              </a:rPr>
              <a:t>기본급 </a:t>
            </a:r>
            <a:r>
              <a:rPr lang="en-US" altLang="ko-KR" sz="2000" dirty="0" smtClean="0">
                <a:solidFill>
                  <a:srgbClr val="FF0000"/>
                </a:solidFill>
                <a:latin typeface="+mn-ea"/>
              </a:rPr>
              <a:t>200</a:t>
            </a:r>
            <a:r>
              <a:rPr lang="ko-KR" altLang="en-US" sz="2000" dirty="0" smtClean="0">
                <a:solidFill>
                  <a:srgbClr val="FF0000"/>
                </a:solidFill>
                <a:latin typeface="+mn-ea"/>
              </a:rPr>
              <a:t>만원</a:t>
            </a:r>
            <a:r>
              <a:rPr lang="en-US" altLang="ko-KR" sz="2000" dirty="0" smtClean="0">
                <a:latin typeface="+mn-ea"/>
              </a:rPr>
              <a:t>, </a:t>
            </a:r>
            <a:r>
              <a:rPr lang="ko-KR" altLang="en-US" sz="2000" dirty="0" smtClean="0">
                <a:solidFill>
                  <a:schemeClr val="accent2"/>
                </a:solidFill>
                <a:latin typeface="+mn-ea"/>
              </a:rPr>
              <a:t>연장</a:t>
            </a:r>
            <a:r>
              <a:rPr lang="en-US" altLang="ko-KR" sz="2000" dirty="0" smtClean="0">
                <a:solidFill>
                  <a:schemeClr val="accent2"/>
                </a:solidFill>
                <a:latin typeface="+mn-ea"/>
              </a:rPr>
              <a:t>, </a:t>
            </a:r>
            <a:r>
              <a:rPr lang="ko-KR" altLang="en-US" sz="2000" dirty="0" smtClean="0">
                <a:solidFill>
                  <a:schemeClr val="accent2"/>
                </a:solidFill>
                <a:latin typeface="+mn-ea"/>
              </a:rPr>
              <a:t>야간</a:t>
            </a:r>
            <a:r>
              <a:rPr lang="en-US" altLang="ko-KR" sz="2000" dirty="0" smtClean="0">
                <a:solidFill>
                  <a:schemeClr val="accent2"/>
                </a:solidFill>
                <a:latin typeface="+mn-ea"/>
              </a:rPr>
              <a:t>, </a:t>
            </a:r>
            <a:r>
              <a:rPr lang="ko-KR" altLang="en-US" sz="2000" dirty="0" smtClean="0">
                <a:solidFill>
                  <a:schemeClr val="accent2"/>
                </a:solidFill>
                <a:latin typeface="+mn-ea"/>
              </a:rPr>
              <a:t>휴일 수당 합계 </a:t>
            </a:r>
            <a:r>
              <a:rPr lang="en-US" altLang="ko-KR" sz="2000" dirty="0" smtClean="0">
                <a:solidFill>
                  <a:schemeClr val="accent2"/>
                </a:solidFill>
                <a:latin typeface="+mn-ea"/>
              </a:rPr>
              <a:t>40</a:t>
            </a:r>
            <a:r>
              <a:rPr lang="ko-KR" altLang="en-US" sz="2000" dirty="0" smtClean="0">
                <a:solidFill>
                  <a:schemeClr val="accent2"/>
                </a:solidFill>
                <a:latin typeface="+mn-ea"/>
              </a:rPr>
              <a:t>만원</a:t>
            </a:r>
            <a:r>
              <a:rPr lang="en-US" altLang="ko-KR" sz="2000" dirty="0" smtClean="0">
                <a:latin typeface="+mn-ea"/>
              </a:rPr>
              <a:t>, </a:t>
            </a:r>
            <a:r>
              <a:rPr lang="ko-KR" altLang="en-US" sz="2000" dirty="0" smtClean="0">
                <a:latin typeface="+mn-ea"/>
              </a:rPr>
              <a:t>단체협약 타결 </a:t>
            </a:r>
            <a:r>
              <a:rPr lang="ko-KR" altLang="en-US" sz="2000" dirty="0" err="1" smtClean="0">
                <a:latin typeface="+mn-ea"/>
              </a:rPr>
              <a:t>성과금</a:t>
            </a:r>
            <a:r>
              <a:rPr lang="ko-KR" altLang="en-US" sz="2000" dirty="0" smtClean="0">
                <a:latin typeface="+mn-ea"/>
              </a:rPr>
              <a:t> </a:t>
            </a:r>
            <a:r>
              <a:rPr lang="en-US" altLang="ko-KR" sz="2000" dirty="0" smtClean="0">
                <a:latin typeface="+mn-ea"/>
              </a:rPr>
              <a:t>200</a:t>
            </a:r>
            <a:r>
              <a:rPr lang="ko-KR" altLang="en-US" sz="2000" dirty="0" smtClean="0">
                <a:latin typeface="+mn-ea"/>
              </a:rPr>
              <a:t>만원</a:t>
            </a:r>
            <a:r>
              <a:rPr lang="en-US" altLang="ko-KR" sz="2000" dirty="0" smtClean="0">
                <a:latin typeface="+mn-ea"/>
              </a:rPr>
              <a:t>.</a:t>
            </a:r>
          </a:p>
          <a:p>
            <a:r>
              <a:rPr lang="en-US" altLang="ko-KR" sz="2000" b="1" dirty="0" smtClean="0">
                <a:latin typeface="+mn-ea"/>
              </a:rPr>
              <a:t>2018. 3. 1. – 3. 31.</a:t>
            </a:r>
          </a:p>
          <a:p>
            <a:pPr marL="342900" indent="-342900">
              <a:buFontTx/>
              <a:buChar char="-"/>
            </a:pPr>
            <a:r>
              <a:rPr lang="ko-KR" altLang="en-US" sz="2000" dirty="0" smtClean="0">
                <a:solidFill>
                  <a:srgbClr val="FF0000"/>
                </a:solidFill>
                <a:latin typeface="+mn-ea"/>
              </a:rPr>
              <a:t>기본급 </a:t>
            </a:r>
            <a:r>
              <a:rPr lang="en-US" altLang="ko-KR" sz="2000" dirty="0" smtClean="0">
                <a:solidFill>
                  <a:srgbClr val="FF0000"/>
                </a:solidFill>
                <a:latin typeface="+mn-ea"/>
              </a:rPr>
              <a:t>200</a:t>
            </a:r>
            <a:r>
              <a:rPr lang="ko-KR" altLang="en-US" sz="2000" dirty="0" smtClean="0">
                <a:solidFill>
                  <a:srgbClr val="FF0000"/>
                </a:solidFill>
                <a:latin typeface="+mn-ea"/>
              </a:rPr>
              <a:t>만원</a:t>
            </a:r>
            <a:r>
              <a:rPr lang="en-US" altLang="ko-KR" sz="2000" dirty="0" smtClean="0">
                <a:latin typeface="+mn-ea"/>
              </a:rPr>
              <a:t>, </a:t>
            </a:r>
            <a:r>
              <a:rPr lang="ko-KR" altLang="en-US" sz="2000" dirty="0" smtClean="0">
                <a:solidFill>
                  <a:schemeClr val="accent2"/>
                </a:solidFill>
                <a:latin typeface="+mn-ea"/>
              </a:rPr>
              <a:t>연장</a:t>
            </a:r>
            <a:r>
              <a:rPr lang="en-US" altLang="ko-KR" sz="2000" dirty="0" smtClean="0">
                <a:solidFill>
                  <a:schemeClr val="accent2"/>
                </a:solidFill>
                <a:latin typeface="+mn-ea"/>
              </a:rPr>
              <a:t>, </a:t>
            </a:r>
            <a:r>
              <a:rPr lang="ko-KR" altLang="en-US" sz="2000" dirty="0" smtClean="0">
                <a:solidFill>
                  <a:schemeClr val="accent2"/>
                </a:solidFill>
                <a:latin typeface="+mn-ea"/>
              </a:rPr>
              <a:t>야간</a:t>
            </a:r>
            <a:r>
              <a:rPr lang="en-US" altLang="ko-KR" sz="2000" dirty="0" smtClean="0">
                <a:solidFill>
                  <a:schemeClr val="accent2"/>
                </a:solidFill>
                <a:latin typeface="+mn-ea"/>
              </a:rPr>
              <a:t>, </a:t>
            </a:r>
            <a:r>
              <a:rPr lang="ko-KR" altLang="en-US" sz="2000" dirty="0" smtClean="0">
                <a:solidFill>
                  <a:schemeClr val="accent2"/>
                </a:solidFill>
                <a:latin typeface="+mn-ea"/>
              </a:rPr>
              <a:t>휴일 수당 합계 </a:t>
            </a:r>
            <a:r>
              <a:rPr lang="en-US" altLang="ko-KR" sz="2000" dirty="0" smtClean="0">
                <a:solidFill>
                  <a:schemeClr val="accent2"/>
                </a:solidFill>
                <a:latin typeface="+mn-ea"/>
              </a:rPr>
              <a:t>50</a:t>
            </a:r>
            <a:r>
              <a:rPr lang="ko-KR" altLang="en-US" sz="2000" dirty="0" smtClean="0">
                <a:solidFill>
                  <a:schemeClr val="accent2"/>
                </a:solidFill>
                <a:latin typeface="+mn-ea"/>
              </a:rPr>
              <a:t>만원</a:t>
            </a:r>
            <a:r>
              <a:rPr lang="en-US" altLang="ko-KR" sz="2000" dirty="0" smtClean="0">
                <a:latin typeface="+mn-ea"/>
              </a:rPr>
              <a:t>, </a:t>
            </a:r>
            <a:r>
              <a:rPr lang="ko-KR" altLang="en-US" sz="2000" dirty="0">
                <a:solidFill>
                  <a:schemeClr val="accent1"/>
                </a:solidFill>
                <a:latin typeface="+mn-ea"/>
              </a:rPr>
              <a:t>상여금</a:t>
            </a:r>
            <a:r>
              <a:rPr lang="en-US" altLang="ko-KR" sz="2000" dirty="0">
                <a:solidFill>
                  <a:schemeClr val="accent1"/>
                </a:solidFill>
                <a:latin typeface="+mn-ea"/>
              </a:rPr>
              <a:t>(</a:t>
            </a:r>
            <a:r>
              <a:rPr lang="ko-KR" altLang="en-US" sz="2000" dirty="0">
                <a:solidFill>
                  <a:schemeClr val="accent1"/>
                </a:solidFill>
                <a:latin typeface="+mn-ea"/>
              </a:rPr>
              <a:t>홀수 달 기본급의 </a:t>
            </a:r>
            <a:r>
              <a:rPr lang="en-US" altLang="ko-KR" sz="2000" dirty="0">
                <a:solidFill>
                  <a:schemeClr val="accent1"/>
                </a:solidFill>
                <a:latin typeface="+mn-ea"/>
              </a:rPr>
              <a:t>100% </a:t>
            </a:r>
            <a:r>
              <a:rPr lang="ko-KR" altLang="en-US" sz="2000" dirty="0">
                <a:solidFill>
                  <a:schemeClr val="accent1"/>
                </a:solidFill>
                <a:latin typeface="+mn-ea"/>
              </a:rPr>
              <a:t>지급</a:t>
            </a:r>
            <a:r>
              <a:rPr lang="en-US" altLang="ko-KR" sz="2000" dirty="0">
                <a:solidFill>
                  <a:schemeClr val="accent1"/>
                </a:solidFill>
                <a:latin typeface="+mn-ea"/>
              </a:rPr>
              <a:t>) 200</a:t>
            </a:r>
            <a:r>
              <a:rPr lang="ko-KR" altLang="en-US" sz="2000" dirty="0" smtClean="0">
                <a:solidFill>
                  <a:schemeClr val="accent1"/>
                </a:solidFill>
                <a:latin typeface="+mn-ea"/>
              </a:rPr>
              <a:t>만원</a:t>
            </a:r>
            <a:endParaRPr lang="en-US" altLang="ko-KR" sz="2000" dirty="0" smtClean="0">
              <a:solidFill>
                <a:schemeClr val="accent1"/>
              </a:solidFill>
              <a:latin typeface="+mn-ea"/>
            </a:endParaRPr>
          </a:p>
          <a:p>
            <a:pPr marL="342900" indent="-342900">
              <a:buFontTx/>
              <a:buChar char="-"/>
            </a:pPr>
            <a:endParaRPr lang="en-US" altLang="ko-KR" sz="2000" dirty="0">
              <a:latin typeface="+mn-ea"/>
            </a:endParaRPr>
          </a:p>
          <a:p>
            <a:r>
              <a:rPr lang="en-US" altLang="ko-KR" sz="2000" b="1" dirty="0" smtClean="0">
                <a:latin typeface="+mn-ea"/>
              </a:rPr>
              <a:t>5</a:t>
            </a:r>
            <a:r>
              <a:rPr lang="ko-KR" altLang="en-US" sz="2000" b="1" dirty="0" smtClean="0">
                <a:latin typeface="+mn-ea"/>
              </a:rPr>
              <a:t>월</a:t>
            </a:r>
            <a:r>
              <a:rPr lang="en-US" altLang="ko-KR" sz="2000" b="1" dirty="0" smtClean="0">
                <a:latin typeface="+mn-ea"/>
              </a:rPr>
              <a:t>(</a:t>
            </a:r>
            <a:r>
              <a:rPr lang="en-US" altLang="ko-KR" sz="2000" b="1" dirty="0" smtClean="0">
                <a:solidFill>
                  <a:srgbClr val="FF0000"/>
                </a:solidFill>
                <a:latin typeface="+mn-ea"/>
              </a:rPr>
              <a:t>200</a:t>
            </a:r>
            <a:r>
              <a:rPr lang="en-US" altLang="ko-KR" sz="2000" b="1" dirty="0" smtClean="0">
                <a:latin typeface="+mn-ea"/>
              </a:rPr>
              <a:t> + </a:t>
            </a:r>
            <a:r>
              <a:rPr lang="en-US" altLang="ko-KR" sz="2000" b="1" dirty="0" smtClean="0">
                <a:solidFill>
                  <a:schemeClr val="accent1"/>
                </a:solidFill>
                <a:latin typeface="+mn-ea"/>
              </a:rPr>
              <a:t>100</a:t>
            </a:r>
            <a:r>
              <a:rPr lang="en-US" altLang="ko-KR" sz="2000" b="1" dirty="0" smtClean="0">
                <a:latin typeface="+mn-ea"/>
              </a:rPr>
              <a:t> + </a:t>
            </a:r>
            <a:r>
              <a:rPr lang="en-US" altLang="ko-KR" sz="2000" b="1" dirty="0" smtClean="0">
                <a:solidFill>
                  <a:schemeClr val="accent2"/>
                </a:solidFill>
                <a:latin typeface="+mn-ea"/>
              </a:rPr>
              <a:t>50</a:t>
            </a:r>
            <a:r>
              <a:rPr lang="en-US" altLang="ko-KR" sz="2000" b="1" dirty="0" smtClean="0">
                <a:latin typeface="+mn-ea"/>
              </a:rPr>
              <a:t>) + 4</a:t>
            </a:r>
            <a:r>
              <a:rPr lang="ko-KR" altLang="en-US" sz="2000" b="1" dirty="0" smtClean="0">
                <a:latin typeface="+mn-ea"/>
              </a:rPr>
              <a:t>월</a:t>
            </a:r>
            <a:r>
              <a:rPr lang="en-US" altLang="ko-KR" sz="2000" b="1" dirty="0" smtClean="0">
                <a:latin typeface="+mn-ea"/>
              </a:rPr>
              <a:t>(</a:t>
            </a:r>
            <a:r>
              <a:rPr lang="en-US" altLang="ko-KR" sz="2000" b="1" dirty="0" smtClean="0">
                <a:solidFill>
                  <a:srgbClr val="FF0000"/>
                </a:solidFill>
                <a:latin typeface="+mn-ea"/>
              </a:rPr>
              <a:t>200</a:t>
            </a:r>
            <a:r>
              <a:rPr lang="en-US" altLang="ko-KR" sz="2000" b="1" dirty="0" smtClean="0">
                <a:latin typeface="+mn-ea"/>
              </a:rPr>
              <a:t> + </a:t>
            </a:r>
            <a:r>
              <a:rPr lang="en-US" altLang="ko-KR" sz="2000" b="1" dirty="0" smtClean="0">
                <a:solidFill>
                  <a:schemeClr val="accent1"/>
                </a:solidFill>
                <a:latin typeface="+mn-ea"/>
              </a:rPr>
              <a:t>100</a:t>
            </a:r>
            <a:r>
              <a:rPr lang="en-US" altLang="ko-KR" sz="2000" b="1" dirty="0" smtClean="0">
                <a:latin typeface="+mn-ea"/>
              </a:rPr>
              <a:t> + </a:t>
            </a:r>
            <a:r>
              <a:rPr lang="en-US" altLang="ko-KR" sz="2000" b="1" dirty="0" smtClean="0">
                <a:solidFill>
                  <a:schemeClr val="accent2"/>
                </a:solidFill>
                <a:latin typeface="+mn-ea"/>
              </a:rPr>
              <a:t>40</a:t>
            </a:r>
            <a:r>
              <a:rPr lang="en-US" altLang="ko-KR" sz="2000" b="1" dirty="0" smtClean="0">
                <a:latin typeface="+mn-ea"/>
              </a:rPr>
              <a:t>) + 3</a:t>
            </a:r>
            <a:r>
              <a:rPr lang="ko-KR" altLang="en-US" sz="2000" b="1" dirty="0" smtClean="0">
                <a:latin typeface="+mn-ea"/>
              </a:rPr>
              <a:t>월</a:t>
            </a:r>
            <a:r>
              <a:rPr lang="en-US" altLang="ko-KR" sz="2000" b="1" dirty="0" smtClean="0">
                <a:latin typeface="+mn-ea"/>
              </a:rPr>
              <a:t>(</a:t>
            </a:r>
            <a:r>
              <a:rPr lang="en-US" altLang="ko-KR" sz="2000" b="1" dirty="0" smtClean="0">
                <a:solidFill>
                  <a:srgbClr val="FF0000"/>
                </a:solidFill>
                <a:latin typeface="+mn-ea"/>
              </a:rPr>
              <a:t>200</a:t>
            </a:r>
            <a:r>
              <a:rPr lang="en-US" altLang="ko-KR" sz="2000" b="1" dirty="0" smtClean="0">
                <a:latin typeface="+mn-ea"/>
              </a:rPr>
              <a:t> + </a:t>
            </a:r>
            <a:r>
              <a:rPr lang="en-US" altLang="ko-KR" sz="2000" b="1" dirty="0" smtClean="0">
                <a:solidFill>
                  <a:schemeClr val="accent1"/>
                </a:solidFill>
                <a:latin typeface="+mn-ea"/>
              </a:rPr>
              <a:t>100</a:t>
            </a:r>
            <a:r>
              <a:rPr lang="en-US" altLang="ko-KR" sz="2000" b="1" dirty="0" smtClean="0">
                <a:latin typeface="+mn-ea"/>
              </a:rPr>
              <a:t> + </a:t>
            </a:r>
            <a:r>
              <a:rPr lang="en-US" altLang="ko-KR" sz="2000" b="1" dirty="0" smtClean="0">
                <a:solidFill>
                  <a:schemeClr val="accent2"/>
                </a:solidFill>
                <a:latin typeface="+mn-ea"/>
              </a:rPr>
              <a:t>50</a:t>
            </a:r>
            <a:r>
              <a:rPr lang="en-US" altLang="ko-KR" sz="2000" b="1" dirty="0" smtClean="0">
                <a:latin typeface="+mn-ea"/>
              </a:rPr>
              <a:t>) = 1,040</a:t>
            </a:r>
            <a:r>
              <a:rPr lang="ko-KR" altLang="en-US" sz="2000" b="1" dirty="0" smtClean="0">
                <a:latin typeface="+mn-ea"/>
              </a:rPr>
              <a:t>만원</a:t>
            </a:r>
            <a:endParaRPr lang="en-US" altLang="ko-KR" sz="2000" b="1" dirty="0" smtClean="0">
              <a:latin typeface="+mn-ea"/>
            </a:endParaRPr>
          </a:p>
          <a:p>
            <a:endParaRPr lang="en-US" altLang="ko-KR" sz="2000" b="1" dirty="0">
              <a:latin typeface="+mn-ea"/>
            </a:endParaRPr>
          </a:p>
          <a:p>
            <a:r>
              <a:rPr lang="ko-KR" altLang="en-US" sz="2000" b="1" dirty="0" smtClean="0">
                <a:latin typeface="+mn-ea"/>
              </a:rPr>
              <a:t>평균임금 </a:t>
            </a:r>
            <a:r>
              <a:rPr lang="en-US" altLang="ko-KR" sz="2000" b="1" dirty="0" smtClean="0">
                <a:latin typeface="+mn-ea"/>
              </a:rPr>
              <a:t>= 1040</a:t>
            </a:r>
            <a:r>
              <a:rPr lang="ko-KR" altLang="en-US" sz="2000" b="1" dirty="0" smtClean="0">
                <a:latin typeface="+mn-ea"/>
              </a:rPr>
              <a:t>만원 </a:t>
            </a:r>
            <a:r>
              <a:rPr lang="en-US" altLang="ko-KR" sz="2000" b="1" dirty="0" smtClean="0">
                <a:latin typeface="+mn-ea"/>
              </a:rPr>
              <a:t>/ 92</a:t>
            </a:r>
            <a:r>
              <a:rPr lang="ko-KR" altLang="en-US" sz="2000" b="1" dirty="0" smtClean="0">
                <a:latin typeface="+mn-ea"/>
              </a:rPr>
              <a:t>일 </a:t>
            </a:r>
            <a:r>
              <a:rPr lang="en-US" altLang="ko-KR" sz="2000" b="1" dirty="0" smtClean="0">
                <a:latin typeface="+mn-ea"/>
              </a:rPr>
              <a:t>= 113,043</a:t>
            </a:r>
            <a:r>
              <a:rPr lang="ko-KR" altLang="en-US" sz="2000" b="1" dirty="0" smtClean="0">
                <a:latin typeface="+mn-ea"/>
              </a:rPr>
              <a:t>원 </a:t>
            </a:r>
            <a:endParaRPr lang="en-US" altLang="ko-KR" sz="2000" b="1" dirty="0" smtClean="0">
              <a:latin typeface="+mn-ea"/>
            </a:endParaRPr>
          </a:p>
        </p:txBody>
      </p:sp>
    </p:spTree>
    <p:extLst>
      <p:ext uri="{BB962C8B-B14F-4D97-AF65-F5344CB8AC3E}">
        <p14:creationId xmlns:p14="http://schemas.microsoft.com/office/powerpoint/2010/main" val="3523515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6001643"/>
          </a:xfrm>
          <a:prstGeom prst="rect">
            <a:avLst/>
          </a:prstGeom>
          <a:noFill/>
        </p:spPr>
        <p:txBody>
          <a:bodyPr wrap="square" rtlCol="0">
            <a:spAutoFit/>
          </a:bodyPr>
          <a:lstStyle/>
          <a:p>
            <a:r>
              <a:rPr lang="en-US" altLang="ko-KR" sz="2400" b="1" dirty="0" smtClean="0">
                <a:latin typeface="+mn-ea"/>
              </a:rPr>
              <a:t>★ </a:t>
            </a:r>
            <a:r>
              <a:rPr lang="ko-KR" altLang="en-US" sz="2400" b="1" dirty="0" smtClean="0">
                <a:latin typeface="+mn-ea"/>
              </a:rPr>
              <a:t>연차휴가 미사용 수당</a:t>
            </a:r>
            <a:endParaRPr lang="en-US" altLang="ko-KR" sz="2400" b="1" dirty="0" smtClean="0">
              <a:latin typeface="+mn-ea"/>
            </a:endParaRPr>
          </a:p>
          <a:p>
            <a:endParaRPr lang="en-US" altLang="ko-KR" sz="2400" dirty="0" smtClean="0">
              <a:latin typeface="+mn-ea"/>
            </a:endParaRPr>
          </a:p>
          <a:p>
            <a:pPr marL="457200" indent="-457200">
              <a:lnSpc>
                <a:spcPct val="150000"/>
              </a:lnSpc>
              <a:buAutoNum type="arabicPeriod"/>
            </a:pPr>
            <a:r>
              <a:rPr lang="en-US" altLang="ko-KR" sz="1600" dirty="0" smtClean="0">
                <a:latin typeface="+mn-ea"/>
              </a:rPr>
              <a:t>2018</a:t>
            </a:r>
            <a:r>
              <a:rPr lang="ko-KR" altLang="en-US" sz="1600" dirty="0" smtClean="0">
                <a:latin typeface="+mn-ea"/>
              </a:rPr>
              <a:t>년 </a:t>
            </a:r>
            <a:r>
              <a:rPr lang="en-US" altLang="ko-KR" sz="1600" dirty="0" smtClean="0">
                <a:latin typeface="+mn-ea"/>
              </a:rPr>
              <a:t>2</a:t>
            </a:r>
            <a:r>
              <a:rPr lang="ko-KR" altLang="en-US" sz="1600" dirty="0" smtClean="0">
                <a:latin typeface="+mn-ea"/>
              </a:rPr>
              <a:t>월 </a:t>
            </a:r>
            <a:r>
              <a:rPr lang="en-US" altLang="ko-KR" sz="1600" dirty="0" smtClean="0">
                <a:latin typeface="+mn-ea"/>
              </a:rPr>
              <a:t>1</a:t>
            </a:r>
            <a:r>
              <a:rPr lang="ko-KR" altLang="en-US" sz="1600" dirty="0" smtClean="0">
                <a:latin typeface="+mn-ea"/>
              </a:rPr>
              <a:t>일 퇴직</a:t>
            </a:r>
            <a:r>
              <a:rPr lang="en-US" altLang="ko-KR" sz="1600" dirty="0" smtClean="0">
                <a:latin typeface="+mn-ea"/>
              </a:rPr>
              <a:t>.</a:t>
            </a:r>
          </a:p>
          <a:p>
            <a:pPr marL="457200" indent="-457200">
              <a:lnSpc>
                <a:spcPct val="150000"/>
              </a:lnSpc>
              <a:buAutoNum type="arabicPeriod"/>
            </a:pPr>
            <a:endParaRPr lang="en-US" altLang="ko-KR" sz="1600" dirty="0">
              <a:latin typeface="+mn-ea"/>
            </a:endParaRPr>
          </a:p>
          <a:p>
            <a:pPr marL="457200" indent="-457200">
              <a:lnSpc>
                <a:spcPct val="150000"/>
              </a:lnSpc>
              <a:buAutoNum type="arabicPeriod"/>
            </a:pPr>
            <a:r>
              <a:rPr lang="en-US" altLang="ko-KR" sz="1600" dirty="0" smtClean="0">
                <a:latin typeface="+mn-ea"/>
              </a:rPr>
              <a:t>2016</a:t>
            </a:r>
            <a:r>
              <a:rPr lang="ko-KR" altLang="en-US" sz="1600" dirty="0" smtClean="0">
                <a:latin typeface="+mn-ea"/>
              </a:rPr>
              <a:t>년 근로에 의하여 발생한 </a:t>
            </a:r>
            <a:r>
              <a:rPr lang="en-US" altLang="ko-KR" sz="1600" dirty="0" smtClean="0">
                <a:latin typeface="+mn-ea"/>
              </a:rPr>
              <a:t>2017</a:t>
            </a:r>
            <a:r>
              <a:rPr lang="ko-KR" altLang="en-US" sz="1600" dirty="0" smtClean="0">
                <a:latin typeface="+mn-ea"/>
              </a:rPr>
              <a:t>년 연차휴가를 사용하지 않은 부분에 대해 연차휴가 미사용 수당 청구 가능</a:t>
            </a:r>
            <a:r>
              <a:rPr lang="en-US" altLang="ko-KR" sz="1600" dirty="0" smtClean="0">
                <a:latin typeface="+mn-ea"/>
              </a:rPr>
              <a:t>? → </a:t>
            </a:r>
            <a:r>
              <a:rPr lang="ko-KR" altLang="en-US" sz="1600" dirty="0" smtClean="0">
                <a:solidFill>
                  <a:srgbClr val="FF0000"/>
                </a:solidFill>
                <a:latin typeface="+mn-ea"/>
              </a:rPr>
              <a:t>가능</a:t>
            </a:r>
            <a:r>
              <a:rPr lang="en-US" altLang="ko-KR" sz="1600" dirty="0" smtClean="0">
                <a:latin typeface="+mn-ea"/>
              </a:rPr>
              <a:t>. </a:t>
            </a:r>
          </a:p>
          <a:p>
            <a:pPr marL="457200" indent="-457200">
              <a:lnSpc>
                <a:spcPct val="150000"/>
              </a:lnSpc>
              <a:buAutoNum type="arabicPeriod"/>
            </a:pPr>
            <a:endParaRPr lang="en-US" altLang="ko-KR" sz="1600" dirty="0">
              <a:latin typeface="+mn-ea"/>
            </a:endParaRPr>
          </a:p>
          <a:p>
            <a:pPr marL="457200" indent="-457200">
              <a:lnSpc>
                <a:spcPct val="150000"/>
              </a:lnSpc>
              <a:buAutoNum type="arabicPeriod"/>
            </a:pPr>
            <a:r>
              <a:rPr lang="en-US" altLang="ko-KR" sz="1600" dirty="0" smtClean="0">
                <a:latin typeface="+mn-ea"/>
              </a:rPr>
              <a:t>2017</a:t>
            </a:r>
            <a:r>
              <a:rPr lang="ko-KR" altLang="en-US" sz="1600" dirty="0" smtClean="0">
                <a:latin typeface="+mn-ea"/>
              </a:rPr>
              <a:t>년 근로에 의하여 발생한 </a:t>
            </a:r>
            <a:r>
              <a:rPr lang="en-US" altLang="ko-KR" sz="1600" dirty="0" smtClean="0">
                <a:latin typeface="+mn-ea"/>
              </a:rPr>
              <a:t>2018</a:t>
            </a:r>
            <a:r>
              <a:rPr lang="ko-KR" altLang="en-US" sz="1600" dirty="0" smtClean="0">
                <a:latin typeface="+mn-ea"/>
              </a:rPr>
              <a:t>년 연차휴가를 사용하지 않은 부분에 대해 연차휴가 미사용 수당 청구 가능</a:t>
            </a:r>
            <a:r>
              <a:rPr lang="en-US" altLang="ko-KR" sz="1600" dirty="0" smtClean="0">
                <a:latin typeface="+mn-ea"/>
              </a:rPr>
              <a:t>? → </a:t>
            </a:r>
            <a:r>
              <a:rPr lang="ko-KR" altLang="en-US" sz="1600" dirty="0" smtClean="0">
                <a:solidFill>
                  <a:srgbClr val="FF0000"/>
                </a:solidFill>
                <a:latin typeface="+mn-ea"/>
              </a:rPr>
              <a:t>가능</a:t>
            </a:r>
            <a:r>
              <a:rPr lang="en-US" altLang="ko-KR" sz="1600" dirty="0" smtClean="0">
                <a:latin typeface="+mn-ea"/>
              </a:rPr>
              <a:t>.</a:t>
            </a:r>
          </a:p>
          <a:p>
            <a:pPr marL="457200" indent="-457200">
              <a:lnSpc>
                <a:spcPct val="150000"/>
              </a:lnSpc>
              <a:buAutoNum type="arabicPeriod"/>
            </a:pPr>
            <a:endParaRPr lang="en-US" altLang="ko-KR" sz="1600" dirty="0">
              <a:latin typeface="+mn-ea"/>
            </a:endParaRPr>
          </a:p>
          <a:p>
            <a:pPr marL="457200" indent="-457200">
              <a:lnSpc>
                <a:spcPct val="150000"/>
              </a:lnSpc>
              <a:buAutoNum type="arabicPeriod"/>
            </a:pPr>
            <a:r>
              <a:rPr lang="ko-KR" altLang="en-US" sz="1600" dirty="0" smtClean="0">
                <a:latin typeface="+mn-ea"/>
              </a:rPr>
              <a:t>위 </a:t>
            </a:r>
            <a:r>
              <a:rPr lang="en-US" altLang="ko-KR" sz="1600" dirty="0" smtClean="0">
                <a:latin typeface="+mn-ea"/>
              </a:rPr>
              <a:t>2</a:t>
            </a:r>
            <a:r>
              <a:rPr lang="ko-KR" altLang="en-US" sz="1600" dirty="0" smtClean="0">
                <a:latin typeface="+mn-ea"/>
              </a:rPr>
              <a:t>의 연차휴가 미사용 수당은 </a:t>
            </a:r>
            <a:r>
              <a:rPr lang="en-US" altLang="ko-KR" sz="1600" dirty="0" smtClean="0">
                <a:latin typeface="+mn-ea"/>
              </a:rPr>
              <a:t>2016</a:t>
            </a:r>
            <a:r>
              <a:rPr lang="ko-KR" altLang="en-US" sz="1600" dirty="0" smtClean="0">
                <a:latin typeface="+mn-ea"/>
              </a:rPr>
              <a:t>년 퇴직금 산정 시 평균임금에 포함</a:t>
            </a:r>
            <a:r>
              <a:rPr lang="en-US" altLang="ko-KR" sz="1600" dirty="0" smtClean="0">
                <a:latin typeface="+mn-ea"/>
              </a:rPr>
              <a:t>?  → </a:t>
            </a:r>
            <a:r>
              <a:rPr lang="ko-KR" altLang="en-US" sz="1600" dirty="0" smtClean="0">
                <a:solidFill>
                  <a:schemeClr val="accent1"/>
                </a:solidFill>
                <a:latin typeface="+mn-ea"/>
              </a:rPr>
              <a:t>불가능</a:t>
            </a:r>
            <a:r>
              <a:rPr lang="en-US" altLang="ko-KR" sz="1600" dirty="0" smtClean="0">
                <a:latin typeface="+mn-ea"/>
              </a:rPr>
              <a:t>. </a:t>
            </a:r>
          </a:p>
          <a:p>
            <a:pPr marL="457200" indent="-457200">
              <a:lnSpc>
                <a:spcPct val="150000"/>
              </a:lnSpc>
              <a:buAutoNum type="arabicPeriod"/>
            </a:pPr>
            <a:endParaRPr lang="en-US" altLang="ko-KR" sz="1600" dirty="0">
              <a:latin typeface="+mn-ea"/>
            </a:endParaRPr>
          </a:p>
          <a:p>
            <a:pPr marL="457200" indent="-457200">
              <a:lnSpc>
                <a:spcPct val="150000"/>
              </a:lnSpc>
              <a:buAutoNum type="arabicPeriod"/>
            </a:pPr>
            <a:r>
              <a:rPr lang="ko-KR" altLang="en-US" sz="1600" dirty="0" smtClean="0">
                <a:latin typeface="+mn-ea"/>
              </a:rPr>
              <a:t>위 </a:t>
            </a:r>
            <a:r>
              <a:rPr lang="en-US" altLang="ko-KR" sz="1600" dirty="0" smtClean="0">
                <a:latin typeface="+mn-ea"/>
              </a:rPr>
              <a:t>2</a:t>
            </a:r>
            <a:r>
              <a:rPr lang="ko-KR" altLang="en-US" sz="1600" dirty="0" smtClean="0">
                <a:latin typeface="+mn-ea"/>
              </a:rPr>
              <a:t>의 연차휴가 미사용 수당은 </a:t>
            </a:r>
            <a:r>
              <a:rPr lang="en-US" altLang="ko-KR" sz="1600" dirty="0" smtClean="0">
                <a:latin typeface="+mn-ea"/>
              </a:rPr>
              <a:t>2016</a:t>
            </a:r>
            <a:r>
              <a:rPr lang="ko-KR" altLang="en-US" sz="1600" dirty="0" smtClean="0">
                <a:latin typeface="+mn-ea"/>
              </a:rPr>
              <a:t>년 퇴직금 산정 시 평균임금에 포함</a:t>
            </a:r>
            <a:r>
              <a:rPr lang="en-US" altLang="ko-KR" sz="1600" dirty="0" smtClean="0">
                <a:latin typeface="+mn-ea"/>
              </a:rPr>
              <a:t>?  → </a:t>
            </a:r>
            <a:r>
              <a:rPr lang="en-US" altLang="ko-KR" sz="1600" dirty="0" smtClean="0">
                <a:solidFill>
                  <a:srgbClr val="FF0000"/>
                </a:solidFill>
                <a:latin typeface="+mn-ea"/>
              </a:rPr>
              <a:t>61</a:t>
            </a:r>
            <a:r>
              <a:rPr lang="ko-KR" altLang="en-US" sz="1600" dirty="0" smtClean="0">
                <a:solidFill>
                  <a:srgbClr val="FF0000"/>
                </a:solidFill>
                <a:latin typeface="+mn-ea"/>
              </a:rPr>
              <a:t>일</a:t>
            </a:r>
            <a:r>
              <a:rPr lang="en-US" altLang="ko-KR" sz="1600" dirty="0" smtClean="0">
                <a:solidFill>
                  <a:srgbClr val="FF0000"/>
                </a:solidFill>
                <a:latin typeface="+mn-ea"/>
              </a:rPr>
              <a:t>(11</a:t>
            </a:r>
            <a:r>
              <a:rPr lang="ko-KR" altLang="en-US" sz="1600" dirty="0" smtClean="0">
                <a:solidFill>
                  <a:srgbClr val="FF0000"/>
                </a:solidFill>
                <a:latin typeface="+mn-ea"/>
              </a:rPr>
              <a:t>월</a:t>
            </a:r>
            <a:r>
              <a:rPr lang="en-US" altLang="ko-KR" sz="1600" dirty="0" smtClean="0">
                <a:solidFill>
                  <a:srgbClr val="FF0000"/>
                </a:solidFill>
                <a:latin typeface="+mn-ea"/>
              </a:rPr>
              <a:t>, 12</a:t>
            </a:r>
            <a:r>
              <a:rPr lang="ko-KR" altLang="en-US" sz="1600" dirty="0" smtClean="0">
                <a:solidFill>
                  <a:srgbClr val="FF0000"/>
                </a:solidFill>
                <a:latin typeface="+mn-ea"/>
              </a:rPr>
              <a:t>월의 일수</a:t>
            </a:r>
            <a:r>
              <a:rPr lang="en-US" altLang="ko-KR" sz="1600" dirty="0" smtClean="0">
                <a:solidFill>
                  <a:srgbClr val="FF0000"/>
                </a:solidFill>
                <a:latin typeface="+mn-ea"/>
              </a:rPr>
              <a:t>)/365</a:t>
            </a:r>
            <a:r>
              <a:rPr lang="ko-KR" altLang="en-US" sz="1600" dirty="0" smtClean="0">
                <a:solidFill>
                  <a:srgbClr val="FF0000"/>
                </a:solidFill>
                <a:latin typeface="+mn-ea"/>
              </a:rPr>
              <a:t>일 분만 포함</a:t>
            </a:r>
            <a:r>
              <a:rPr lang="en-US" altLang="ko-KR" sz="1600" dirty="0" smtClean="0">
                <a:latin typeface="+mn-ea"/>
              </a:rPr>
              <a:t>(</a:t>
            </a:r>
            <a:r>
              <a:rPr lang="ko-KR" altLang="en-US" sz="1600" dirty="0" smtClean="0">
                <a:latin typeface="+mn-ea"/>
              </a:rPr>
              <a:t>퇴직한 날 이전 </a:t>
            </a:r>
            <a:r>
              <a:rPr lang="en-US" altLang="ko-KR" sz="1600" dirty="0" smtClean="0">
                <a:latin typeface="+mn-ea"/>
              </a:rPr>
              <a:t>3</a:t>
            </a:r>
            <a:r>
              <a:rPr lang="ko-KR" altLang="en-US" sz="1600" dirty="0" smtClean="0">
                <a:latin typeface="+mn-ea"/>
              </a:rPr>
              <a:t>개월간 내에 포함된 부분에 해당하는 연차휴가수당만이 평균임금에 포함</a:t>
            </a:r>
            <a:r>
              <a:rPr lang="en-US" altLang="ko-KR" sz="1600" dirty="0" smtClean="0">
                <a:latin typeface="+mn-ea"/>
              </a:rPr>
              <a:t>). → 4. 1. </a:t>
            </a:r>
            <a:r>
              <a:rPr lang="ko-KR" altLang="en-US" sz="1600" dirty="0" smtClean="0">
                <a:latin typeface="+mn-ea"/>
              </a:rPr>
              <a:t>이후 </a:t>
            </a:r>
            <a:r>
              <a:rPr lang="ko-KR" altLang="en-US" sz="1600" dirty="0" err="1" smtClean="0">
                <a:latin typeface="+mn-ea"/>
              </a:rPr>
              <a:t>퇴직시에는</a:t>
            </a:r>
            <a:r>
              <a:rPr lang="ko-KR" altLang="en-US" sz="1600" dirty="0" smtClean="0">
                <a:latin typeface="+mn-ea"/>
              </a:rPr>
              <a:t> 퇴직금 산정을 위한 평균임금에 포함되는 연차휴가미사용 수당이 없음</a:t>
            </a:r>
            <a:r>
              <a:rPr lang="en-US" altLang="ko-KR" sz="1600" dirty="0" smtClean="0">
                <a:latin typeface="+mn-ea"/>
              </a:rPr>
              <a:t>. </a:t>
            </a:r>
          </a:p>
          <a:p>
            <a:pPr>
              <a:lnSpc>
                <a:spcPct val="150000"/>
              </a:lnSpc>
            </a:pPr>
            <a:endParaRPr lang="en-US" altLang="ko-KR" sz="1600" dirty="0" smtClean="0">
              <a:latin typeface="+mn-ea"/>
            </a:endParaRPr>
          </a:p>
          <a:p>
            <a:pPr marL="457200" indent="-457200">
              <a:lnSpc>
                <a:spcPct val="150000"/>
              </a:lnSpc>
              <a:buAutoNum type="arabicPeriod"/>
            </a:pPr>
            <a:endParaRPr lang="en-US" altLang="ko-KR" sz="1600" dirty="0">
              <a:latin typeface="+mn-ea"/>
            </a:endParaRPr>
          </a:p>
          <a:p>
            <a:pPr marL="457200" indent="-457200">
              <a:lnSpc>
                <a:spcPct val="150000"/>
              </a:lnSpc>
              <a:buAutoNum type="arabicPeriod"/>
            </a:pPr>
            <a:endParaRPr lang="en-US" altLang="ko-KR" sz="1600" dirty="0" smtClean="0">
              <a:latin typeface="+mn-ea"/>
            </a:endParaRPr>
          </a:p>
        </p:txBody>
      </p:sp>
    </p:spTree>
    <p:extLst>
      <p:ext uri="{BB962C8B-B14F-4D97-AF65-F5344CB8AC3E}">
        <p14:creationId xmlns:p14="http://schemas.microsoft.com/office/powerpoint/2010/main" val="38525821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4154984"/>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산정</a:t>
            </a:r>
            <a:endParaRPr lang="en-US" altLang="ko-KR" sz="2400" b="1" dirty="0" smtClean="0">
              <a:latin typeface="+mn-ea"/>
            </a:endParaRPr>
          </a:p>
          <a:p>
            <a:pPr>
              <a:lnSpc>
                <a:spcPct val="150000"/>
              </a:lnSpc>
            </a:pPr>
            <a:endParaRPr lang="en-US" altLang="ko-KR" sz="2400" dirty="0">
              <a:latin typeface="+mn-ea"/>
            </a:endParaRPr>
          </a:p>
          <a:p>
            <a:pPr>
              <a:lnSpc>
                <a:spcPct val="150000"/>
              </a:lnSpc>
            </a:pPr>
            <a:r>
              <a:rPr lang="ko-KR" altLang="en-US" sz="2000" b="1" dirty="0" smtClean="0">
                <a:latin typeface="+mn-ea"/>
              </a:rPr>
              <a:t>평균임금 산정에서 제외되는 기간</a:t>
            </a:r>
            <a:endParaRPr lang="en-US" altLang="ko-KR" sz="2000" b="1" dirty="0" smtClean="0">
              <a:latin typeface="+mn-ea"/>
            </a:endParaRPr>
          </a:p>
          <a:p>
            <a:pPr>
              <a:lnSpc>
                <a:spcPct val="150000"/>
              </a:lnSpc>
            </a:pPr>
            <a:endParaRPr lang="en-US" altLang="ko-KR" sz="2000" dirty="0">
              <a:latin typeface="+mn-ea"/>
            </a:endParaRPr>
          </a:p>
          <a:p>
            <a:pPr>
              <a:lnSpc>
                <a:spcPct val="200000"/>
              </a:lnSpc>
            </a:pPr>
            <a:r>
              <a:rPr lang="en-US" altLang="ko-KR" sz="2000" dirty="0" smtClean="0">
                <a:latin typeface="+mn-ea"/>
              </a:rPr>
              <a:t>-</a:t>
            </a:r>
            <a:r>
              <a:rPr lang="ko-KR" altLang="en-US" sz="2000" dirty="0" smtClean="0">
                <a:latin typeface="+mn-ea"/>
              </a:rPr>
              <a:t>수습사용 중인 기간</a:t>
            </a:r>
            <a:r>
              <a:rPr lang="en-US" altLang="ko-KR" sz="2000" dirty="0" smtClean="0">
                <a:latin typeface="+mn-ea"/>
              </a:rPr>
              <a:t>, </a:t>
            </a:r>
            <a:r>
              <a:rPr lang="ko-KR" altLang="en-US" sz="2000" dirty="0" smtClean="0">
                <a:latin typeface="+mn-ea"/>
              </a:rPr>
              <a:t>사용자의 귀책사유로 휴업한 기간</a:t>
            </a:r>
            <a:r>
              <a:rPr lang="en-US" altLang="ko-KR" sz="2000" dirty="0" smtClean="0">
                <a:latin typeface="+mn-ea"/>
              </a:rPr>
              <a:t>, </a:t>
            </a:r>
            <a:r>
              <a:rPr lang="ko-KR" altLang="en-US" sz="2000" dirty="0" err="1" smtClean="0">
                <a:latin typeface="+mn-ea"/>
              </a:rPr>
              <a:t>산전후</a:t>
            </a:r>
            <a:r>
              <a:rPr lang="ko-KR" altLang="en-US" sz="2000" dirty="0" smtClean="0">
                <a:latin typeface="+mn-ea"/>
              </a:rPr>
              <a:t> 휴가기간</a:t>
            </a:r>
            <a:r>
              <a:rPr lang="en-US" altLang="ko-KR" sz="2000" dirty="0" smtClean="0">
                <a:latin typeface="+mn-ea"/>
              </a:rPr>
              <a:t>, </a:t>
            </a:r>
            <a:r>
              <a:rPr lang="ko-KR" altLang="en-US" sz="2000" dirty="0" smtClean="0">
                <a:latin typeface="+mn-ea"/>
              </a:rPr>
              <a:t>산재휴업기간</a:t>
            </a:r>
            <a:r>
              <a:rPr lang="en-US" altLang="ko-KR" sz="2000" dirty="0" smtClean="0">
                <a:latin typeface="+mn-ea"/>
              </a:rPr>
              <a:t>, </a:t>
            </a:r>
            <a:r>
              <a:rPr lang="ko-KR" altLang="en-US" sz="2000" dirty="0" smtClean="0">
                <a:latin typeface="+mn-ea"/>
              </a:rPr>
              <a:t>육아휴직기간</a:t>
            </a:r>
            <a:r>
              <a:rPr lang="en-US" altLang="ko-KR" sz="2000" dirty="0" smtClean="0">
                <a:latin typeface="+mn-ea"/>
              </a:rPr>
              <a:t>, </a:t>
            </a:r>
            <a:r>
              <a:rPr lang="ko-KR" altLang="en-US" sz="2000" dirty="0" smtClean="0">
                <a:latin typeface="+mn-ea"/>
              </a:rPr>
              <a:t>적법한 쟁의행위기간</a:t>
            </a:r>
            <a:r>
              <a:rPr lang="en-US" altLang="ko-KR" sz="2000" dirty="0" smtClean="0">
                <a:latin typeface="+mn-ea"/>
              </a:rPr>
              <a:t>, </a:t>
            </a:r>
            <a:r>
              <a:rPr lang="ko-KR" altLang="en-US" sz="2000" dirty="0" smtClean="0">
                <a:latin typeface="+mn-ea"/>
              </a:rPr>
              <a:t>군대</a:t>
            </a:r>
            <a:r>
              <a:rPr lang="en-US" altLang="ko-KR" sz="2000" dirty="0" smtClean="0">
                <a:latin typeface="+mn-ea"/>
              </a:rPr>
              <a:t>, </a:t>
            </a:r>
            <a:r>
              <a:rPr lang="ko-KR" altLang="en-US" sz="2000" dirty="0" smtClean="0">
                <a:latin typeface="+mn-ea"/>
              </a:rPr>
              <a:t>예비군</a:t>
            </a:r>
            <a:r>
              <a:rPr lang="en-US" altLang="ko-KR" sz="2000" dirty="0" smtClean="0">
                <a:latin typeface="+mn-ea"/>
              </a:rPr>
              <a:t>, </a:t>
            </a:r>
            <a:r>
              <a:rPr lang="ko-KR" altLang="en-US" sz="2000" dirty="0" smtClean="0">
                <a:latin typeface="+mn-ea"/>
              </a:rPr>
              <a:t>민방위 의무이행을 위하여 휴직하거나 근로하지 못한 기간</a:t>
            </a:r>
            <a:r>
              <a:rPr lang="en-US" altLang="ko-KR" sz="2000" dirty="0" smtClean="0">
                <a:latin typeface="+mn-ea"/>
              </a:rPr>
              <a:t>, </a:t>
            </a:r>
            <a:r>
              <a:rPr lang="ko-KR" altLang="en-US" sz="2000" dirty="0" err="1" smtClean="0">
                <a:latin typeface="+mn-ea"/>
              </a:rPr>
              <a:t>업무외</a:t>
            </a:r>
            <a:r>
              <a:rPr lang="ko-KR" altLang="en-US" sz="2000" dirty="0" smtClean="0">
                <a:latin typeface="+mn-ea"/>
              </a:rPr>
              <a:t> 부상이나 질병</a:t>
            </a:r>
            <a:r>
              <a:rPr lang="en-US" altLang="ko-KR" sz="2000" dirty="0" smtClean="0">
                <a:latin typeface="+mn-ea"/>
              </a:rPr>
              <a:t>, </a:t>
            </a:r>
            <a:r>
              <a:rPr lang="ko-KR" altLang="en-US" sz="2000" dirty="0" smtClean="0">
                <a:latin typeface="+mn-ea"/>
              </a:rPr>
              <a:t>그 밖의 사유로 사용자의 승인을 받아 휴업한 기간</a:t>
            </a:r>
            <a:r>
              <a:rPr lang="en-US" altLang="ko-KR" sz="2000" dirty="0" smtClean="0">
                <a:latin typeface="+mn-ea"/>
              </a:rPr>
              <a:t>. </a:t>
            </a:r>
            <a:endParaRPr lang="en-US" altLang="ko-KR" sz="2000" dirty="0">
              <a:latin typeface="+mn-ea"/>
            </a:endParaRPr>
          </a:p>
          <a:p>
            <a:pPr marL="457200" indent="-457200">
              <a:lnSpc>
                <a:spcPct val="150000"/>
              </a:lnSpc>
              <a:buAutoNum type="arabicPeriod"/>
            </a:pPr>
            <a:endParaRPr lang="en-US" altLang="ko-KR" sz="1600" dirty="0" smtClean="0">
              <a:latin typeface="+mn-ea"/>
            </a:endParaRPr>
          </a:p>
        </p:txBody>
      </p:sp>
    </p:spTree>
    <p:extLst>
      <p:ext uri="{BB962C8B-B14F-4D97-AF65-F5344CB8AC3E}">
        <p14:creationId xmlns:p14="http://schemas.microsoft.com/office/powerpoint/2010/main" val="36914040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4924425"/>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산정</a:t>
            </a:r>
            <a:endParaRPr lang="en-US" altLang="ko-KR" sz="2400" b="1" dirty="0" smtClean="0">
              <a:latin typeface="+mn-ea"/>
            </a:endParaRPr>
          </a:p>
          <a:p>
            <a:pPr>
              <a:lnSpc>
                <a:spcPct val="150000"/>
              </a:lnSpc>
            </a:pPr>
            <a:endParaRPr lang="en-US" altLang="ko-KR" sz="2400" dirty="0">
              <a:latin typeface="+mn-ea"/>
            </a:endParaRPr>
          </a:p>
          <a:p>
            <a:pPr>
              <a:lnSpc>
                <a:spcPct val="150000"/>
              </a:lnSpc>
            </a:pPr>
            <a:r>
              <a:rPr lang="ko-KR" altLang="en-US" sz="2000" b="1" dirty="0" smtClean="0">
                <a:latin typeface="+mn-ea"/>
              </a:rPr>
              <a:t>평균임금을 산정할 수 없는 경우</a:t>
            </a:r>
            <a:endParaRPr lang="en-US" altLang="ko-KR" sz="2000" b="1" dirty="0" smtClean="0">
              <a:latin typeface="+mn-ea"/>
            </a:endParaRPr>
          </a:p>
          <a:p>
            <a:pPr>
              <a:lnSpc>
                <a:spcPct val="150000"/>
              </a:lnSpc>
              <a:defRPr/>
            </a:pPr>
            <a:r>
              <a:rPr lang="en-US" altLang="ko-KR" sz="1600" dirty="0" smtClean="0">
                <a:latin typeface="+mn-ea"/>
              </a:rPr>
              <a:t>■ </a:t>
            </a:r>
            <a:r>
              <a:rPr lang="ko-KR" altLang="en-US" sz="1600" dirty="0">
                <a:latin typeface="+mn-ea"/>
              </a:rPr>
              <a:t>평균임금산정특례고시</a:t>
            </a:r>
            <a:r>
              <a:rPr lang="en-US" altLang="ko-KR" sz="1600" dirty="0">
                <a:latin typeface="+mn-ea"/>
              </a:rPr>
              <a:t>(</a:t>
            </a:r>
            <a:r>
              <a:rPr lang="ko-KR" altLang="en-US" sz="1600" dirty="0">
                <a:latin typeface="+mn-ea"/>
              </a:rPr>
              <a:t>노동부고시 제</a:t>
            </a:r>
            <a:r>
              <a:rPr lang="en-US" altLang="ko-KR" sz="1600" dirty="0">
                <a:latin typeface="+mn-ea"/>
              </a:rPr>
              <a:t>2015-77</a:t>
            </a:r>
            <a:r>
              <a:rPr lang="ko-KR" altLang="en-US" sz="1600" dirty="0">
                <a:latin typeface="+mn-ea"/>
              </a:rPr>
              <a:t>호</a:t>
            </a:r>
            <a:r>
              <a:rPr lang="en-US" altLang="ko-KR" sz="1600" dirty="0">
                <a:latin typeface="+mn-ea"/>
              </a:rPr>
              <a:t>)</a:t>
            </a:r>
          </a:p>
          <a:p>
            <a:pPr>
              <a:lnSpc>
                <a:spcPct val="150000"/>
              </a:lnSpc>
              <a:defRPr/>
            </a:pPr>
            <a:r>
              <a:rPr lang="en-US" altLang="ko-KR" sz="1600" dirty="0">
                <a:latin typeface="+mn-ea"/>
              </a:rPr>
              <a:t>■ </a:t>
            </a:r>
            <a:r>
              <a:rPr lang="ko-KR" altLang="en-US" sz="1600" dirty="0">
                <a:latin typeface="+mn-ea"/>
              </a:rPr>
              <a:t>위 시행령 제</a:t>
            </a:r>
            <a:r>
              <a:rPr lang="en-US" altLang="ko-KR" sz="1600" dirty="0">
                <a:latin typeface="+mn-ea"/>
              </a:rPr>
              <a:t>4</a:t>
            </a:r>
            <a:r>
              <a:rPr lang="ko-KR" altLang="en-US" sz="1600" dirty="0">
                <a:latin typeface="+mn-ea"/>
              </a:rPr>
              <a:t>조의 </a:t>
            </a:r>
            <a:r>
              <a:rPr lang="en-US" altLang="ko-KR" sz="1600" dirty="0">
                <a:latin typeface="+mn-ea"/>
              </a:rPr>
              <a:t>“</a:t>
            </a:r>
            <a:r>
              <a:rPr lang="ko-KR" altLang="en-US" sz="1600" dirty="0">
                <a:latin typeface="+mn-ea"/>
              </a:rPr>
              <a:t>평균임금을 산정할 수 없는 경우</a:t>
            </a:r>
            <a:r>
              <a:rPr lang="en-US" altLang="ko-KR" sz="1600" dirty="0">
                <a:latin typeface="+mn-ea"/>
              </a:rPr>
              <a:t>”</a:t>
            </a:r>
            <a:r>
              <a:rPr lang="ko-KR" altLang="en-US" sz="1600" dirty="0" smtClean="0">
                <a:latin typeface="+mn-ea"/>
              </a:rPr>
              <a:t>란 기술적으로 불가능한 경우 뿐만 아니라 </a:t>
            </a:r>
            <a:r>
              <a:rPr lang="en-US" altLang="ko-KR" sz="1600" dirty="0">
                <a:latin typeface="+mn-ea"/>
              </a:rPr>
              <a:t>“</a:t>
            </a:r>
            <a:r>
              <a:rPr lang="ko-KR" altLang="en-US" sz="1600" dirty="0">
                <a:latin typeface="+mn-ea"/>
              </a:rPr>
              <a:t>현저하게 부적당한 경우</a:t>
            </a:r>
            <a:r>
              <a:rPr lang="en-US" altLang="ko-KR" sz="1600" dirty="0">
                <a:latin typeface="+mn-ea"/>
              </a:rPr>
              <a:t>”</a:t>
            </a:r>
            <a:r>
              <a:rPr lang="ko-KR" altLang="en-US" sz="1600" dirty="0">
                <a:latin typeface="+mn-ea"/>
              </a:rPr>
              <a:t>까지 포함함</a:t>
            </a:r>
            <a:r>
              <a:rPr lang="en-US" altLang="ko-KR" sz="1600" dirty="0">
                <a:latin typeface="+mn-ea"/>
              </a:rPr>
              <a:t>.</a:t>
            </a:r>
          </a:p>
          <a:p>
            <a:pPr>
              <a:lnSpc>
                <a:spcPct val="150000"/>
              </a:lnSpc>
              <a:defRPr/>
            </a:pPr>
            <a:r>
              <a:rPr lang="en-US" altLang="ko-KR" sz="1600" dirty="0">
                <a:latin typeface="+mn-ea"/>
              </a:rPr>
              <a:t>■ </a:t>
            </a:r>
            <a:r>
              <a:rPr lang="ko-KR" altLang="en-US" sz="1600" dirty="0">
                <a:latin typeface="+mn-ea"/>
              </a:rPr>
              <a:t>택시회사 </a:t>
            </a:r>
            <a:r>
              <a:rPr lang="ko-KR" altLang="en-US" sz="1600" dirty="0" err="1">
                <a:latin typeface="+mn-ea"/>
              </a:rPr>
              <a:t>사납금</a:t>
            </a:r>
            <a:r>
              <a:rPr lang="ko-KR" altLang="en-US" sz="1600" dirty="0">
                <a:latin typeface="+mn-ea"/>
              </a:rPr>
              <a:t> 사례</a:t>
            </a:r>
            <a:r>
              <a:rPr lang="en-US" altLang="ko-KR" sz="1600" dirty="0">
                <a:latin typeface="+mn-ea"/>
              </a:rPr>
              <a:t>(</a:t>
            </a:r>
            <a:r>
              <a:rPr lang="ko-KR" altLang="en-US" sz="1600" dirty="0">
                <a:latin typeface="+mn-ea"/>
              </a:rPr>
              <a:t>대법원 </a:t>
            </a:r>
            <a:r>
              <a:rPr lang="en-US" altLang="ko-KR" sz="1600" dirty="0">
                <a:latin typeface="+mn-ea"/>
              </a:rPr>
              <a:t>2007</a:t>
            </a:r>
            <a:r>
              <a:rPr lang="ko-KR" altLang="en-US" sz="1600" dirty="0">
                <a:latin typeface="+mn-ea"/>
              </a:rPr>
              <a:t>다</a:t>
            </a:r>
            <a:r>
              <a:rPr lang="en-US" altLang="ko-KR" sz="1600" dirty="0">
                <a:latin typeface="+mn-ea"/>
              </a:rPr>
              <a:t>72519 </a:t>
            </a:r>
            <a:r>
              <a:rPr lang="ko-KR" altLang="en-US" sz="1600" dirty="0">
                <a:latin typeface="+mn-ea"/>
              </a:rPr>
              <a:t>판결</a:t>
            </a:r>
            <a:r>
              <a:rPr lang="en-US" altLang="ko-KR" sz="1600" dirty="0">
                <a:latin typeface="+mn-ea"/>
              </a:rPr>
              <a:t>)</a:t>
            </a:r>
          </a:p>
          <a:p>
            <a:pPr>
              <a:lnSpc>
                <a:spcPct val="150000"/>
              </a:lnSpc>
              <a:defRPr/>
            </a:pPr>
            <a:r>
              <a:rPr lang="en-US" altLang="ko-KR" sz="1600" dirty="0">
                <a:latin typeface="+mn-ea"/>
              </a:rPr>
              <a:t>① </a:t>
            </a:r>
            <a:r>
              <a:rPr lang="ko-KR" altLang="en-US" sz="1600" dirty="0">
                <a:latin typeface="+mn-ea"/>
              </a:rPr>
              <a:t>의도적으로 평균임금 높이는 행위를 한 </a:t>
            </a:r>
            <a:r>
              <a:rPr lang="ko-KR" altLang="en-US" sz="1600" dirty="0" err="1">
                <a:latin typeface="+mn-ea"/>
              </a:rPr>
              <a:t>사납금</a:t>
            </a:r>
            <a:r>
              <a:rPr lang="ko-KR" altLang="en-US" sz="1600" dirty="0">
                <a:latin typeface="+mn-ea"/>
              </a:rPr>
              <a:t> 초과 수입금</a:t>
            </a:r>
            <a:endParaRPr lang="en-US" altLang="ko-KR" sz="1600" dirty="0">
              <a:latin typeface="+mn-ea"/>
            </a:endParaRPr>
          </a:p>
          <a:p>
            <a:pPr>
              <a:lnSpc>
                <a:spcPct val="150000"/>
              </a:lnSpc>
              <a:defRPr/>
            </a:pPr>
            <a:r>
              <a:rPr lang="ko-KR" altLang="ko-KR" sz="1600" dirty="0">
                <a:latin typeface="+mn-ea"/>
              </a:rPr>
              <a:t>☞</a:t>
            </a:r>
            <a:r>
              <a:rPr lang="en-US" altLang="ko-KR" sz="1600" dirty="0">
                <a:latin typeface="+mn-ea"/>
              </a:rPr>
              <a:t> </a:t>
            </a:r>
            <a:r>
              <a:rPr lang="ko-KR" altLang="en-US" sz="1600" dirty="0">
                <a:latin typeface="+mn-ea"/>
              </a:rPr>
              <a:t>위 의도적 행위를 한 기간을 제외한 </a:t>
            </a:r>
            <a:r>
              <a:rPr lang="en-US" altLang="ko-KR" sz="1600" dirty="0">
                <a:latin typeface="+mn-ea"/>
              </a:rPr>
              <a:t>3</a:t>
            </a:r>
            <a:r>
              <a:rPr lang="ko-KR" altLang="en-US" sz="1600" dirty="0">
                <a:latin typeface="+mn-ea"/>
              </a:rPr>
              <a:t>개월 동안의 평균임금 </a:t>
            </a:r>
            <a:r>
              <a:rPr lang="en-US" altLang="ko-KR" sz="1600" dirty="0">
                <a:latin typeface="+mn-ea"/>
              </a:rPr>
              <a:t>X </a:t>
            </a:r>
            <a:r>
              <a:rPr lang="ko-KR" altLang="en-US" sz="1600" dirty="0">
                <a:latin typeface="+mn-ea"/>
              </a:rPr>
              <a:t>동종</a:t>
            </a:r>
            <a:r>
              <a:rPr lang="en-US" altLang="ko-KR" sz="1600" dirty="0">
                <a:latin typeface="+mn-ea"/>
              </a:rPr>
              <a:t> </a:t>
            </a:r>
            <a:r>
              <a:rPr lang="ko-KR" altLang="en-US" sz="1600" dirty="0">
                <a:latin typeface="+mn-ea"/>
              </a:rPr>
              <a:t>근로자들의 </a:t>
            </a:r>
            <a:r>
              <a:rPr lang="ko-KR" altLang="en-US" sz="1600" dirty="0" err="1">
                <a:latin typeface="+mn-ea"/>
              </a:rPr>
              <a:t>사납금</a:t>
            </a:r>
            <a:r>
              <a:rPr lang="ko-KR" altLang="en-US" sz="1600" dirty="0">
                <a:latin typeface="+mn-ea"/>
              </a:rPr>
              <a:t> 초과 수입금 증가율을 곱하여 산정</a:t>
            </a:r>
            <a:endParaRPr lang="en-US" altLang="ko-KR" sz="1600" dirty="0">
              <a:latin typeface="+mn-ea"/>
            </a:endParaRPr>
          </a:p>
          <a:p>
            <a:pPr>
              <a:lnSpc>
                <a:spcPct val="150000"/>
              </a:lnSpc>
              <a:defRPr/>
            </a:pPr>
            <a:r>
              <a:rPr lang="ko-KR" altLang="ko-KR" sz="1600" dirty="0">
                <a:latin typeface="+mn-ea"/>
              </a:rPr>
              <a:t>②</a:t>
            </a:r>
            <a:r>
              <a:rPr lang="en-US" altLang="ko-KR" sz="1600" dirty="0">
                <a:latin typeface="+mn-ea"/>
              </a:rPr>
              <a:t> </a:t>
            </a:r>
            <a:r>
              <a:rPr lang="ko-KR" altLang="en-US" sz="1600" dirty="0">
                <a:latin typeface="+mn-ea"/>
              </a:rPr>
              <a:t>나머지 임금항목 ☞ 원칙대로 퇴직 이전 </a:t>
            </a:r>
            <a:r>
              <a:rPr lang="en-US" altLang="ko-KR" sz="1600" dirty="0">
                <a:latin typeface="+mn-ea"/>
              </a:rPr>
              <a:t>3</a:t>
            </a:r>
            <a:r>
              <a:rPr lang="ko-KR" altLang="en-US" sz="1600" dirty="0">
                <a:latin typeface="+mn-ea"/>
              </a:rPr>
              <a:t>개월 기준으로 산정</a:t>
            </a:r>
            <a:endParaRPr lang="en-US" altLang="ko-KR" sz="1600" dirty="0">
              <a:latin typeface="+mn-ea"/>
            </a:endParaRPr>
          </a:p>
          <a:p>
            <a:pPr>
              <a:lnSpc>
                <a:spcPct val="150000"/>
              </a:lnSpc>
              <a:defRPr/>
            </a:pPr>
            <a:r>
              <a:rPr lang="ko-KR" altLang="ko-KR" sz="1600" dirty="0">
                <a:latin typeface="+mn-ea"/>
              </a:rPr>
              <a:t>③</a:t>
            </a:r>
            <a:r>
              <a:rPr lang="en-US" altLang="ko-KR" sz="1600" dirty="0">
                <a:latin typeface="+mn-ea"/>
              </a:rPr>
              <a:t> </a:t>
            </a:r>
            <a:r>
              <a:rPr lang="ko-KR" altLang="en-US" sz="1600" dirty="0">
                <a:latin typeface="+mn-ea"/>
              </a:rPr>
              <a:t>해당 근로자</a:t>
            </a:r>
            <a:r>
              <a:rPr lang="en-US" altLang="ko-KR" sz="1600" dirty="0">
                <a:latin typeface="+mn-ea"/>
              </a:rPr>
              <a:t>(A)</a:t>
            </a:r>
            <a:r>
              <a:rPr lang="ko-KR" altLang="en-US" sz="1600" dirty="0">
                <a:latin typeface="+mn-ea"/>
              </a:rPr>
              <a:t>의 </a:t>
            </a:r>
            <a:r>
              <a:rPr lang="ko-KR" altLang="en-US" sz="1600" dirty="0" err="1">
                <a:latin typeface="+mn-ea"/>
              </a:rPr>
              <a:t>퇴직전</a:t>
            </a:r>
            <a:r>
              <a:rPr lang="ko-KR" altLang="en-US" sz="1600" dirty="0">
                <a:latin typeface="+mn-ea"/>
              </a:rPr>
              <a:t> </a:t>
            </a:r>
            <a:r>
              <a:rPr lang="en-US" altLang="ko-KR" sz="1600" dirty="0">
                <a:latin typeface="+mn-ea"/>
              </a:rPr>
              <a:t>3</a:t>
            </a:r>
            <a:r>
              <a:rPr lang="ko-KR" altLang="en-US" sz="1600" dirty="0">
                <a:latin typeface="+mn-ea"/>
              </a:rPr>
              <a:t>개월 </a:t>
            </a:r>
            <a:r>
              <a:rPr lang="ko-KR" altLang="en-US" sz="1600" dirty="0" err="1">
                <a:latin typeface="+mn-ea"/>
              </a:rPr>
              <a:t>사납금</a:t>
            </a:r>
            <a:r>
              <a:rPr lang="ko-KR" altLang="en-US" sz="1600" dirty="0">
                <a:latin typeface="+mn-ea"/>
              </a:rPr>
              <a:t> 초과 수입금은 그 전년도와 비교하여 </a:t>
            </a:r>
            <a:r>
              <a:rPr lang="en-US" altLang="ko-KR" sz="1600" dirty="0">
                <a:latin typeface="+mn-ea"/>
              </a:rPr>
              <a:t>1.76</a:t>
            </a:r>
            <a:r>
              <a:rPr lang="ko-KR" altLang="en-US" sz="1600" dirty="0">
                <a:latin typeface="+mn-ea"/>
              </a:rPr>
              <a:t>배 증가한 사안</a:t>
            </a:r>
            <a:endParaRPr lang="en-US" altLang="ko-KR" sz="1600" dirty="0">
              <a:latin typeface="+mn-ea"/>
            </a:endParaRPr>
          </a:p>
          <a:p>
            <a:pPr>
              <a:lnSpc>
                <a:spcPct val="200000"/>
              </a:lnSpc>
            </a:pPr>
            <a:endParaRPr lang="en-US" altLang="ko-KR" sz="1600" dirty="0" smtClean="0">
              <a:latin typeface="+mn-ea"/>
            </a:endParaRPr>
          </a:p>
        </p:txBody>
      </p:sp>
    </p:spTree>
    <p:extLst>
      <p:ext uri="{BB962C8B-B14F-4D97-AF65-F5344CB8AC3E}">
        <p14:creationId xmlns:p14="http://schemas.microsoft.com/office/powerpoint/2010/main" val="12445693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5678478"/>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산정</a:t>
            </a:r>
            <a:endParaRPr lang="en-US" altLang="ko-KR" sz="2400" b="1" dirty="0" smtClean="0">
              <a:latin typeface="+mn-ea"/>
            </a:endParaRPr>
          </a:p>
          <a:p>
            <a:endParaRPr lang="en-US" altLang="ko-KR" sz="2400" b="1" dirty="0">
              <a:latin typeface="+mn-ea"/>
            </a:endParaRPr>
          </a:p>
          <a:p>
            <a:pPr>
              <a:lnSpc>
                <a:spcPct val="150000"/>
              </a:lnSpc>
              <a:defRPr/>
            </a:pPr>
            <a:r>
              <a:rPr lang="en-US" altLang="ko-KR" dirty="0">
                <a:latin typeface="+mn-ea"/>
              </a:rPr>
              <a:t>■ </a:t>
            </a:r>
            <a:r>
              <a:rPr lang="ko-KR" altLang="en-US" dirty="0">
                <a:latin typeface="+mn-ea"/>
              </a:rPr>
              <a:t>대법원의 기본 입장</a:t>
            </a:r>
            <a:endParaRPr lang="en-US" altLang="ko-KR" dirty="0">
              <a:latin typeface="+mn-ea"/>
            </a:endParaRPr>
          </a:p>
          <a:p>
            <a:pPr>
              <a:lnSpc>
                <a:spcPct val="150000"/>
              </a:lnSpc>
              <a:defRPr/>
            </a:pPr>
            <a:r>
              <a:rPr lang="ko-KR" altLang="en-US" dirty="0">
                <a:latin typeface="+mn-ea"/>
              </a:rPr>
              <a:t>① 평균임금이 근로자의 </a:t>
            </a:r>
            <a:r>
              <a:rPr lang="ko-KR" altLang="en-US" u="sng" dirty="0">
                <a:latin typeface="+mn-ea"/>
              </a:rPr>
              <a:t>전체 근로기간</a:t>
            </a:r>
            <a:r>
              <a:rPr lang="en-US" altLang="ko-KR" dirty="0">
                <a:latin typeface="+mn-ea"/>
              </a:rPr>
              <a:t>, </a:t>
            </a:r>
            <a:r>
              <a:rPr lang="ko-KR" altLang="en-US" dirty="0" err="1">
                <a:latin typeface="+mn-ea"/>
              </a:rPr>
              <a:t>임금액이</a:t>
            </a:r>
            <a:r>
              <a:rPr lang="ko-KR" altLang="en-US" dirty="0">
                <a:latin typeface="+mn-ea"/>
              </a:rPr>
              <a:t> </a:t>
            </a:r>
            <a:r>
              <a:rPr lang="ko-KR" altLang="en-US" u="sng" dirty="0">
                <a:latin typeface="+mn-ea"/>
              </a:rPr>
              <a:t>변동된 일정 기간의 장단</a:t>
            </a:r>
            <a:r>
              <a:rPr lang="en-US" altLang="ko-KR" dirty="0">
                <a:latin typeface="+mn-ea"/>
              </a:rPr>
              <a:t>, </a:t>
            </a:r>
            <a:r>
              <a:rPr lang="ko-KR" altLang="en-US" dirty="0" err="1">
                <a:latin typeface="+mn-ea"/>
              </a:rPr>
              <a:t>임금액</a:t>
            </a:r>
            <a:r>
              <a:rPr lang="ko-KR" altLang="en-US" dirty="0">
                <a:latin typeface="+mn-ea"/>
              </a:rPr>
              <a:t> </a:t>
            </a:r>
            <a:r>
              <a:rPr lang="ko-KR" altLang="en-US" u="sng" dirty="0">
                <a:latin typeface="+mn-ea"/>
              </a:rPr>
              <a:t>변동의 정도 등을 비롯한 제반 사정</a:t>
            </a:r>
            <a:r>
              <a:rPr lang="ko-KR" altLang="en-US" dirty="0">
                <a:latin typeface="+mn-ea"/>
              </a:rPr>
              <a:t>을 종합적으로 평가해 볼 때 </a:t>
            </a:r>
            <a:r>
              <a:rPr lang="ko-KR" altLang="en-US" b="1" u="sng" dirty="0">
                <a:solidFill>
                  <a:srgbClr val="FF0000"/>
                </a:solidFill>
                <a:latin typeface="+mn-ea"/>
              </a:rPr>
              <a:t>통상의 경우보다 현저하게 적거나 많게 산정된 것으로 인정되는 예외적인 경우라면</a:t>
            </a:r>
            <a:r>
              <a:rPr lang="en-US" altLang="ko-KR" b="1" u="sng" dirty="0">
                <a:solidFill>
                  <a:srgbClr val="FF0000"/>
                </a:solidFill>
                <a:latin typeface="+mn-ea"/>
              </a:rPr>
              <a:t>, </a:t>
            </a:r>
            <a:r>
              <a:rPr lang="ko-KR" altLang="en-US" b="1" u="sng" dirty="0">
                <a:solidFill>
                  <a:srgbClr val="FF0000"/>
                </a:solidFill>
                <a:latin typeface="+mn-ea"/>
              </a:rPr>
              <a:t>이를 기초로 퇴직금을 산출하는 것은 근로자의 통상적인 생활임금을 기준으로 퇴직금을 산출하고자 하는 근로기준법의 정신에 비추어 허용될 수 없는 것 </a:t>
            </a:r>
            <a:r>
              <a:rPr lang="ko-KR" altLang="ko-KR" dirty="0">
                <a:latin typeface="+mn-ea"/>
              </a:rPr>
              <a:t>②</a:t>
            </a:r>
            <a:r>
              <a:rPr lang="en-US" altLang="ko-KR" dirty="0">
                <a:latin typeface="+mn-ea"/>
              </a:rPr>
              <a:t> </a:t>
            </a:r>
            <a:r>
              <a:rPr lang="ko-KR" altLang="en-US" dirty="0">
                <a:latin typeface="+mn-ea"/>
              </a:rPr>
              <a:t>그러나 근로자의 평균임금이 위와 같이 통상의 경우보다 현저하게 적거나 많다고 볼 </a:t>
            </a:r>
            <a:r>
              <a:rPr lang="ko-KR" altLang="en-US" u="sng" dirty="0">
                <a:latin typeface="+mn-ea"/>
              </a:rPr>
              <a:t>예외적인 정도까지 이르지 않은 경우에는 </a:t>
            </a:r>
            <a:r>
              <a:rPr lang="ko-KR" altLang="en-US" dirty="0">
                <a:latin typeface="+mn-ea"/>
              </a:rPr>
              <a:t>구 근로기준법 제</a:t>
            </a:r>
            <a:r>
              <a:rPr lang="en-US" altLang="ko-KR" dirty="0">
                <a:latin typeface="+mn-ea"/>
              </a:rPr>
              <a:t>19</a:t>
            </a:r>
            <a:r>
              <a:rPr lang="ko-KR" altLang="en-US" dirty="0">
                <a:latin typeface="+mn-ea"/>
              </a:rPr>
              <a:t>조 등이 정한 원칙에 따라 평균임금을 산정하여야 하고</a:t>
            </a:r>
            <a:r>
              <a:rPr lang="en-US" altLang="ko-KR" dirty="0">
                <a:latin typeface="+mn-ea"/>
              </a:rPr>
              <a:t>, </a:t>
            </a:r>
            <a:r>
              <a:rPr lang="ko-KR" altLang="en-US" dirty="0">
                <a:latin typeface="+mn-ea"/>
              </a:rPr>
              <a:t>다만 </a:t>
            </a:r>
            <a:r>
              <a:rPr lang="ko-KR" altLang="en-US" u="sng" dirty="0">
                <a:latin typeface="+mn-ea"/>
              </a:rPr>
              <a:t>그 금액이 통상임금보다 저액일 경우에는 그 </a:t>
            </a:r>
            <a:r>
              <a:rPr lang="ko-KR" altLang="en-US" u="sng" dirty="0" err="1">
                <a:latin typeface="+mn-ea"/>
              </a:rPr>
              <a:t>통상임금액을</a:t>
            </a:r>
            <a:r>
              <a:rPr lang="ko-KR" altLang="en-US" u="sng" dirty="0">
                <a:latin typeface="+mn-ea"/>
              </a:rPr>
              <a:t> 평균임금으로 할 수 있을 뿐이다</a:t>
            </a:r>
            <a:r>
              <a:rPr lang="en-US" altLang="ko-KR" u="sng" dirty="0">
                <a:latin typeface="+mn-ea"/>
              </a:rPr>
              <a:t>.</a:t>
            </a:r>
          </a:p>
          <a:p>
            <a:pPr>
              <a:lnSpc>
                <a:spcPct val="150000"/>
              </a:lnSpc>
              <a:defRPr/>
            </a:pPr>
            <a:r>
              <a:rPr lang="en-US" altLang="ko-KR" dirty="0">
                <a:latin typeface="+mn-ea"/>
              </a:rPr>
              <a:t>③ </a:t>
            </a:r>
            <a:r>
              <a:rPr lang="ko-KR" altLang="en-US" dirty="0">
                <a:latin typeface="+mn-ea"/>
              </a:rPr>
              <a:t>증가율 </a:t>
            </a:r>
            <a:r>
              <a:rPr lang="en-US" altLang="ko-KR" dirty="0">
                <a:latin typeface="+mn-ea"/>
              </a:rPr>
              <a:t>: 73% </a:t>
            </a:r>
            <a:r>
              <a:rPr lang="ko-KR" altLang="en-US" dirty="0">
                <a:latin typeface="+mn-ea"/>
              </a:rPr>
              <a:t>증가</a:t>
            </a:r>
            <a:r>
              <a:rPr lang="en-US" altLang="ko-KR" dirty="0">
                <a:latin typeface="+mn-ea"/>
              </a:rPr>
              <a:t>(</a:t>
            </a:r>
            <a:r>
              <a:rPr lang="ko-KR" altLang="en-US" dirty="0">
                <a:latin typeface="+mn-ea"/>
              </a:rPr>
              <a:t>현저히 부적당</a:t>
            </a:r>
            <a:r>
              <a:rPr lang="en-US" altLang="ko-KR" dirty="0">
                <a:latin typeface="+mn-ea"/>
              </a:rPr>
              <a:t>-</a:t>
            </a:r>
            <a:r>
              <a:rPr lang="ko-KR" altLang="en-US" dirty="0">
                <a:latin typeface="+mn-ea"/>
              </a:rPr>
              <a:t>고의로 과다 근로</a:t>
            </a:r>
            <a:r>
              <a:rPr lang="en-US" altLang="ko-KR" dirty="0">
                <a:latin typeface="+mn-ea"/>
              </a:rPr>
              <a:t>) </a:t>
            </a:r>
          </a:p>
          <a:p>
            <a:pPr>
              <a:lnSpc>
                <a:spcPct val="150000"/>
              </a:lnSpc>
              <a:defRPr/>
            </a:pPr>
            <a:r>
              <a:rPr lang="en-US" altLang="ko-KR" dirty="0">
                <a:latin typeface="+mn-ea"/>
              </a:rPr>
              <a:t>④ </a:t>
            </a:r>
            <a:r>
              <a:rPr lang="ko-KR" altLang="en-US" dirty="0">
                <a:latin typeface="+mn-ea"/>
              </a:rPr>
              <a:t>감소율 </a:t>
            </a:r>
            <a:r>
              <a:rPr lang="en-US" altLang="ko-KR" dirty="0">
                <a:latin typeface="+mn-ea"/>
              </a:rPr>
              <a:t>: </a:t>
            </a:r>
            <a:r>
              <a:rPr lang="ko-KR" altLang="en-US" dirty="0">
                <a:latin typeface="+mn-ea"/>
              </a:rPr>
              <a:t>통상임금이 기존 평균임금 </a:t>
            </a:r>
            <a:r>
              <a:rPr lang="en-US" altLang="ko-KR" dirty="0">
                <a:latin typeface="+mn-ea"/>
              </a:rPr>
              <a:t>1/3</a:t>
            </a:r>
            <a:r>
              <a:rPr lang="ko-KR" altLang="en-US" dirty="0">
                <a:latin typeface="+mn-ea"/>
              </a:rPr>
              <a:t>에도 못 미친 경우</a:t>
            </a:r>
            <a:r>
              <a:rPr lang="en-US" altLang="ko-KR" dirty="0">
                <a:latin typeface="+mn-ea"/>
              </a:rPr>
              <a:t>(</a:t>
            </a:r>
            <a:r>
              <a:rPr lang="ko-KR" altLang="en-US" dirty="0">
                <a:latin typeface="+mn-ea"/>
              </a:rPr>
              <a:t>즉</a:t>
            </a:r>
            <a:r>
              <a:rPr lang="en-US" altLang="ko-KR" dirty="0">
                <a:latin typeface="+mn-ea"/>
              </a:rPr>
              <a:t>, 66% </a:t>
            </a:r>
            <a:r>
              <a:rPr lang="ko-KR" altLang="en-US" dirty="0">
                <a:latin typeface="+mn-ea"/>
              </a:rPr>
              <a:t>이상 감소</a:t>
            </a:r>
            <a:r>
              <a:rPr lang="en-US" altLang="ko-KR" dirty="0">
                <a:latin typeface="+mn-ea"/>
              </a:rPr>
              <a:t>) </a:t>
            </a:r>
            <a:r>
              <a:rPr lang="ko-KR" altLang="en-US" dirty="0">
                <a:latin typeface="+mn-ea"/>
              </a:rPr>
              <a:t>현저히 부적당</a:t>
            </a:r>
            <a:r>
              <a:rPr lang="en-US" altLang="ko-KR" dirty="0">
                <a:latin typeface="+mn-ea"/>
              </a:rPr>
              <a:t>(</a:t>
            </a:r>
            <a:r>
              <a:rPr lang="ko-KR" altLang="en-US" dirty="0" err="1">
                <a:latin typeface="+mn-ea"/>
              </a:rPr>
              <a:t>실적급</a:t>
            </a:r>
            <a:r>
              <a:rPr lang="ko-KR" altLang="en-US" dirty="0">
                <a:latin typeface="+mn-ea"/>
              </a:rPr>
              <a:t> 중심의 임금체계</a:t>
            </a:r>
            <a:r>
              <a:rPr lang="en-US" altLang="ko-KR" dirty="0">
                <a:latin typeface="+mn-ea"/>
              </a:rPr>
              <a:t>), 40~60% </a:t>
            </a:r>
            <a:r>
              <a:rPr lang="ko-KR" altLang="en-US" dirty="0">
                <a:latin typeface="+mn-ea"/>
              </a:rPr>
              <a:t>감소 </a:t>
            </a:r>
            <a:r>
              <a:rPr lang="en-US" altLang="ko-KR" dirty="0">
                <a:latin typeface="+mn-ea"/>
              </a:rPr>
              <a:t>(</a:t>
            </a:r>
            <a:r>
              <a:rPr lang="ko-KR" altLang="en-US" dirty="0">
                <a:latin typeface="+mn-ea"/>
              </a:rPr>
              <a:t>원래 기준대로</a:t>
            </a:r>
            <a:r>
              <a:rPr lang="en-US" altLang="ko-KR" dirty="0" smtClean="0">
                <a:latin typeface="+mn-ea"/>
              </a:rPr>
              <a:t>-</a:t>
            </a:r>
            <a:r>
              <a:rPr lang="ko-KR" altLang="en-US" dirty="0" smtClean="0">
                <a:latin typeface="+mn-ea"/>
              </a:rPr>
              <a:t>불법파업</a:t>
            </a:r>
            <a:r>
              <a:rPr lang="en-US" altLang="ko-KR" dirty="0">
                <a:latin typeface="+mn-ea"/>
              </a:rPr>
              <a:t>), 20% </a:t>
            </a:r>
            <a:r>
              <a:rPr lang="ko-KR" altLang="en-US" dirty="0">
                <a:latin typeface="+mn-ea"/>
              </a:rPr>
              <a:t>감소</a:t>
            </a:r>
            <a:r>
              <a:rPr lang="en-US" altLang="ko-KR" dirty="0">
                <a:latin typeface="+mn-ea"/>
              </a:rPr>
              <a:t>(</a:t>
            </a:r>
            <a:r>
              <a:rPr lang="ko-KR" altLang="en-US" dirty="0">
                <a:latin typeface="+mn-ea"/>
              </a:rPr>
              <a:t>원래 기준대로</a:t>
            </a:r>
            <a:r>
              <a:rPr lang="en-US" altLang="ko-KR" dirty="0">
                <a:latin typeface="+mn-ea"/>
              </a:rPr>
              <a:t>-</a:t>
            </a:r>
            <a:r>
              <a:rPr lang="ko-KR" altLang="en-US" dirty="0">
                <a:latin typeface="+mn-ea"/>
              </a:rPr>
              <a:t>즉</a:t>
            </a:r>
            <a:r>
              <a:rPr lang="en-US" altLang="ko-KR" dirty="0">
                <a:latin typeface="+mn-ea"/>
              </a:rPr>
              <a:t>, </a:t>
            </a:r>
            <a:r>
              <a:rPr lang="ko-KR" altLang="en-US" dirty="0">
                <a:latin typeface="+mn-ea"/>
              </a:rPr>
              <a:t>고의 과다 근로가 아니라는 것임</a:t>
            </a:r>
            <a:r>
              <a:rPr lang="en-US" altLang="ko-KR" dirty="0">
                <a:latin typeface="+mn-ea"/>
              </a:rPr>
              <a:t>)</a:t>
            </a:r>
          </a:p>
          <a:p>
            <a:endParaRPr lang="en-US" altLang="ko-KR" b="1" dirty="0" smtClean="0">
              <a:latin typeface="+mn-ea"/>
            </a:endParaRPr>
          </a:p>
        </p:txBody>
      </p:sp>
    </p:spTree>
    <p:extLst>
      <p:ext uri="{BB962C8B-B14F-4D97-AF65-F5344CB8AC3E}">
        <p14:creationId xmlns:p14="http://schemas.microsoft.com/office/powerpoint/2010/main" val="2804761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 </a:t>
            </a:r>
            <a:r>
              <a:rPr lang="ko-KR" altLang="en-US" sz="3600" b="1" dirty="0" smtClean="0"/>
              <a:t>평균임금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4524315"/>
          </a:xfrm>
          <a:prstGeom prst="rect">
            <a:avLst/>
          </a:prstGeom>
          <a:noFill/>
        </p:spPr>
        <p:txBody>
          <a:bodyPr wrap="square" rtlCol="0">
            <a:spAutoFit/>
          </a:bodyPr>
          <a:lstStyle/>
          <a:p>
            <a:r>
              <a:rPr lang="en-US" altLang="ko-KR" sz="2400" b="1" dirty="0" smtClean="0">
                <a:latin typeface="+mn-ea"/>
              </a:rPr>
              <a:t>3. </a:t>
            </a:r>
            <a:r>
              <a:rPr lang="ko-KR" altLang="en-US" sz="2400" b="1" dirty="0">
                <a:latin typeface="+mn-ea"/>
              </a:rPr>
              <a:t>관</a:t>
            </a:r>
            <a:r>
              <a:rPr lang="ko-KR" altLang="en-US" sz="2400" b="1" dirty="0" smtClean="0">
                <a:latin typeface="+mn-ea"/>
              </a:rPr>
              <a:t>점</a:t>
            </a:r>
            <a:endParaRPr lang="en-US" altLang="ko-KR" sz="2400" b="1" dirty="0" smtClean="0">
              <a:latin typeface="+mn-ea"/>
            </a:endParaRPr>
          </a:p>
          <a:p>
            <a:endParaRPr lang="en-US" altLang="ko-KR" sz="2400" b="1" dirty="0" smtClean="0">
              <a:latin typeface="+mn-ea"/>
            </a:endParaRPr>
          </a:p>
          <a:p>
            <a:pPr>
              <a:lnSpc>
                <a:spcPct val="200000"/>
              </a:lnSpc>
            </a:pPr>
            <a:r>
              <a:rPr lang="ko-KR" altLang="en-US" sz="2400" b="1" dirty="0" smtClean="0">
                <a:latin typeface="+mn-ea"/>
              </a:rPr>
              <a:t>첫째</a:t>
            </a:r>
            <a:r>
              <a:rPr lang="en-US" altLang="ko-KR" sz="2400" b="1" dirty="0" smtClean="0">
                <a:latin typeface="+mn-ea"/>
              </a:rPr>
              <a:t>, </a:t>
            </a:r>
            <a:r>
              <a:rPr lang="ko-KR" altLang="en-US" sz="2400" b="1" dirty="0" smtClean="0">
                <a:latin typeface="+mn-ea"/>
              </a:rPr>
              <a:t>평균임금의 출발점은 </a:t>
            </a:r>
            <a:r>
              <a:rPr lang="ko-KR" altLang="en-US" sz="2400" b="1" dirty="0" smtClean="0">
                <a:solidFill>
                  <a:srgbClr val="FF0000"/>
                </a:solidFill>
                <a:latin typeface="+mn-ea"/>
              </a:rPr>
              <a:t>노동자의 통상의 생활을 종전과 같이 보장</a:t>
            </a:r>
            <a:r>
              <a:rPr lang="en-US" altLang="ko-KR" sz="2400" b="1" dirty="0" smtClean="0">
                <a:latin typeface="+mn-ea"/>
              </a:rPr>
              <a:t>(</a:t>
            </a:r>
            <a:r>
              <a:rPr lang="ko-KR" altLang="en-US" sz="2400" b="1" dirty="0" smtClean="0">
                <a:latin typeface="+mn-ea"/>
              </a:rPr>
              <a:t>퇴직금</a:t>
            </a:r>
            <a:r>
              <a:rPr lang="en-US" altLang="ko-KR" sz="2400" b="1" dirty="0" smtClean="0">
                <a:latin typeface="+mn-ea"/>
              </a:rPr>
              <a:t>, </a:t>
            </a:r>
            <a:r>
              <a:rPr lang="ko-KR" altLang="en-US" sz="2400" b="1" dirty="0" smtClean="0">
                <a:latin typeface="+mn-ea"/>
              </a:rPr>
              <a:t>휴업수당</a:t>
            </a:r>
            <a:r>
              <a:rPr lang="en-US" altLang="ko-KR" sz="2400" b="1" dirty="0" smtClean="0">
                <a:latin typeface="+mn-ea"/>
              </a:rPr>
              <a:t>, </a:t>
            </a:r>
            <a:r>
              <a:rPr lang="ko-KR" altLang="en-US" sz="2400" b="1" dirty="0" smtClean="0">
                <a:latin typeface="+mn-ea"/>
              </a:rPr>
              <a:t>산재보상</a:t>
            </a:r>
            <a:r>
              <a:rPr lang="en-US" altLang="ko-KR" sz="2400" b="1" dirty="0" smtClean="0">
                <a:latin typeface="+mn-ea"/>
              </a:rPr>
              <a:t>, </a:t>
            </a:r>
            <a:r>
              <a:rPr lang="ko-KR" altLang="en-US" sz="2400" b="1" dirty="0" smtClean="0">
                <a:latin typeface="+mn-ea"/>
              </a:rPr>
              <a:t>연차휴가수당 등</a:t>
            </a:r>
            <a:r>
              <a:rPr lang="en-US" altLang="ko-KR" sz="2400" b="1" dirty="0" smtClean="0">
                <a:latin typeface="+mn-ea"/>
              </a:rPr>
              <a:t>). </a:t>
            </a:r>
          </a:p>
          <a:p>
            <a:pPr>
              <a:lnSpc>
                <a:spcPct val="200000"/>
              </a:lnSpc>
            </a:pPr>
            <a:endParaRPr lang="en-US" altLang="ko-KR" sz="2400" b="1" dirty="0">
              <a:latin typeface="+mn-ea"/>
            </a:endParaRPr>
          </a:p>
          <a:p>
            <a:pPr>
              <a:lnSpc>
                <a:spcPct val="200000"/>
              </a:lnSpc>
            </a:pPr>
            <a:r>
              <a:rPr lang="ko-KR" altLang="en-US" sz="2400" b="1" dirty="0" smtClean="0">
                <a:latin typeface="+mn-ea"/>
              </a:rPr>
              <a:t>둘째</a:t>
            </a:r>
            <a:r>
              <a:rPr lang="en-US" altLang="ko-KR" sz="2400" b="1" dirty="0" smtClean="0">
                <a:latin typeface="+mn-ea"/>
              </a:rPr>
              <a:t>, </a:t>
            </a:r>
            <a:r>
              <a:rPr lang="ko-KR" altLang="en-US" sz="2400" b="1" dirty="0" smtClean="0">
                <a:latin typeface="+mn-ea"/>
              </a:rPr>
              <a:t>평균임금 산정 시 </a:t>
            </a:r>
            <a:r>
              <a:rPr lang="ko-KR" altLang="en-US" sz="2400" b="1" dirty="0" smtClean="0">
                <a:solidFill>
                  <a:srgbClr val="FF0000"/>
                </a:solidFill>
                <a:latin typeface="+mn-ea"/>
              </a:rPr>
              <a:t>종전에 받아온 임금 수준에 비해 낮은 경우</a:t>
            </a:r>
            <a:r>
              <a:rPr lang="ko-KR" altLang="en-US" sz="2400" b="1" dirty="0" smtClean="0">
                <a:latin typeface="+mn-ea"/>
              </a:rPr>
              <a:t> 문제의식을 가져야</a:t>
            </a:r>
            <a:r>
              <a:rPr lang="en-US" altLang="ko-KR" sz="2400" b="1" dirty="0" smtClean="0">
                <a:latin typeface="+mn-ea"/>
              </a:rPr>
              <a:t>!!!</a:t>
            </a:r>
            <a:endParaRPr lang="en-US" altLang="ko-KR" sz="2400" b="1" dirty="0">
              <a:latin typeface="+mn-ea"/>
            </a:endParaRPr>
          </a:p>
        </p:txBody>
      </p:sp>
    </p:spTree>
    <p:extLst>
      <p:ext uri="{BB962C8B-B14F-4D97-AF65-F5344CB8AC3E}">
        <p14:creationId xmlns:p14="http://schemas.microsoft.com/office/powerpoint/2010/main" val="1111326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III. </a:t>
            </a:r>
            <a:r>
              <a:rPr lang="ko-KR" altLang="en-US" sz="6000" b="1" dirty="0" smtClean="0">
                <a:solidFill>
                  <a:prstClr val="black">
                    <a:lumMod val="75000"/>
                    <a:lumOff val="25000"/>
                  </a:prstClr>
                </a:solidFill>
                <a:latin typeface="+mj-ea"/>
              </a:rPr>
              <a:t>통상임금</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63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5678478"/>
          </a:xfrm>
          <a:prstGeom prst="rect">
            <a:avLst/>
          </a:prstGeom>
          <a:noFill/>
        </p:spPr>
        <p:txBody>
          <a:bodyPr wrap="square" rtlCol="0">
            <a:spAutoFit/>
          </a:bodyPr>
          <a:lstStyle/>
          <a:p>
            <a:r>
              <a:rPr lang="en-US" altLang="ko-KR" sz="2400" b="1" dirty="0" smtClean="0">
                <a:latin typeface="+mn-ea"/>
              </a:rPr>
              <a:t>1. </a:t>
            </a:r>
            <a:r>
              <a:rPr lang="ko-KR" altLang="en-US" sz="2400" b="1" dirty="0" smtClean="0">
                <a:latin typeface="+mn-ea"/>
              </a:rPr>
              <a:t>개념 및 용도</a:t>
            </a:r>
            <a:endParaRPr lang="en-US" altLang="ko-KR" sz="2400" b="1" dirty="0" smtClean="0">
              <a:latin typeface="+mn-ea"/>
            </a:endParaRPr>
          </a:p>
          <a:p>
            <a:endParaRPr lang="en-US" altLang="ko-KR" sz="2400" b="1" dirty="0" smtClean="0">
              <a:latin typeface="+mn-ea"/>
            </a:endParaRPr>
          </a:p>
          <a:p>
            <a:endParaRPr lang="en-US" altLang="ko-KR" sz="2400" b="1" dirty="0">
              <a:latin typeface="+mn-ea"/>
            </a:endParaRPr>
          </a:p>
          <a:p>
            <a:pPr>
              <a:lnSpc>
                <a:spcPct val="150000"/>
              </a:lnSpc>
            </a:pPr>
            <a:r>
              <a:rPr lang="ko-KR" altLang="en-US" sz="2000" b="1" dirty="0" smtClean="0">
                <a:latin typeface="+mn-ea"/>
              </a:rPr>
              <a:t>통상임금은 근로자가 소정근로시간에 통상적으로 제공하는 근로인 </a:t>
            </a:r>
            <a:r>
              <a:rPr lang="ko-KR" altLang="en-US" sz="2000" b="1" u="sng" dirty="0" smtClean="0">
                <a:solidFill>
                  <a:srgbClr val="FF0000"/>
                </a:solidFill>
                <a:latin typeface="+mn-ea"/>
              </a:rPr>
              <a:t>소정근로의 대가</a:t>
            </a:r>
            <a:r>
              <a:rPr lang="ko-KR" altLang="en-US" sz="2000" b="1" dirty="0" smtClean="0">
                <a:latin typeface="+mn-ea"/>
              </a:rPr>
              <a:t>로</a:t>
            </a:r>
            <a:r>
              <a:rPr lang="en-US" altLang="ko-KR" sz="2000" b="1" dirty="0">
                <a:latin typeface="+mn-ea"/>
              </a:rPr>
              <a:t> </a:t>
            </a:r>
            <a:r>
              <a:rPr lang="ko-KR" altLang="en-US" sz="2000" b="1" dirty="0" smtClean="0">
                <a:latin typeface="+mn-ea"/>
              </a:rPr>
              <a:t>지급하기로 약정한 금품으로서 정기적</a:t>
            </a:r>
            <a:r>
              <a:rPr lang="en-US" altLang="ko-KR" sz="2000" b="1" dirty="0" smtClean="0">
                <a:latin typeface="+mn-ea"/>
              </a:rPr>
              <a:t>, </a:t>
            </a:r>
            <a:r>
              <a:rPr lang="ko-KR" altLang="en-US" sz="2000" b="1" dirty="0" smtClean="0">
                <a:latin typeface="+mn-ea"/>
              </a:rPr>
              <a:t>일률적</a:t>
            </a:r>
            <a:r>
              <a:rPr lang="en-US" altLang="ko-KR" sz="2000" b="1" dirty="0" smtClean="0">
                <a:latin typeface="+mn-ea"/>
              </a:rPr>
              <a:t>, </a:t>
            </a:r>
            <a:r>
              <a:rPr lang="ko-KR" altLang="en-US" sz="2000" b="1" dirty="0" smtClean="0">
                <a:latin typeface="+mn-ea"/>
              </a:rPr>
              <a:t>고정적으로 지급되는 임금</a:t>
            </a:r>
            <a:r>
              <a:rPr lang="en-US" altLang="ko-KR" sz="2400" b="1" dirty="0" smtClean="0">
                <a:latin typeface="+mn-ea"/>
              </a:rPr>
              <a:t>. </a:t>
            </a:r>
          </a:p>
          <a:p>
            <a:pPr>
              <a:lnSpc>
                <a:spcPct val="150000"/>
              </a:lnSpc>
            </a:pPr>
            <a:endParaRPr lang="en-US" altLang="ko-KR" sz="2400" b="1" dirty="0">
              <a:latin typeface="+mn-ea"/>
            </a:endParaRPr>
          </a:p>
          <a:p>
            <a:pPr>
              <a:lnSpc>
                <a:spcPct val="150000"/>
              </a:lnSpc>
            </a:pPr>
            <a:r>
              <a:rPr lang="ko-KR" altLang="en-US" b="1" dirty="0" smtClean="0">
                <a:latin typeface="+mn-ea"/>
              </a:rPr>
              <a:t>소정근로시간 </a:t>
            </a:r>
            <a:r>
              <a:rPr lang="en-US" altLang="ko-KR" b="1" dirty="0" smtClean="0">
                <a:latin typeface="+mn-ea"/>
              </a:rPr>
              <a:t>? </a:t>
            </a:r>
            <a:r>
              <a:rPr lang="en-US" altLang="ko-KR" dirty="0" smtClean="0">
                <a:latin typeface="+mn-ea"/>
              </a:rPr>
              <a:t>– </a:t>
            </a:r>
            <a:r>
              <a:rPr lang="en-US" altLang="ko-KR" dirty="0" smtClean="0">
                <a:solidFill>
                  <a:srgbClr val="FF0000"/>
                </a:solidFill>
                <a:latin typeface="+mn-ea"/>
              </a:rPr>
              <a:t>1</a:t>
            </a:r>
            <a:r>
              <a:rPr lang="ko-KR" altLang="en-US" dirty="0" smtClean="0">
                <a:solidFill>
                  <a:srgbClr val="FF0000"/>
                </a:solidFill>
                <a:latin typeface="+mn-ea"/>
              </a:rPr>
              <a:t>일 </a:t>
            </a:r>
            <a:r>
              <a:rPr lang="en-US" altLang="ko-KR" dirty="0" smtClean="0">
                <a:solidFill>
                  <a:srgbClr val="FF0000"/>
                </a:solidFill>
                <a:latin typeface="+mn-ea"/>
              </a:rPr>
              <a:t>8</a:t>
            </a:r>
            <a:r>
              <a:rPr lang="ko-KR" altLang="en-US" dirty="0" smtClean="0">
                <a:solidFill>
                  <a:srgbClr val="FF0000"/>
                </a:solidFill>
                <a:latin typeface="+mn-ea"/>
              </a:rPr>
              <a:t>시간</a:t>
            </a:r>
            <a:r>
              <a:rPr lang="en-US" altLang="ko-KR" dirty="0" smtClean="0">
                <a:solidFill>
                  <a:srgbClr val="FF0000"/>
                </a:solidFill>
                <a:latin typeface="+mn-ea"/>
              </a:rPr>
              <a:t>, 1</a:t>
            </a:r>
            <a:r>
              <a:rPr lang="ko-KR" altLang="en-US" dirty="0" smtClean="0">
                <a:solidFill>
                  <a:srgbClr val="FF0000"/>
                </a:solidFill>
                <a:latin typeface="+mn-ea"/>
              </a:rPr>
              <a:t>주 </a:t>
            </a:r>
            <a:r>
              <a:rPr lang="en-US" altLang="ko-KR" dirty="0" smtClean="0">
                <a:solidFill>
                  <a:srgbClr val="FF0000"/>
                </a:solidFill>
                <a:latin typeface="+mn-ea"/>
              </a:rPr>
              <a:t>40</a:t>
            </a:r>
            <a:r>
              <a:rPr lang="ko-KR" altLang="en-US" dirty="0" smtClean="0">
                <a:solidFill>
                  <a:srgbClr val="FF0000"/>
                </a:solidFill>
                <a:latin typeface="+mn-ea"/>
              </a:rPr>
              <a:t>시간 범위 내에서</a:t>
            </a:r>
            <a:r>
              <a:rPr lang="ko-KR" altLang="en-US" dirty="0" smtClean="0">
                <a:latin typeface="+mn-ea"/>
              </a:rPr>
              <a:t> 근로자와 사용자 사이에 정한 근로시간</a:t>
            </a:r>
            <a:r>
              <a:rPr lang="en-US" altLang="ko-KR" dirty="0" smtClean="0">
                <a:latin typeface="+mn-ea"/>
              </a:rPr>
              <a:t>. </a:t>
            </a:r>
          </a:p>
          <a:p>
            <a:pPr>
              <a:lnSpc>
                <a:spcPct val="150000"/>
              </a:lnSpc>
            </a:pPr>
            <a:r>
              <a:rPr lang="ko-KR" altLang="en-US" b="1" dirty="0" smtClean="0">
                <a:latin typeface="+mn-ea"/>
              </a:rPr>
              <a:t>정기적 </a:t>
            </a:r>
            <a:r>
              <a:rPr lang="en-US" altLang="ko-KR" b="1" dirty="0" smtClean="0">
                <a:latin typeface="+mn-ea"/>
              </a:rPr>
              <a:t>?</a:t>
            </a:r>
            <a:r>
              <a:rPr lang="en-US" altLang="ko-KR" dirty="0" smtClean="0">
                <a:latin typeface="+mn-ea"/>
              </a:rPr>
              <a:t> – </a:t>
            </a:r>
            <a:r>
              <a:rPr lang="ko-KR" altLang="en-US" dirty="0" smtClean="0">
                <a:solidFill>
                  <a:srgbClr val="FF0000"/>
                </a:solidFill>
                <a:latin typeface="+mn-ea"/>
              </a:rPr>
              <a:t>일정한 주기로 지급되는 임금</a:t>
            </a:r>
            <a:r>
              <a:rPr lang="en-US" altLang="ko-KR" dirty="0" smtClean="0">
                <a:latin typeface="+mn-ea"/>
              </a:rPr>
              <a:t>(</a:t>
            </a:r>
            <a:r>
              <a:rPr lang="ko-KR" altLang="en-US" dirty="0" smtClean="0">
                <a:latin typeface="+mn-ea"/>
              </a:rPr>
              <a:t>지급 주기가 </a:t>
            </a:r>
            <a:r>
              <a:rPr lang="en-US" altLang="ko-KR" dirty="0" smtClean="0">
                <a:latin typeface="+mn-ea"/>
              </a:rPr>
              <a:t>1</a:t>
            </a:r>
            <a:r>
              <a:rPr lang="ko-KR" altLang="en-US" dirty="0" smtClean="0">
                <a:latin typeface="+mn-ea"/>
              </a:rPr>
              <a:t>개월에 한정되는 것은 아님</a:t>
            </a:r>
            <a:r>
              <a:rPr lang="en-US" altLang="ko-KR" dirty="0" smtClean="0">
                <a:latin typeface="+mn-ea"/>
              </a:rPr>
              <a:t>)</a:t>
            </a:r>
          </a:p>
          <a:p>
            <a:pPr>
              <a:lnSpc>
                <a:spcPct val="150000"/>
              </a:lnSpc>
            </a:pPr>
            <a:r>
              <a:rPr lang="ko-KR" altLang="en-US" b="1" dirty="0" smtClean="0">
                <a:latin typeface="+mn-ea"/>
              </a:rPr>
              <a:t>일률적 </a:t>
            </a:r>
            <a:r>
              <a:rPr lang="en-US" altLang="ko-KR" b="1" dirty="0" smtClean="0">
                <a:latin typeface="+mn-ea"/>
              </a:rPr>
              <a:t>?</a:t>
            </a:r>
            <a:r>
              <a:rPr lang="en-US" altLang="ko-KR" dirty="0" smtClean="0">
                <a:latin typeface="+mn-ea"/>
              </a:rPr>
              <a:t> – </a:t>
            </a:r>
            <a:r>
              <a:rPr lang="ko-KR" altLang="en-US" dirty="0" smtClean="0">
                <a:solidFill>
                  <a:srgbClr val="FF0000"/>
                </a:solidFill>
                <a:latin typeface="+mn-ea"/>
              </a:rPr>
              <a:t>일정한 조건 또는 기준에 달한 모든 노동자</a:t>
            </a:r>
            <a:r>
              <a:rPr lang="ko-KR" altLang="en-US" dirty="0" smtClean="0">
                <a:latin typeface="+mn-ea"/>
              </a:rPr>
              <a:t>에게 지급되는 것</a:t>
            </a:r>
            <a:r>
              <a:rPr lang="en-US" altLang="ko-KR" dirty="0" smtClean="0">
                <a:latin typeface="+mn-ea"/>
              </a:rPr>
              <a:t>, </a:t>
            </a:r>
            <a:r>
              <a:rPr lang="ko-KR" altLang="en-US" dirty="0" smtClean="0">
                <a:latin typeface="+mn-ea"/>
              </a:rPr>
              <a:t>일정한 조건이란 </a:t>
            </a:r>
            <a:r>
              <a:rPr lang="ko-KR" altLang="en-US" dirty="0" smtClean="0">
                <a:solidFill>
                  <a:srgbClr val="FF0000"/>
                </a:solidFill>
                <a:latin typeface="+mn-ea"/>
              </a:rPr>
              <a:t>고정적인 조건</a:t>
            </a:r>
            <a:r>
              <a:rPr lang="ko-KR" altLang="en-US" dirty="0" smtClean="0">
                <a:latin typeface="+mn-ea"/>
              </a:rPr>
              <a:t>이어야 하고 </a:t>
            </a:r>
            <a:r>
              <a:rPr lang="ko-KR" altLang="en-US" dirty="0" smtClean="0">
                <a:solidFill>
                  <a:srgbClr val="FF0000"/>
                </a:solidFill>
                <a:latin typeface="+mn-ea"/>
              </a:rPr>
              <a:t>작업내용이나 기술</a:t>
            </a:r>
            <a:r>
              <a:rPr lang="en-US" altLang="ko-KR" dirty="0" smtClean="0">
                <a:solidFill>
                  <a:srgbClr val="FF0000"/>
                </a:solidFill>
                <a:latin typeface="+mn-ea"/>
              </a:rPr>
              <a:t>, </a:t>
            </a:r>
            <a:r>
              <a:rPr lang="ko-KR" altLang="en-US" dirty="0" smtClean="0">
                <a:solidFill>
                  <a:srgbClr val="FF0000"/>
                </a:solidFill>
                <a:latin typeface="+mn-ea"/>
              </a:rPr>
              <a:t>경력 등과 같이 소정근로의 가치 평가와 관련</a:t>
            </a:r>
            <a:r>
              <a:rPr lang="ko-KR" altLang="en-US" dirty="0" smtClean="0">
                <a:latin typeface="+mn-ea"/>
              </a:rPr>
              <a:t>된 조건</a:t>
            </a:r>
            <a:endParaRPr lang="en-US" altLang="ko-KR" dirty="0" smtClean="0">
              <a:latin typeface="+mn-ea"/>
            </a:endParaRPr>
          </a:p>
          <a:p>
            <a:pPr>
              <a:lnSpc>
                <a:spcPct val="150000"/>
              </a:lnSpc>
            </a:pPr>
            <a:r>
              <a:rPr lang="ko-KR" altLang="en-US" b="1" dirty="0" smtClean="0">
                <a:latin typeface="+mn-ea"/>
              </a:rPr>
              <a:t>고정적 </a:t>
            </a:r>
            <a:r>
              <a:rPr lang="en-US" altLang="ko-KR" b="1" dirty="0" smtClean="0">
                <a:latin typeface="+mn-ea"/>
              </a:rPr>
              <a:t>?</a:t>
            </a:r>
            <a:r>
              <a:rPr lang="en-US" altLang="ko-KR" dirty="0" smtClean="0">
                <a:latin typeface="+mn-ea"/>
              </a:rPr>
              <a:t> – </a:t>
            </a:r>
            <a:r>
              <a:rPr lang="ko-KR" altLang="en-US" dirty="0" smtClean="0">
                <a:latin typeface="+mn-ea"/>
              </a:rPr>
              <a:t>노동자가 제공한 근로에 대하여 </a:t>
            </a:r>
            <a:r>
              <a:rPr lang="ko-KR" altLang="en-US" dirty="0" smtClean="0">
                <a:solidFill>
                  <a:srgbClr val="FF0000"/>
                </a:solidFill>
                <a:latin typeface="+mn-ea"/>
              </a:rPr>
              <a:t>업적</a:t>
            </a:r>
            <a:r>
              <a:rPr lang="en-US" altLang="ko-KR" dirty="0" smtClean="0">
                <a:solidFill>
                  <a:srgbClr val="FF0000"/>
                </a:solidFill>
                <a:latin typeface="+mn-ea"/>
              </a:rPr>
              <a:t>, </a:t>
            </a:r>
            <a:r>
              <a:rPr lang="ko-KR" altLang="en-US" dirty="0" smtClean="0">
                <a:solidFill>
                  <a:srgbClr val="FF0000"/>
                </a:solidFill>
                <a:latin typeface="+mn-ea"/>
              </a:rPr>
              <a:t>성과 기타의 추가적인 조건과 관계없이 당연히 지급될 것이 확정되어 </a:t>
            </a:r>
            <a:r>
              <a:rPr lang="ko-KR" altLang="en-US" dirty="0" smtClean="0">
                <a:latin typeface="+mn-ea"/>
              </a:rPr>
              <a:t>있는 성질</a:t>
            </a:r>
            <a:r>
              <a:rPr lang="en-US" altLang="ko-KR" dirty="0" smtClean="0">
                <a:latin typeface="+mn-ea"/>
              </a:rPr>
              <a:t>. </a:t>
            </a:r>
            <a:r>
              <a:rPr lang="ko-KR" altLang="en-US" dirty="0" smtClean="0">
                <a:solidFill>
                  <a:srgbClr val="FF0000"/>
                </a:solidFill>
                <a:latin typeface="+mn-ea"/>
              </a:rPr>
              <a:t>임의의 날에 소정근로시간을 근무한 노동자가 그 다음 날 퇴직한다 하더라도 그 하루의 근로에 대한 대가로 당연하고도 확정적으로 지급</a:t>
            </a:r>
            <a:r>
              <a:rPr lang="ko-KR" altLang="en-US" dirty="0" smtClean="0">
                <a:latin typeface="+mn-ea"/>
              </a:rPr>
              <a:t>받게 되는 최소한의 임금</a:t>
            </a:r>
            <a:r>
              <a:rPr lang="en-US" altLang="ko-KR" dirty="0" smtClean="0">
                <a:latin typeface="+mn-ea"/>
              </a:rPr>
              <a:t>. </a:t>
            </a:r>
          </a:p>
        </p:txBody>
      </p:sp>
    </p:spTree>
    <p:extLst>
      <p:ext uri="{BB962C8B-B14F-4D97-AF65-F5344CB8AC3E}">
        <p14:creationId xmlns:p14="http://schemas.microsoft.com/office/powerpoint/2010/main" val="26860186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1569660"/>
          </a:xfrm>
          <a:prstGeom prst="rect">
            <a:avLst/>
          </a:prstGeom>
          <a:noFill/>
        </p:spPr>
        <p:txBody>
          <a:bodyPr wrap="square" rtlCol="0">
            <a:spAutoFit/>
          </a:bodyPr>
          <a:lstStyle/>
          <a:p>
            <a:r>
              <a:rPr lang="en-US" altLang="ko-KR" sz="2400" b="1" dirty="0" smtClean="0">
                <a:latin typeface="+mn-ea"/>
              </a:rPr>
              <a:t>1. </a:t>
            </a:r>
            <a:r>
              <a:rPr lang="ko-KR" altLang="en-US" sz="2400" b="1" dirty="0" smtClean="0">
                <a:latin typeface="+mn-ea"/>
              </a:rPr>
              <a:t>개념 및 용도</a:t>
            </a:r>
            <a:endParaRPr lang="en-US" altLang="ko-KR" sz="2400" b="1" dirty="0" smtClean="0">
              <a:latin typeface="+mn-ea"/>
            </a:endParaRPr>
          </a:p>
          <a:p>
            <a:endParaRPr lang="en-US" altLang="ko-KR" sz="2400" b="1" dirty="0" smtClean="0">
              <a:latin typeface="+mn-ea"/>
            </a:endParaRPr>
          </a:p>
          <a:p>
            <a:endParaRPr lang="en-US" altLang="ko-KR" sz="2400" b="1" dirty="0" smtClean="0">
              <a:latin typeface="+mn-ea"/>
            </a:endParaRPr>
          </a:p>
          <a:p>
            <a:r>
              <a:rPr lang="en-US" altLang="ko-KR" sz="2400" b="1" dirty="0" smtClean="0">
                <a:latin typeface="+mn-ea"/>
              </a:rPr>
              <a:t>★ </a:t>
            </a:r>
            <a:r>
              <a:rPr lang="ko-KR" altLang="en-US" sz="2400" b="1" dirty="0" smtClean="0">
                <a:solidFill>
                  <a:srgbClr val="FF0000"/>
                </a:solidFill>
                <a:latin typeface="+mn-ea"/>
              </a:rPr>
              <a:t>특별히 더 일해 준 대가</a:t>
            </a:r>
            <a:r>
              <a:rPr lang="ko-KR" altLang="en-US" sz="2400" b="1" dirty="0" smtClean="0">
                <a:latin typeface="+mn-ea"/>
              </a:rPr>
              <a:t>를 정하기 위한 기준</a:t>
            </a:r>
            <a:r>
              <a:rPr lang="en-US" altLang="ko-KR" sz="2400" b="1" dirty="0" smtClean="0">
                <a:latin typeface="+mn-ea"/>
              </a:rPr>
              <a:t>. </a:t>
            </a:r>
            <a:endParaRPr lang="en-US" altLang="ko-KR" sz="2400" b="1" dirty="0">
              <a:latin typeface="+mn-ea"/>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7240" y="3327056"/>
            <a:ext cx="6337300" cy="230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18449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128855"/>
            <a:ext cx="11842044" cy="3416320"/>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통상임금 예</a:t>
            </a:r>
            <a:endParaRPr lang="en-US" altLang="ko-KR" sz="2400" b="1" dirty="0" smtClean="0">
              <a:latin typeface="+mn-ea"/>
            </a:endParaRPr>
          </a:p>
          <a:p>
            <a:endParaRPr lang="en-US" altLang="ko-KR" sz="2400" b="1" dirty="0" smtClean="0">
              <a:latin typeface="+mn-ea"/>
            </a:endParaRPr>
          </a:p>
          <a:p>
            <a:endParaRPr lang="en-US" altLang="ko-KR" sz="2400" b="1" dirty="0">
              <a:latin typeface="+mn-ea"/>
            </a:endParaRPr>
          </a:p>
          <a:p>
            <a:pPr>
              <a:lnSpc>
                <a:spcPct val="200000"/>
              </a:lnSpc>
            </a:pPr>
            <a:r>
              <a:rPr lang="ko-KR" altLang="en-US" sz="2400" dirty="0" smtClean="0">
                <a:solidFill>
                  <a:srgbClr val="FF0000"/>
                </a:solidFill>
                <a:latin typeface="+mn-ea"/>
              </a:rPr>
              <a:t>지급 기준일에 재직 중인 노동자에게만 지급하기로 정해져 있는</a:t>
            </a:r>
            <a:r>
              <a:rPr lang="ko-KR" altLang="en-US" sz="2400" dirty="0" smtClean="0">
                <a:latin typeface="+mn-ea"/>
              </a:rPr>
              <a:t> 하기휴가비</a:t>
            </a:r>
            <a:r>
              <a:rPr lang="en-US" altLang="ko-KR" sz="2400" dirty="0" smtClean="0">
                <a:latin typeface="+mn-ea"/>
              </a:rPr>
              <a:t>, </a:t>
            </a:r>
            <a:r>
              <a:rPr lang="ko-KR" altLang="en-US" sz="2400" dirty="0" smtClean="0">
                <a:latin typeface="+mn-ea"/>
              </a:rPr>
              <a:t>설</a:t>
            </a:r>
            <a:r>
              <a:rPr lang="en-US" altLang="ko-KR" sz="2400" dirty="0" smtClean="0">
                <a:latin typeface="+mn-ea"/>
              </a:rPr>
              <a:t>-</a:t>
            </a:r>
            <a:r>
              <a:rPr lang="ko-KR" altLang="en-US" sz="2400" dirty="0" smtClean="0">
                <a:latin typeface="+mn-ea"/>
              </a:rPr>
              <a:t>추석 상여금</a:t>
            </a:r>
            <a:endParaRPr lang="en-US" altLang="ko-KR" sz="2400" dirty="0" smtClean="0">
              <a:latin typeface="+mn-ea"/>
            </a:endParaRPr>
          </a:p>
          <a:p>
            <a:endParaRPr lang="en-US" altLang="ko-KR" sz="2400" b="1" dirty="0">
              <a:latin typeface="+mn-ea"/>
            </a:endParaRPr>
          </a:p>
          <a:p>
            <a:r>
              <a:rPr lang="ko-KR" altLang="ko-KR" sz="2400" dirty="0" smtClean="0">
                <a:latin typeface="+mn-ea"/>
              </a:rPr>
              <a:t>→</a:t>
            </a:r>
            <a:r>
              <a:rPr lang="en-US" altLang="ko-KR" sz="2400" dirty="0" smtClean="0">
                <a:latin typeface="+mn-ea"/>
              </a:rPr>
              <a:t> </a:t>
            </a:r>
            <a:r>
              <a:rPr lang="ko-KR" altLang="en-US" sz="2400" dirty="0" smtClean="0">
                <a:latin typeface="+mn-ea"/>
              </a:rPr>
              <a:t>통상임금</a:t>
            </a:r>
            <a:r>
              <a:rPr lang="en-US" altLang="ko-KR" sz="2400" dirty="0" smtClean="0">
                <a:latin typeface="+mn-ea"/>
              </a:rPr>
              <a:t>? </a:t>
            </a:r>
            <a:endParaRPr lang="en-US" altLang="ko-KR" sz="2400" dirty="0">
              <a:latin typeface="+mn-ea"/>
            </a:endParaRPr>
          </a:p>
        </p:txBody>
      </p:sp>
    </p:spTree>
    <p:extLst>
      <p:ext uri="{BB962C8B-B14F-4D97-AF65-F5344CB8AC3E}">
        <p14:creationId xmlns:p14="http://schemas.microsoft.com/office/powerpoint/2010/main" val="442220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410139" y="1550981"/>
            <a:ext cx="11842044" cy="2677656"/>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통상임금 예</a:t>
            </a:r>
            <a:endParaRPr lang="en-US" altLang="ko-KR" sz="2400" b="1" dirty="0" smtClean="0">
              <a:latin typeface="+mn-ea"/>
            </a:endParaRPr>
          </a:p>
          <a:p>
            <a:endParaRPr lang="en-US" altLang="ko-KR" sz="2400" b="1" dirty="0" smtClean="0">
              <a:latin typeface="+mn-ea"/>
            </a:endParaRPr>
          </a:p>
          <a:p>
            <a:endParaRPr lang="en-US" altLang="ko-KR" sz="2400" b="1" dirty="0">
              <a:latin typeface="+mn-ea"/>
            </a:endParaRPr>
          </a:p>
          <a:p>
            <a:r>
              <a:rPr lang="ko-KR" altLang="en-US" sz="2400" u="sng" dirty="0" smtClean="0">
                <a:solidFill>
                  <a:srgbClr val="FF0000"/>
                </a:solidFill>
                <a:latin typeface="+mn-ea"/>
              </a:rPr>
              <a:t>해당 월에 </a:t>
            </a:r>
            <a:r>
              <a:rPr lang="en-US" altLang="ko-KR" sz="2400" u="sng" dirty="0" smtClean="0">
                <a:solidFill>
                  <a:srgbClr val="FF0000"/>
                </a:solidFill>
                <a:latin typeface="+mn-ea"/>
              </a:rPr>
              <a:t>15</a:t>
            </a:r>
            <a:r>
              <a:rPr lang="ko-KR" altLang="en-US" sz="2400" u="sng" dirty="0" smtClean="0">
                <a:solidFill>
                  <a:srgbClr val="FF0000"/>
                </a:solidFill>
                <a:latin typeface="+mn-ea"/>
              </a:rPr>
              <a:t>일 이상을 근무한 노동자만</a:t>
            </a:r>
            <a:r>
              <a:rPr lang="ko-KR" altLang="en-US" sz="2400" dirty="0" smtClean="0">
                <a:latin typeface="+mn-ea"/>
              </a:rPr>
              <a:t>을 대상으로 지급되는 만근수당</a:t>
            </a:r>
            <a:r>
              <a:rPr lang="en-US" altLang="ko-KR" sz="2400" dirty="0" smtClean="0">
                <a:latin typeface="+mn-ea"/>
              </a:rPr>
              <a:t>.</a:t>
            </a:r>
          </a:p>
          <a:p>
            <a:endParaRPr lang="en-US" altLang="ko-KR" sz="2400" b="1" dirty="0">
              <a:latin typeface="+mn-ea"/>
            </a:endParaRPr>
          </a:p>
          <a:p>
            <a:endParaRPr lang="en-US" altLang="ko-KR" sz="2400" b="1" dirty="0">
              <a:latin typeface="+mn-ea"/>
            </a:endParaRPr>
          </a:p>
          <a:p>
            <a:r>
              <a:rPr lang="ko-KR" altLang="ko-KR" sz="2400" dirty="0" smtClean="0">
                <a:latin typeface="+mn-ea"/>
              </a:rPr>
              <a:t>→</a:t>
            </a:r>
            <a:r>
              <a:rPr lang="en-US" altLang="ko-KR" sz="2400" dirty="0" smtClean="0">
                <a:latin typeface="+mn-ea"/>
              </a:rPr>
              <a:t> </a:t>
            </a:r>
            <a:r>
              <a:rPr lang="ko-KR" altLang="en-US" sz="2400" dirty="0" smtClean="0">
                <a:latin typeface="+mn-ea"/>
              </a:rPr>
              <a:t>통상임금</a:t>
            </a:r>
            <a:r>
              <a:rPr lang="en-US" altLang="ko-KR" sz="2400" dirty="0" smtClean="0">
                <a:latin typeface="+mn-ea"/>
              </a:rPr>
              <a:t>? </a:t>
            </a:r>
            <a:endParaRPr lang="en-US" altLang="ko-KR" sz="2400" dirty="0">
              <a:latin typeface="+mn-ea"/>
            </a:endParaRPr>
          </a:p>
        </p:txBody>
      </p:sp>
    </p:spTree>
    <p:extLst>
      <p:ext uri="{BB962C8B-B14F-4D97-AF65-F5344CB8AC3E}">
        <p14:creationId xmlns:p14="http://schemas.microsoft.com/office/powerpoint/2010/main" val="42233864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410139" y="1550981"/>
            <a:ext cx="11842044" cy="6063198"/>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통상임금 예</a:t>
            </a:r>
            <a:endParaRPr lang="en-US" altLang="ko-KR" sz="2400" b="1" dirty="0" smtClean="0">
              <a:latin typeface="+mn-ea"/>
            </a:endParaRPr>
          </a:p>
          <a:p>
            <a:endParaRPr lang="en-US" altLang="ko-KR" sz="2400" b="1" dirty="0" smtClean="0">
              <a:latin typeface="+mn-ea"/>
            </a:endParaRPr>
          </a:p>
          <a:p>
            <a:pPr>
              <a:lnSpc>
                <a:spcPct val="150000"/>
              </a:lnSpc>
            </a:pPr>
            <a:r>
              <a:rPr lang="ko-KR" altLang="en-US" sz="2000" b="1" dirty="0" smtClean="0">
                <a:latin typeface="+mn-ea"/>
              </a:rPr>
              <a:t>단체협약 </a:t>
            </a:r>
            <a:endParaRPr lang="en-US" altLang="ko-KR" sz="2000" b="1" dirty="0" smtClean="0">
              <a:latin typeface="+mn-ea"/>
            </a:endParaRPr>
          </a:p>
          <a:p>
            <a:pPr>
              <a:lnSpc>
                <a:spcPct val="150000"/>
              </a:lnSpc>
              <a:defRPr/>
            </a:pPr>
            <a:r>
              <a:rPr lang="en-US" altLang="ko-KR" sz="1600" dirty="0">
                <a:latin typeface="HY견명조" pitchFamily="18" charset="-127"/>
                <a:ea typeface="HY견명조" pitchFamily="18" charset="-127"/>
              </a:rPr>
              <a:t>1. </a:t>
            </a:r>
            <a:r>
              <a:rPr lang="ko-KR" altLang="en-US" sz="1600" dirty="0">
                <a:latin typeface="HY견명조" pitchFamily="18" charset="-127"/>
                <a:ea typeface="HY견명조" pitchFamily="18" charset="-127"/>
              </a:rPr>
              <a:t>상여금은 기본급의 </a:t>
            </a:r>
            <a:r>
              <a:rPr lang="en-US" altLang="ko-KR" sz="1600" dirty="0">
                <a:latin typeface="HY견명조" pitchFamily="18" charset="-127"/>
                <a:ea typeface="HY견명조" pitchFamily="18" charset="-127"/>
              </a:rPr>
              <a:t>600%</a:t>
            </a:r>
            <a:r>
              <a:rPr lang="ko-KR" altLang="en-US" sz="1600" dirty="0">
                <a:latin typeface="HY견명조" pitchFamily="18" charset="-127"/>
                <a:ea typeface="HY견명조" pitchFamily="18" charset="-127"/>
              </a:rPr>
              <a:t>로 한다</a:t>
            </a:r>
            <a:r>
              <a:rPr lang="en-US" altLang="ko-KR" sz="1600" dirty="0">
                <a:latin typeface="HY견명조" pitchFamily="18" charset="-127"/>
                <a:ea typeface="HY견명조" pitchFamily="18" charset="-127"/>
              </a:rPr>
              <a:t>.</a:t>
            </a:r>
            <a:endParaRPr lang="ko-KR" altLang="en-US" sz="1600" dirty="0">
              <a:latin typeface="HY견명조" pitchFamily="18" charset="-127"/>
              <a:ea typeface="HY견명조" pitchFamily="18" charset="-127"/>
            </a:endParaRPr>
          </a:p>
          <a:p>
            <a:pPr>
              <a:lnSpc>
                <a:spcPct val="150000"/>
              </a:lnSpc>
              <a:defRPr/>
            </a:pPr>
            <a:r>
              <a:rPr lang="en-US" altLang="ko-KR" sz="1600" dirty="0">
                <a:latin typeface="HY견명조" pitchFamily="18" charset="-127"/>
                <a:ea typeface="HY견명조" pitchFamily="18" charset="-127"/>
              </a:rPr>
              <a:t>2. </a:t>
            </a:r>
            <a:r>
              <a:rPr lang="ko-KR" altLang="en-US" sz="1600" dirty="0">
                <a:latin typeface="HY견명조" pitchFamily="18" charset="-127"/>
                <a:ea typeface="HY견명조" pitchFamily="18" charset="-127"/>
              </a:rPr>
              <a:t>상여금 지급시기는 </a:t>
            </a:r>
            <a:r>
              <a:rPr lang="en-US" altLang="ko-KR" sz="1600" dirty="0">
                <a:latin typeface="HY견명조" pitchFamily="18" charset="-127"/>
                <a:ea typeface="HY견명조" pitchFamily="18" charset="-127"/>
              </a:rPr>
              <a:t>2,4,6,8,10,12</a:t>
            </a:r>
            <a:r>
              <a:rPr lang="ko-KR" altLang="en-US" sz="1600" dirty="0">
                <a:latin typeface="HY견명조" pitchFamily="18" charset="-127"/>
                <a:ea typeface="HY견명조" pitchFamily="18" charset="-127"/>
              </a:rPr>
              <a:t>월에 각각의 임금 지급일에 기본급 기준으로 균등분할 지급한다</a:t>
            </a:r>
            <a:r>
              <a:rPr lang="en-US" altLang="ko-KR" sz="1600" dirty="0">
                <a:latin typeface="HY견명조" pitchFamily="18" charset="-127"/>
                <a:ea typeface="HY견명조" pitchFamily="18" charset="-127"/>
              </a:rPr>
              <a:t>.(</a:t>
            </a:r>
            <a:r>
              <a:rPr lang="ko-KR" altLang="en-US" sz="1600" dirty="0">
                <a:latin typeface="HY견명조" pitchFamily="18" charset="-127"/>
                <a:ea typeface="HY견명조" pitchFamily="18" charset="-127"/>
              </a:rPr>
              <a:t>단 </a:t>
            </a:r>
            <a:r>
              <a:rPr lang="en-US" altLang="ko-KR" sz="1600" dirty="0">
                <a:latin typeface="HY견명조" pitchFamily="18" charset="-127"/>
                <a:ea typeface="HY견명조" pitchFamily="18" charset="-127"/>
              </a:rPr>
              <a:t>12</a:t>
            </a:r>
            <a:r>
              <a:rPr lang="ko-KR" altLang="en-US" sz="1600" dirty="0">
                <a:latin typeface="HY견명조" pitchFamily="18" charset="-127"/>
                <a:ea typeface="HY견명조" pitchFamily="18" charset="-127"/>
              </a:rPr>
              <a:t>월 상여금은 </a:t>
            </a:r>
            <a:r>
              <a:rPr lang="en-US" altLang="ko-KR" sz="1600" dirty="0">
                <a:latin typeface="HY견명조" pitchFamily="18" charset="-127"/>
                <a:ea typeface="HY견명조" pitchFamily="18" charset="-127"/>
              </a:rPr>
              <a:t>12</a:t>
            </a:r>
            <a:r>
              <a:rPr lang="ko-KR" altLang="en-US" sz="1600" dirty="0">
                <a:latin typeface="HY견명조" pitchFamily="18" charset="-127"/>
                <a:ea typeface="HY견명조" pitchFamily="18" charset="-127"/>
              </a:rPr>
              <a:t>월 </a:t>
            </a:r>
            <a:r>
              <a:rPr lang="en-US" altLang="ko-KR" sz="1600" dirty="0">
                <a:latin typeface="HY견명조" pitchFamily="18" charset="-127"/>
                <a:ea typeface="HY견명조" pitchFamily="18" charset="-127"/>
              </a:rPr>
              <a:t>30</a:t>
            </a:r>
            <a:r>
              <a:rPr lang="ko-KR" altLang="en-US" sz="1600" dirty="0">
                <a:latin typeface="HY견명조" pitchFamily="18" charset="-127"/>
                <a:ea typeface="HY견명조" pitchFamily="18" charset="-127"/>
              </a:rPr>
              <a:t>일 이전에 지급한다</a:t>
            </a:r>
            <a:r>
              <a:rPr lang="en-US" altLang="ko-KR" sz="1600" dirty="0">
                <a:latin typeface="HY견명조" pitchFamily="18" charset="-127"/>
                <a:ea typeface="HY견명조" pitchFamily="18" charset="-127"/>
              </a:rPr>
              <a:t>.)</a:t>
            </a:r>
            <a:endParaRPr lang="ko-KR" altLang="en-US" sz="1600" dirty="0">
              <a:latin typeface="HY견명조" pitchFamily="18" charset="-127"/>
              <a:ea typeface="HY견명조" pitchFamily="18" charset="-127"/>
            </a:endParaRPr>
          </a:p>
          <a:p>
            <a:pPr>
              <a:lnSpc>
                <a:spcPct val="150000"/>
              </a:lnSpc>
              <a:defRPr/>
            </a:pPr>
            <a:r>
              <a:rPr lang="en-US" altLang="ko-KR" sz="1600" dirty="0">
                <a:latin typeface="HY견명조" pitchFamily="18" charset="-127"/>
                <a:ea typeface="HY견명조" pitchFamily="18" charset="-127"/>
              </a:rPr>
              <a:t>3. </a:t>
            </a:r>
            <a:r>
              <a:rPr lang="ko-KR" altLang="en-US" sz="1600" dirty="0">
                <a:latin typeface="HY견명조" pitchFamily="18" charset="-127"/>
                <a:ea typeface="HY견명조" pitchFamily="18" charset="-127"/>
              </a:rPr>
              <a:t>회사는 기존의 정기상여금을 일방적으로 변동상여금 또는 차등상여금으로 전환하지 않는다</a:t>
            </a:r>
            <a:r>
              <a:rPr lang="en-US" altLang="ko-KR" sz="1600" dirty="0">
                <a:latin typeface="HY견명조" pitchFamily="18" charset="-127"/>
                <a:ea typeface="HY견명조" pitchFamily="18" charset="-127"/>
              </a:rPr>
              <a:t>. </a:t>
            </a:r>
            <a:endParaRPr lang="en-US" altLang="ko-KR" sz="1600" dirty="0" smtClean="0">
              <a:latin typeface="HY견명조" pitchFamily="18" charset="-127"/>
              <a:ea typeface="HY견명조" pitchFamily="18" charset="-127"/>
            </a:endParaRPr>
          </a:p>
          <a:p>
            <a:pPr>
              <a:defRPr/>
            </a:pPr>
            <a:endParaRPr lang="en-US" altLang="ko-KR" sz="1600" dirty="0">
              <a:latin typeface="HY견명조" pitchFamily="18" charset="-127"/>
              <a:ea typeface="HY견명조" pitchFamily="18" charset="-127"/>
            </a:endParaRPr>
          </a:p>
          <a:p>
            <a:pPr>
              <a:defRPr/>
            </a:pPr>
            <a:endParaRPr lang="en-US" altLang="ko-KR" sz="1600" dirty="0" smtClean="0">
              <a:latin typeface="HY견명조" pitchFamily="18" charset="-127"/>
              <a:ea typeface="HY견명조" pitchFamily="18" charset="-127"/>
            </a:endParaRPr>
          </a:p>
          <a:p>
            <a:pPr>
              <a:defRPr/>
            </a:pPr>
            <a:r>
              <a:rPr lang="ko-KR" altLang="en-US" sz="2000" b="1" dirty="0" smtClean="0">
                <a:latin typeface="+mn-ea"/>
              </a:rPr>
              <a:t>사실관계</a:t>
            </a:r>
            <a:endParaRPr lang="en-US" altLang="ko-KR" sz="2000" b="1" dirty="0" smtClean="0">
              <a:latin typeface="+mn-ea"/>
            </a:endParaRPr>
          </a:p>
          <a:p>
            <a:pPr marL="342900" indent="-342900">
              <a:lnSpc>
                <a:spcPct val="150000"/>
              </a:lnSpc>
              <a:buFontTx/>
              <a:buAutoNum type="arabicPeriod"/>
              <a:defRPr/>
            </a:pPr>
            <a:r>
              <a:rPr lang="en-US" altLang="ko-KR" sz="1600" dirty="0">
                <a:latin typeface="HY견명조" pitchFamily="18" charset="-127"/>
                <a:ea typeface="HY견명조" pitchFamily="18" charset="-127"/>
              </a:rPr>
              <a:t>2002</a:t>
            </a:r>
            <a:r>
              <a:rPr lang="ko-KR" altLang="en-US" sz="1600" dirty="0">
                <a:latin typeface="HY견명조" pitchFamily="18" charset="-127"/>
                <a:ea typeface="HY견명조" pitchFamily="18" charset="-127"/>
              </a:rPr>
              <a:t>년부터 </a:t>
            </a:r>
            <a:r>
              <a:rPr lang="en-US" altLang="ko-KR" sz="1600" dirty="0">
                <a:latin typeface="HY견명조" pitchFamily="18" charset="-127"/>
                <a:ea typeface="HY견명조" pitchFamily="18" charset="-127"/>
              </a:rPr>
              <a:t>2015</a:t>
            </a:r>
            <a:r>
              <a:rPr lang="ko-KR" altLang="en-US" sz="1600" dirty="0">
                <a:latin typeface="HY견명조" pitchFamily="18" charset="-127"/>
                <a:ea typeface="HY견명조" pitchFamily="18" charset="-127"/>
              </a:rPr>
              <a:t>년 퇴사자 총원 </a:t>
            </a:r>
            <a:r>
              <a:rPr lang="en-US" altLang="ko-KR" sz="1600" dirty="0">
                <a:latin typeface="HY견명조" pitchFamily="18" charset="-127"/>
                <a:ea typeface="HY견명조" pitchFamily="18" charset="-127"/>
              </a:rPr>
              <a:t>153</a:t>
            </a:r>
            <a:r>
              <a:rPr lang="ko-KR" altLang="en-US" sz="1600" dirty="0">
                <a:latin typeface="HY견명조" pitchFamily="18" charset="-127"/>
                <a:ea typeface="HY견명조" pitchFamily="18" charset="-127"/>
              </a:rPr>
              <a:t>명 중 상여금 지급 기일 전 </a:t>
            </a:r>
            <a:r>
              <a:rPr lang="ko-KR" altLang="en-US" sz="1600" dirty="0">
                <a:solidFill>
                  <a:srgbClr val="FF0000"/>
                </a:solidFill>
                <a:latin typeface="HY견명조" pitchFamily="18" charset="-127"/>
                <a:ea typeface="HY견명조" pitchFamily="18" charset="-127"/>
              </a:rPr>
              <a:t>퇴사자 </a:t>
            </a:r>
            <a:r>
              <a:rPr lang="en-US" altLang="ko-KR" sz="1600" dirty="0">
                <a:solidFill>
                  <a:srgbClr val="FF0000"/>
                </a:solidFill>
                <a:latin typeface="HY견명조" pitchFamily="18" charset="-127"/>
                <a:ea typeface="HY견명조" pitchFamily="18" charset="-127"/>
              </a:rPr>
              <a:t>117</a:t>
            </a:r>
            <a:r>
              <a:rPr lang="ko-KR" altLang="en-US" sz="1600" dirty="0">
                <a:solidFill>
                  <a:srgbClr val="FF0000"/>
                </a:solidFill>
                <a:latin typeface="HY견명조" pitchFamily="18" charset="-127"/>
                <a:ea typeface="HY견명조" pitchFamily="18" charset="-127"/>
              </a:rPr>
              <a:t>명  에게 일할 지급 하지 않았음</a:t>
            </a:r>
            <a:r>
              <a:rPr lang="en-US" altLang="ko-KR" sz="1600" dirty="0" smtClean="0">
                <a:solidFill>
                  <a:srgbClr val="FF0000"/>
                </a:solidFill>
                <a:latin typeface="HY견명조" pitchFamily="18" charset="-127"/>
                <a:ea typeface="HY견명조" pitchFamily="18" charset="-127"/>
              </a:rPr>
              <a:t>.</a:t>
            </a:r>
          </a:p>
          <a:p>
            <a:pPr marL="342900" indent="-342900">
              <a:lnSpc>
                <a:spcPct val="150000"/>
              </a:lnSpc>
              <a:buFontTx/>
              <a:buAutoNum type="arabicPeriod"/>
              <a:defRPr/>
            </a:pPr>
            <a:r>
              <a:rPr lang="ko-KR" altLang="en-US" sz="1600" dirty="0" smtClean="0">
                <a:latin typeface="HY견명조" pitchFamily="18" charset="-127"/>
                <a:ea typeface="HY견명조" pitchFamily="18" charset="-127"/>
              </a:rPr>
              <a:t>노조나 </a:t>
            </a:r>
            <a:r>
              <a:rPr lang="ko-KR" altLang="en-US" sz="1600" dirty="0" err="1" smtClean="0">
                <a:latin typeface="HY견명조" pitchFamily="18" charset="-127"/>
                <a:ea typeface="HY견명조" pitchFamily="18" charset="-127"/>
              </a:rPr>
              <a:t>퇴사자들은</a:t>
            </a:r>
            <a:r>
              <a:rPr lang="ko-KR" altLang="en-US" sz="1600" dirty="0" smtClean="0">
                <a:latin typeface="HY견명조" pitchFamily="18" charset="-127"/>
                <a:ea typeface="HY견명조" pitchFamily="18" charset="-127"/>
              </a:rPr>
              <a:t> 이에 대해 문제를 제기하지 않음</a:t>
            </a:r>
            <a:r>
              <a:rPr lang="en-US" altLang="ko-KR" sz="1600" dirty="0" smtClean="0">
                <a:latin typeface="HY견명조" pitchFamily="18" charset="-127"/>
                <a:ea typeface="HY견명조" pitchFamily="18" charset="-127"/>
              </a:rPr>
              <a:t>. </a:t>
            </a:r>
            <a:endParaRPr lang="en-US" altLang="ko-KR" sz="1600" dirty="0">
              <a:latin typeface="HY견명조" pitchFamily="18" charset="-127"/>
              <a:ea typeface="HY견명조" pitchFamily="18" charset="-127"/>
            </a:endParaRPr>
          </a:p>
          <a:p>
            <a:pPr>
              <a:lnSpc>
                <a:spcPct val="150000"/>
              </a:lnSpc>
              <a:defRPr/>
            </a:pPr>
            <a:endParaRPr lang="en-US" altLang="ko-KR" sz="1600" dirty="0">
              <a:latin typeface="HY견명조" pitchFamily="18" charset="-127"/>
              <a:ea typeface="HY견명조" pitchFamily="18" charset="-127"/>
            </a:endParaRPr>
          </a:p>
          <a:p>
            <a:pPr>
              <a:lnSpc>
                <a:spcPct val="150000"/>
              </a:lnSpc>
              <a:defRPr/>
            </a:pPr>
            <a:r>
              <a:rPr lang="ko-KR" altLang="en-US" sz="2000" b="1" dirty="0" smtClean="0">
                <a:latin typeface="+mn-ea"/>
              </a:rPr>
              <a:t>정기상여금은 통상임금</a:t>
            </a:r>
            <a:r>
              <a:rPr lang="en-US" altLang="ko-KR" sz="2000" b="1" dirty="0" smtClean="0">
                <a:latin typeface="+mn-ea"/>
              </a:rPr>
              <a:t>? </a:t>
            </a:r>
            <a:endParaRPr lang="en-US" altLang="ko-KR" sz="2000" b="1" dirty="0">
              <a:latin typeface="+mn-ea"/>
            </a:endParaRPr>
          </a:p>
          <a:p>
            <a:pPr>
              <a:defRPr/>
            </a:pPr>
            <a:endParaRPr lang="en-US" altLang="ko-KR" sz="2000" b="1" dirty="0" smtClean="0">
              <a:latin typeface="+mn-ea"/>
            </a:endParaRPr>
          </a:p>
          <a:p>
            <a:pPr>
              <a:defRPr/>
            </a:pPr>
            <a:endParaRPr lang="ko-KR" altLang="en-US" sz="2000" b="1" dirty="0">
              <a:latin typeface="+mn-ea"/>
            </a:endParaRPr>
          </a:p>
          <a:p>
            <a:endParaRPr lang="en-US" altLang="ko-KR" sz="2000" b="1" dirty="0" smtClean="0">
              <a:latin typeface="+mn-ea"/>
            </a:endParaRPr>
          </a:p>
        </p:txBody>
      </p:sp>
    </p:spTree>
    <p:extLst>
      <p:ext uri="{BB962C8B-B14F-4D97-AF65-F5344CB8AC3E}">
        <p14:creationId xmlns:p14="http://schemas.microsoft.com/office/powerpoint/2010/main" val="749298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410139" y="1550981"/>
            <a:ext cx="11842044" cy="4985980"/>
          </a:xfrm>
          <a:prstGeom prst="rect">
            <a:avLst/>
          </a:prstGeom>
          <a:noFill/>
        </p:spPr>
        <p:txBody>
          <a:bodyPr wrap="square" rtlCol="0">
            <a:spAutoFit/>
          </a:bodyPr>
          <a:lstStyle/>
          <a:p>
            <a:r>
              <a:rPr lang="en-US" altLang="ko-KR" sz="2400" b="1" dirty="0" smtClean="0">
                <a:latin typeface="+mn-ea"/>
              </a:rPr>
              <a:t>2. </a:t>
            </a:r>
            <a:r>
              <a:rPr lang="ko-KR" altLang="en-US" sz="2400" b="1" dirty="0" smtClean="0">
                <a:latin typeface="+mn-ea"/>
              </a:rPr>
              <a:t>통상임금 예</a:t>
            </a:r>
            <a:endParaRPr lang="en-US" altLang="ko-KR" sz="2400" b="1" dirty="0" smtClean="0">
              <a:latin typeface="+mn-ea"/>
            </a:endParaRPr>
          </a:p>
          <a:p>
            <a:endParaRPr lang="en-US" altLang="ko-KR" sz="2400" b="1" dirty="0" smtClean="0">
              <a:latin typeface="+mn-ea"/>
            </a:endParaRPr>
          </a:p>
          <a:p>
            <a:pPr>
              <a:defRPr/>
            </a:pPr>
            <a:r>
              <a:rPr lang="ko-KR" altLang="en-US" sz="2000" b="1" dirty="0" smtClean="0">
                <a:latin typeface="+mn-ea"/>
              </a:rPr>
              <a:t>판례의 태도</a:t>
            </a:r>
            <a:endParaRPr lang="en-US" altLang="ko-KR" sz="2000" b="1" dirty="0" smtClean="0">
              <a:latin typeface="+mn-ea"/>
            </a:endParaRPr>
          </a:p>
          <a:p>
            <a:pPr>
              <a:defRPr/>
            </a:pPr>
            <a:endParaRPr lang="en-US" altLang="ko-KR" sz="2000" b="1" dirty="0">
              <a:latin typeface="+mn-ea"/>
            </a:endParaRPr>
          </a:p>
          <a:p>
            <a:pPr>
              <a:lnSpc>
                <a:spcPct val="150000"/>
              </a:lnSpc>
              <a:defRPr/>
            </a:pPr>
            <a:r>
              <a:rPr lang="ko-KR" altLang="en-US" sz="2000" dirty="0" smtClean="0">
                <a:latin typeface="+mn-ea"/>
              </a:rPr>
              <a:t>첫째</a:t>
            </a:r>
            <a:r>
              <a:rPr lang="en-US" altLang="ko-KR" sz="2000" dirty="0" smtClean="0">
                <a:latin typeface="+mn-ea"/>
              </a:rPr>
              <a:t>, </a:t>
            </a:r>
            <a:r>
              <a:rPr lang="ko-KR" altLang="en-US" sz="2000" dirty="0" smtClean="0">
                <a:latin typeface="+mn-ea"/>
              </a:rPr>
              <a:t>소위 재직자 조건 명문으로 있고 실제 그 조건에 따라 지급된 임금의 경우 통상임금</a:t>
            </a:r>
            <a:r>
              <a:rPr lang="en-US" altLang="ko-KR" sz="2000" dirty="0" smtClean="0">
                <a:latin typeface="+mn-ea"/>
              </a:rPr>
              <a:t>(X)</a:t>
            </a:r>
          </a:p>
          <a:p>
            <a:pPr>
              <a:lnSpc>
                <a:spcPct val="150000"/>
              </a:lnSpc>
              <a:defRPr/>
            </a:pPr>
            <a:endParaRPr lang="en-US" altLang="ko-KR" sz="2000" dirty="0">
              <a:latin typeface="+mn-ea"/>
            </a:endParaRPr>
          </a:p>
          <a:p>
            <a:pPr>
              <a:lnSpc>
                <a:spcPct val="150000"/>
              </a:lnSpc>
              <a:defRPr/>
            </a:pPr>
            <a:r>
              <a:rPr lang="ko-KR" altLang="en-US" sz="2000" dirty="0" smtClean="0">
                <a:latin typeface="+mn-ea"/>
              </a:rPr>
              <a:t>둘째</a:t>
            </a:r>
            <a:r>
              <a:rPr lang="en-US" altLang="ko-KR" sz="2000" dirty="0" smtClean="0">
                <a:latin typeface="+mn-ea"/>
              </a:rPr>
              <a:t>, </a:t>
            </a:r>
            <a:r>
              <a:rPr lang="ko-KR" altLang="en-US" sz="2000" dirty="0" smtClean="0">
                <a:latin typeface="+mn-ea"/>
              </a:rPr>
              <a:t>소위 재직자 조건 명문으로 없더라도 실제 지급에 있어 오랜 시간 동안 지급일 재직 중인 노동자에게만 지급되었고 이런 관행이 확립되었다고 볼 수 있다면 통상임금</a:t>
            </a:r>
            <a:r>
              <a:rPr lang="en-US" altLang="ko-KR" sz="2000" dirty="0" smtClean="0">
                <a:latin typeface="+mn-ea"/>
              </a:rPr>
              <a:t>(X)</a:t>
            </a:r>
          </a:p>
          <a:p>
            <a:pPr>
              <a:lnSpc>
                <a:spcPct val="150000"/>
              </a:lnSpc>
              <a:defRPr/>
            </a:pPr>
            <a:endParaRPr lang="en-US" altLang="ko-KR" sz="2000" dirty="0">
              <a:latin typeface="+mn-ea"/>
            </a:endParaRPr>
          </a:p>
          <a:p>
            <a:pPr>
              <a:lnSpc>
                <a:spcPct val="150000"/>
              </a:lnSpc>
              <a:defRPr/>
            </a:pPr>
            <a:r>
              <a:rPr lang="ko-KR" altLang="en-US" sz="2000" dirty="0" smtClean="0">
                <a:latin typeface="+mn-ea"/>
              </a:rPr>
              <a:t>셋째</a:t>
            </a:r>
            <a:r>
              <a:rPr lang="en-US" altLang="ko-KR" sz="2000" dirty="0" smtClean="0">
                <a:latin typeface="+mn-ea"/>
              </a:rPr>
              <a:t>, </a:t>
            </a:r>
            <a:r>
              <a:rPr lang="ko-KR" altLang="en-US" sz="2000" dirty="0" smtClean="0">
                <a:latin typeface="+mn-ea"/>
              </a:rPr>
              <a:t>일정근무일수 충족이라는 지급조건이 있는 경우 통상임금</a:t>
            </a:r>
            <a:r>
              <a:rPr lang="en-US" altLang="ko-KR" sz="2000" dirty="0" smtClean="0">
                <a:latin typeface="+mn-ea"/>
              </a:rPr>
              <a:t>(X)</a:t>
            </a:r>
          </a:p>
          <a:p>
            <a:pPr>
              <a:lnSpc>
                <a:spcPct val="150000"/>
              </a:lnSpc>
              <a:defRPr/>
            </a:pPr>
            <a:endParaRPr lang="ko-KR" altLang="en-US" sz="2000" dirty="0">
              <a:latin typeface="+mn-ea"/>
            </a:endParaRPr>
          </a:p>
          <a:p>
            <a:endParaRPr lang="en-US" altLang="ko-KR" sz="2000" b="1" dirty="0" smtClean="0">
              <a:latin typeface="+mn-ea"/>
            </a:endParaRPr>
          </a:p>
        </p:txBody>
      </p:sp>
    </p:spTree>
    <p:extLst>
      <p:ext uri="{BB962C8B-B14F-4D97-AF65-F5344CB8AC3E}">
        <p14:creationId xmlns:p14="http://schemas.microsoft.com/office/powerpoint/2010/main" val="41594211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550981"/>
            <a:ext cx="11842044" cy="5293757"/>
          </a:xfrm>
          <a:prstGeom prst="rect">
            <a:avLst/>
          </a:prstGeom>
          <a:noFill/>
        </p:spPr>
        <p:txBody>
          <a:bodyPr wrap="square" rtlCol="0">
            <a:spAutoFit/>
          </a:bodyPr>
          <a:lstStyle/>
          <a:p>
            <a:r>
              <a:rPr lang="en-US" altLang="ko-KR" sz="2400" b="1" dirty="0" smtClean="0">
                <a:latin typeface="+mn-ea"/>
              </a:rPr>
              <a:t>2. </a:t>
            </a:r>
            <a:r>
              <a:rPr lang="ko-KR" altLang="en-US" sz="2400" b="1" dirty="0" err="1" smtClean="0">
                <a:latin typeface="+mn-ea"/>
              </a:rPr>
              <a:t>신의칙</a:t>
            </a:r>
            <a:endParaRPr lang="en-US" altLang="ko-KR" sz="2400" b="1" dirty="0" smtClean="0">
              <a:latin typeface="+mn-ea"/>
            </a:endParaRPr>
          </a:p>
          <a:p>
            <a:endParaRPr lang="en-US" altLang="ko-KR" sz="2400" b="1" dirty="0" smtClean="0">
              <a:latin typeface="+mn-ea"/>
            </a:endParaRPr>
          </a:p>
          <a:p>
            <a:pPr>
              <a:lnSpc>
                <a:spcPct val="150000"/>
              </a:lnSpc>
              <a:defRPr/>
            </a:pPr>
            <a:r>
              <a:rPr lang="ko-KR" altLang="en-US" sz="2000" dirty="0" smtClean="0">
                <a:solidFill>
                  <a:srgbClr val="FF0000"/>
                </a:solidFill>
                <a:latin typeface="+mn-ea"/>
              </a:rPr>
              <a:t>상여금</a:t>
            </a:r>
            <a:r>
              <a:rPr lang="ko-KR" altLang="en-US" sz="2000" dirty="0" smtClean="0">
                <a:latin typeface="+mn-ea"/>
              </a:rPr>
              <a:t>을 통상임금 산정 기준에서 제외하기로 합의했음에도 불구하고 상여금이 통상임금에 해당함을 전제로 추가적인 법정수당의 지급을 구하는 것이 합의한 임금 수준을 훨씬 초과하는 예상 외의 이익을 추구하고 그로 말미암아 사용자에게 예측하지 못한 새로운 재정적 부담을 주어 이로 인하여 </a:t>
            </a:r>
            <a:r>
              <a:rPr lang="ko-KR" altLang="en-US" sz="2000" dirty="0" smtClean="0">
                <a:solidFill>
                  <a:srgbClr val="FF0000"/>
                </a:solidFill>
                <a:latin typeface="+mn-ea"/>
              </a:rPr>
              <a:t>중대한 경영상의 어려움을 초래하거나 기업의 존립을 위태롭게 하는 경우 </a:t>
            </a:r>
            <a:r>
              <a:rPr lang="ko-KR" altLang="en-US" sz="2000" dirty="0" smtClean="0">
                <a:latin typeface="+mn-ea"/>
              </a:rPr>
              <a:t>노동자 측의 추가 법정수당 청구는 </a:t>
            </a:r>
            <a:r>
              <a:rPr lang="ko-KR" altLang="en-US" sz="2000" dirty="0" err="1" smtClean="0">
                <a:latin typeface="+mn-ea"/>
              </a:rPr>
              <a:t>신의칙에</a:t>
            </a:r>
            <a:r>
              <a:rPr lang="ko-KR" altLang="en-US" sz="2000" dirty="0" smtClean="0">
                <a:latin typeface="+mn-ea"/>
              </a:rPr>
              <a:t> 위배되어 받아들일 수 없다</a:t>
            </a:r>
            <a:r>
              <a:rPr lang="en-US" altLang="ko-KR" sz="2000" dirty="0" smtClean="0">
                <a:latin typeface="+mn-ea"/>
              </a:rPr>
              <a:t>. </a:t>
            </a:r>
            <a:r>
              <a:rPr lang="ko-KR" altLang="en-US" sz="2000" dirty="0" smtClean="0">
                <a:latin typeface="+mn-ea"/>
              </a:rPr>
              <a:t> </a:t>
            </a:r>
            <a:endParaRPr lang="en-US" altLang="ko-KR" sz="2000" dirty="0" smtClean="0">
              <a:latin typeface="+mn-ea"/>
            </a:endParaRPr>
          </a:p>
          <a:p>
            <a:pPr>
              <a:lnSpc>
                <a:spcPct val="150000"/>
              </a:lnSpc>
              <a:defRPr/>
            </a:pPr>
            <a:endParaRPr lang="en-US" altLang="ko-KR" sz="2000" dirty="0">
              <a:latin typeface="+mn-ea"/>
            </a:endParaRPr>
          </a:p>
          <a:p>
            <a:pPr>
              <a:lnSpc>
                <a:spcPct val="150000"/>
              </a:lnSpc>
              <a:defRPr/>
            </a:pPr>
            <a:r>
              <a:rPr lang="ko-KR" altLang="ko-KR" sz="2000" b="1" dirty="0" smtClean="0">
                <a:latin typeface="+mn-ea"/>
              </a:rPr>
              <a:t>→</a:t>
            </a:r>
            <a:r>
              <a:rPr lang="en-US" altLang="ko-KR" sz="2000" b="1" dirty="0" smtClean="0">
                <a:latin typeface="+mn-ea"/>
              </a:rPr>
              <a:t> </a:t>
            </a:r>
            <a:r>
              <a:rPr lang="ko-KR" altLang="en-US" sz="2000" b="1" dirty="0" smtClean="0">
                <a:latin typeface="+mn-ea"/>
              </a:rPr>
              <a:t>어떻게 평가</a:t>
            </a:r>
            <a:r>
              <a:rPr lang="en-US" altLang="ko-KR" sz="2000" b="1" dirty="0" smtClean="0">
                <a:latin typeface="+mn-ea"/>
              </a:rPr>
              <a:t>? </a:t>
            </a:r>
          </a:p>
          <a:p>
            <a:pPr>
              <a:lnSpc>
                <a:spcPct val="150000"/>
              </a:lnSpc>
              <a:defRPr/>
            </a:pPr>
            <a:r>
              <a:rPr lang="en-US" altLang="ko-KR" sz="2000" b="1" dirty="0" smtClean="0">
                <a:latin typeface="+mn-ea"/>
              </a:rPr>
              <a:t>→ </a:t>
            </a:r>
            <a:r>
              <a:rPr lang="ko-KR" altLang="en-US" sz="2000" b="1" dirty="0" smtClean="0">
                <a:latin typeface="+mn-ea"/>
              </a:rPr>
              <a:t>적용되는 기간</a:t>
            </a:r>
            <a:r>
              <a:rPr lang="en-US" altLang="ko-KR" sz="2000" b="1" dirty="0" smtClean="0">
                <a:latin typeface="+mn-ea"/>
              </a:rPr>
              <a:t>? </a:t>
            </a:r>
            <a:r>
              <a:rPr lang="ko-KR" altLang="en-US" sz="2000" dirty="0" smtClean="0">
                <a:latin typeface="+mn-ea"/>
              </a:rPr>
              <a:t>전원합의체 판결일인 </a:t>
            </a:r>
            <a:r>
              <a:rPr lang="en-US" altLang="ko-KR" sz="2000" dirty="0" smtClean="0">
                <a:latin typeface="+mn-ea"/>
              </a:rPr>
              <a:t>2013. 12. 18. </a:t>
            </a:r>
            <a:r>
              <a:rPr lang="ko-KR" altLang="en-US" sz="2000" dirty="0" smtClean="0">
                <a:latin typeface="+mn-ea"/>
              </a:rPr>
              <a:t>또는 그</a:t>
            </a:r>
            <a:r>
              <a:rPr lang="en-US" altLang="ko-KR" sz="2000" dirty="0" smtClean="0">
                <a:latin typeface="+mn-ea"/>
              </a:rPr>
              <a:t> </a:t>
            </a:r>
            <a:r>
              <a:rPr lang="ko-KR" altLang="en-US" sz="2000" dirty="0" smtClean="0">
                <a:latin typeface="+mn-ea"/>
              </a:rPr>
              <a:t>이후 새로운 단체협약 </a:t>
            </a:r>
            <a:r>
              <a:rPr lang="ko-KR" altLang="en-US" sz="2000" dirty="0" err="1" smtClean="0">
                <a:latin typeface="+mn-ea"/>
              </a:rPr>
              <a:t>체결시까지</a:t>
            </a:r>
            <a:r>
              <a:rPr lang="en-US" altLang="ko-KR" sz="2000" dirty="0" smtClean="0">
                <a:latin typeface="+mn-ea"/>
              </a:rPr>
              <a:t>.</a:t>
            </a:r>
          </a:p>
          <a:p>
            <a:pPr>
              <a:lnSpc>
                <a:spcPct val="150000"/>
              </a:lnSpc>
              <a:defRPr/>
            </a:pPr>
            <a:r>
              <a:rPr lang="en-US" altLang="ko-KR" sz="2000" dirty="0">
                <a:latin typeface="+mn-ea"/>
              </a:rPr>
              <a:t> </a:t>
            </a:r>
            <a:r>
              <a:rPr lang="en-US" altLang="ko-KR" sz="2000" dirty="0" smtClean="0">
                <a:latin typeface="+mn-ea"/>
              </a:rPr>
              <a:t>   ☞ </a:t>
            </a:r>
            <a:r>
              <a:rPr lang="ko-KR" altLang="en-US" sz="2000" b="1" dirty="0" smtClean="0">
                <a:latin typeface="+mn-ea"/>
              </a:rPr>
              <a:t>시간이 갈 수록 중요한 쟁점 아님</a:t>
            </a:r>
            <a:r>
              <a:rPr lang="en-US" altLang="ko-KR" sz="2000" dirty="0" smtClean="0">
                <a:latin typeface="+mn-ea"/>
              </a:rPr>
              <a:t>. </a:t>
            </a:r>
            <a:endParaRPr lang="ko-KR" altLang="en-US" sz="2000" dirty="0">
              <a:latin typeface="+mn-ea"/>
            </a:endParaRPr>
          </a:p>
          <a:p>
            <a:endParaRPr lang="en-US" altLang="ko-KR" sz="2000" b="1" dirty="0" smtClean="0">
              <a:latin typeface="+mn-ea"/>
            </a:endParaRPr>
          </a:p>
        </p:txBody>
      </p:sp>
    </p:spTree>
    <p:extLst>
      <p:ext uri="{BB962C8B-B14F-4D97-AF65-F5344CB8AC3E}">
        <p14:creationId xmlns:p14="http://schemas.microsoft.com/office/powerpoint/2010/main" val="13232415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550981"/>
            <a:ext cx="11842044" cy="2185214"/>
          </a:xfrm>
          <a:prstGeom prst="rect">
            <a:avLst/>
          </a:prstGeom>
          <a:noFill/>
        </p:spPr>
        <p:txBody>
          <a:bodyPr wrap="square" rtlCol="0">
            <a:spAutoFit/>
          </a:bodyPr>
          <a:lstStyle/>
          <a:p>
            <a:r>
              <a:rPr lang="en-US" altLang="ko-KR" sz="2400" b="1" dirty="0" smtClean="0">
                <a:latin typeface="+mn-ea"/>
              </a:rPr>
              <a:t>3. </a:t>
            </a:r>
            <a:r>
              <a:rPr lang="ko-KR" altLang="en-US" sz="2400" b="1" dirty="0" smtClean="0">
                <a:latin typeface="+mn-ea"/>
              </a:rPr>
              <a:t>관점</a:t>
            </a:r>
            <a:r>
              <a:rPr lang="en-US" altLang="ko-KR" sz="2400" b="1" dirty="0" smtClean="0">
                <a:latin typeface="+mn-ea"/>
              </a:rPr>
              <a:t>. </a:t>
            </a:r>
          </a:p>
          <a:p>
            <a:endParaRPr lang="en-US" altLang="ko-KR" sz="2400" b="1" dirty="0" smtClean="0">
              <a:latin typeface="+mn-ea"/>
            </a:endParaRPr>
          </a:p>
          <a:p>
            <a:r>
              <a:rPr lang="ko-KR" altLang="en-US" sz="2000" b="1" dirty="0" smtClean="0"/>
              <a:t>예</a:t>
            </a:r>
            <a:r>
              <a:rPr lang="en-US" altLang="ko-KR" sz="2000" b="1" dirty="0" smtClean="0"/>
              <a:t>) </a:t>
            </a:r>
            <a:r>
              <a:rPr lang="ko-KR" altLang="en-US" sz="2000" dirty="0" smtClean="0"/>
              <a:t>단체협약상 </a:t>
            </a:r>
            <a:r>
              <a:rPr lang="ko-KR" altLang="en-US" sz="2000" dirty="0"/>
              <a:t>기본급</a:t>
            </a:r>
            <a:r>
              <a:rPr lang="en-US" altLang="ko-KR" sz="2000" dirty="0"/>
              <a:t>, </a:t>
            </a:r>
            <a:r>
              <a:rPr lang="ko-KR" altLang="en-US" sz="2000" dirty="0"/>
              <a:t>생산장려수당</a:t>
            </a:r>
            <a:r>
              <a:rPr lang="en-US" altLang="ko-KR" sz="2000" dirty="0"/>
              <a:t>, </a:t>
            </a:r>
            <a:r>
              <a:rPr lang="ko-KR" altLang="en-US" sz="2000" dirty="0"/>
              <a:t>차량유지비</a:t>
            </a:r>
            <a:r>
              <a:rPr lang="en-US" altLang="ko-KR" sz="2000" dirty="0"/>
              <a:t>, </a:t>
            </a:r>
            <a:r>
              <a:rPr lang="ko-KR" altLang="en-US" sz="2000" dirty="0"/>
              <a:t>만근수당만을 통상임금으로 인정</a:t>
            </a:r>
            <a:r>
              <a:rPr lang="en-US" altLang="ko-KR" sz="2000" dirty="0" smtClean="0"/>
              <a:t>. </a:t>
            </a:r>
            <a:r>
              <a:rPr lang="ko-KR" altLang="en-US" sz="2000" dirty="0" smtClean="0"/>
              <a:t>정기상여금은 통상임금에서 제외</a:t>
            </a:r>
            <a:r>
              <a:rPr lang="en-US" altLang="ko-KR" sz="2000" dirty="0" smtClean="0"/>
              <a:t>. </a:t>
            </a:r>
            <a:endParaRPr lang="en-US" altLang="ko-KR" sz="2000" dirty="0"/>
          </a:p>
          <a:p>
            <a:endParaRPr lang="en-US" altLang="ko-KR" sz="2400" b="1" dirty="0" smtClean="0">
              <a:latin typeface="+mn-ea"/>
            </a:endParaRPr>
          </a:p>
          <a:p>
            <a:endParaRPr lang="en-US" altLang="ko-KR" sz="2400" b="1" dirty="0" smtClean="0">
              <a:latin typeface="+mn-ea"/>
            </a:endParaRPr>
          </a:p>
        </p:txBody>
      </p:sp>
      <p:sp>
        <p:nvSpPr>
          <p:cNvPr id="11" name="직사각형 10"/>
          <p:cNvSpPr/>
          <p:nvPr/>
        </p:nvSpPr>
        <p:spPr>
          <a:xfrm>
            <a:off x="1779932" y="3233566"/>
            <a:ext cx="7308850" cy="2741612"/>
          </a:xfrm>
          <a:prstGeom prst="rect">
            <a:avLst/>
          </a:prstGeom>
          <a:solidFill>
            <a:srgbClr val="AF906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defRPr/>
            </a:pPr>
            <a:r>
              <a:rPr lang="en-US" altLang="ko-KR" sz="1800" dirty="0" smtClean="0">
                <a:ln>
                  <a:solidFill>
                    <a:schemeClr val="tx1">
                      <a:alpha val="30000"/>
                    </a:schemeClr>
                  </a:solidFill>
                </a:ln>
                <a:solidFill>
                  <a:srgbClr val="272123"/>
                </a:solidFill>
                <a:latin typeface="산돌고딕 L" pitchFamily="18" charset="-127"/>
                <a:ea typeface="산돌고딕 L" pitchFamily="18" charset="-127"/>
              </a:rPr>
              <a:t> </a:t>
            </a:r>
            <a:r>
              <a:rPr lang="ko-KR" altLang="en-US" sz="1800" dirty="0" err="1" smtClean="0">
                <a:ln>
                  <a:solidFill>
                    <a:schemeClr val="tx1">
                      <a:alpha val="30000"/>
                    </a:schemeClr>
                  </a:solidFill>
                </a:ln>
                <a:solidFill>
                  <a:srgbClr val="272123"/>
                </a:solidFill>
                <a:latin typeface="산돌고딕 L" pitchFamily="18" charset="-127"/>
                <a:ea typeface="산돌고딕 L" pitchFamily="18" charset="-127"/>
              </a:rPr>
              <a:t>김천재</a:t>
            </a:r>
            <a:r>
              <a:rPr lang="ko-KR" altLang="en-US" sz="1800" dirty="0" smtClean="0">
                <a:ln>
                  <a:solidFill>
                    <a:schemeClr val="tx1">
                      <a:alpha val="30000"/>
                    </a:schemeClr>
                  </a:solidFill>
                </a:ln>
                <a:solidFill>
                  <a:srgbClr val="272123"/>
                </a:solidFill>
                <a:latin typeface="산돌고딕 L" pitchFamily="18" charset="-127"/>
                <a:ea typeface="산돌고딕 L" pitchFamily="18" charset="-127"/>
              </a:rPr>
              <a:t> </a:t>
            </a:r>
            <a:r>
              <a:rPr lang="ko-KR" altLang="en-US" sz="1800" dirty="0">
                <a:ln>
                  <a:solidFill>
                    <a:schemeClr val="tx1">
                      <a:alpha val="30000"/>
                    </a:schemeClr>
                  </a:solidFill>
                </a:ln>
                <a:solidFill>
                  <a:srgbClr val="272123"/>
                </a:solidFill>
                <a:latin typeface="산돌고딕 L" pitchFamily="18" charset="-127"/>
                <a:ea typeface="산돌고딕 L" pitchFamily="18" charset="-127"/>
              </a:rPr>
              <a:t>조합원 </a:t>
            </a:r>
            <a:r>
              <a:rPr lang="en-US" altLang="ko-KR" sz="1800" dirty="0">
                <a:ln>
                  <a:solidFill>
                    <a:schemeClr val="tx1">
                      <a:alpha val="30000"/>
                    </a:schemeClr>
                  </a:solidFill>
                </a:ln>
                <a:solidFill>
                  <a:srgbClr val="272123"/>
                </a:solidFill>
                <a:latin typeface="산돌고딕 L" pitchFamily="18" charset="-127"/>
                <a:ea typeface="산돌고딕 L" pitchFamily="18" charset="-127"/>
              </a:rPr>
              <a:t>2015. 6.</a:t>
            </a:r>
            <a:r>
              <a:rPr lang="ko-KR" altLang="en-US" sz="1800" dirty="0">
                <a:ln>
                  <a:solidFill>
                    <a:schemeClr val="tx1">
                      <a:alpha val="30000"/>
                    </a:schemeClr>
                  </a:solidFill>
                </a:ln>
                <a:solidFill>
                  <a:srgbClr val="272123"/>
                </a:solidFill>
                <a:latin typeface="산돌고딕 L" pitchFamily="18" charset="-127"/>
                <a:ea typeface="산돌고딕 L" pitchFamily="18" charset="-127"/>
              </a:rPr>
              <a:t>의 경우 </a:t>
            </a:r>
            <a:r>
              <a:rPr lang="ko-KR" altLang="en-US" sz="1800" dirty="0" err="1" smtClean="0">
                <a:ln>
                  <a:solidFill>
                    <a:schemeClr val="tx1">
                      <a:alpha val="30000"/>
                    </a:schemeClr>
                  </a:solidFill>
                </a:ln>
                <a:solidFill>
                  <a:srgbClr val="272123"/>
                </a:solidFill>
                <a:latin typeface="산돌고딕 L" pitchFamily="18" charset="-127"/>
                <a:ea typeface="산돌고딕 L" pitchFamily="18" charset="-127"/>
              </a:rPr>
              <a:t>단협상</a:t>
            </a:r>
            <a:r>
              <a:rPr lang="ko-KR" altLang="en-US" sz="1800" dirty="0" smtClean="0">
                <a:ln>
                  <a:solidFill>
                    <a:schemeClr val="tx1">
                      <a:alpha val="30000"/>
                    </a:schemeClr>
                  </a:solidFill>
                </a:ln>
                <a:solidFill>
                  <a:srgbClr val="272123"/>
                </a:solidFill>
                <a:latin typeface="산돌고딕 L" pitchFamily="18" charset="-127"/>
                <a:ea typeface="산돌고딕 L" pitchFamily="18" charset="-127"/>
              </a:rPr>
              <a:t> 통상시급은 </a:t>
            </a:r>
            <a:r>
              <a:rPr lang="en-US" altLang="ko-KR" sz="1800" dirty="0">
                <a:ln>
                  <a:solidFill>
                    <a:schemeClr val="tx1">
                      <a:alpha val="30000"/>
                    </a:schemeClr>
                  </a:solidFill>
                </a:ln>
                <a:solidFill>
                  <a:srgbClr val="272123"/>
                </a:solidFill>
                <a:latin typeface="산돌고딕 L" pitchFamily="18" charset="-127"/>
                <a:ea typeface="산돌고딕 L" pitchFamily="18" charset="-127"/>
              </a:rPr>
              <a:t>?</a:t>
            </a:r>
          </a:p>
          <a:p>
            <a:pPr marL="285750" indent="-285750">
              <a:defRPr/>
            </a:pPr>
            <a:endParaRPr lang="en-US" altLang="ko-KR" sz="2000" dirty="0">
              <a:ln>
                <a:solidFill>
                  <a:schemeClr val="tx1">
                    <a:alpha val="30000"/>
                  </a:schemeClr>
                </a:solidFill>
              </a:ln>
              <a:solidFill>
                <a:srgbClr val="272123"/>
              </a:solidFill>
              <a:latin typeface="산돌고딕 L" pitchFamily="18" charset="-127"/>
              <a:ea typeface="산돌고딕 L" pitchFamily="18" charset="-127"/>
            </a:endParaRPr>
          </a:p>
          <a:p>
            <a:pPr marL="285750" indent="-285750">
              <a:defRPr/>
            </a:pPr>
            <a:r>
              <a:rPr lang="en-US" altLang="ko-KR" dirty="0" smtClean="0">
                <a:ln>
                  <a:solidFill>
                    <a:schemeClr val="tx1">
                      <a:alpha val="30000"/>
                    </a:schemeClr>
                  </a:solidFill>
                </a:ln>
                <a:solidFill>
                  <a:srgbClr val="272123"/>
                </a:solidFill>
                <a:latin typeface="산돌고딕 L" pitchFamily="18" charset="-127"/>
                <a:ea typeface="산돌고딕 L" pitchFamily="18" charset="-127"/>
              </a:rPr>
              <a:t>(</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기본급</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1,978,500</a:t>
            </a:r>
            <a:r>
              <a:rPr lang="ko-KR" altLang="en-US" dirty="0">
                <a:ln>
                  <a:solidFill>
                    <a:schemeClr val="tx1">
                      <a:alpha val="30000"/>
                    </a:schemeClr>
                  </a:solidFill>
                </a:ln>
                <a:solidFill>
                  <a:srgbClr val="272123"/>
                </a:solidFill>
                <a:latin typeface="산돌고딕 L" pitchFamily="18" charset="-127"/>
                <a:ea typeface="산돌고딕 L" pitchFamily="18" charset="-127"/>
              </a:rPr>
              <a:t>원 </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생산장려수당</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350,000</a:t>
            </a:r>
            <a:r>
              <a:rPr lang="ko-KR" altLang="en-US" dirty="0">
                <a:ln>
                  <a:solidFill>
                    <a:schemeClr val="tx1">
                      <a:alpha val="30000"/>
                    </a:schemeClr>
                  </a:solidFill>
                </a:ln>
                <a:solidFill>
                  <a:srgbClr val="272123"/>
                </a:solidFill>
                <a:latin typeface="산돌고딕 L" pitchFamily="18" charset="-127"/>
                <a:ea typeface="산돌고딕 L" pitchFamily="18" charset="-127"/>
              </a:rPr>
              <a:t>원</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차량유지비</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210,000</a:t>
            </a:r>
            <a:r>
              <a:rPr lang="ko-KR" altLang="en-US" dirty="0">
                <a:ln>
                  <a:solidFill>
                    <a:schemeClr val="tx1">
                      <a:alpha val="30000"/>
                    </a:schemeClr>
                  </a:solidFill>
                </a:ln>
                <a:solidFill>
                  <a:srgbClr val="272123"/>
                </a:solidFill>
                <a:latin typeface="산돌고딕 L" pitchFamily="18" charset="-127"/>
                <a:ea typeface="산돌고딕 L" pitchFamily="18" charset="-127"/>
              </a:rPr>
              <a:t>원</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만근수당 </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100,000</a:t>
            </a:r>
            <a:r>
              <a:rPr lang="ko-KR" altLang="en-US" dirty="0">
                <a:ln>
                  <a:solidFill>
                    <a:schemeClr val="tx1">
                      <a:alpha val="30000"/>
                    </a:schemeClr>
                  </a:solidFill>
                </a:ln>
                <a:solidFill>
                  <a:srgbClr val="272123"/>
                </a:solidFill>
                <a:latin typeface="산돌고딕 L" pitchFamily="18" charset="-127"/>
                <a:ea typeface="산돌고딕 L" pitchFamily="18" charset="-127"/>
              </a:rPr>
              <a:t>원</a:t>
            </a:r>
            <a:r>
              <a:rPr lang="en-US" altLang="ko-KR" dirty="0">
                <a:ln>
                  <a:solidFill>
                    <a:schemeClr val="tx1">
                      <a:alpha val="30000"/>
                    </a:schemeClr>
                  </a:solidFill>
                </a:ln>
                <a:solidFill>
                  <a:srgbClr val="272123"/>
                </a:solidFill>
                <a:latin typeface="산돌고딕 L" pitchFamily="18" charset="-127"/>
                <a:ea typeface="산돌고딕 L" pitchFamily="18" charset="-127"/>
              </a:rPr>
              <a:t>)/243</a:t>
            </a:r>
            <a:r>
              <a:rPr lang="ko-KR" altLang="en-US" dirty="0">
                <a:ln>
                  <a:solidFill>
                    <a:schemeClr val="tx1">
                      <a:alpha val="30000"/>
                    </a:schemeClr>
                  </a:solidFill>
                </a:ln>
                <a:solidFill>
                  <a:srgbClr val="272123"/>
                </a:solidFill>
                <a:latin typeface="산돌고딕 L" pitchFamily="18" charset="-127"/>
                <a:ea typeface="산돌고딕 L" pitchFamily="18" charset="-127"/>
              </a:rPr>
              <a:t>시간 </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en-US" altLang="ko-KR" dirty="0">
                <a:ln>
                  <a:solidFill>
                    <a:schemeClr val="tx1">
                      <a:alpha val="30000"/>
                    </a:schemeClr>
                  </a:solidFill>
                </a:ln>
                <a:solidFill>
                  <a:srgbClr val="FF0000"/>
                </a:solidFill>
                <a:latin typeface="산돌고딕 L" pitchFamily="18" charset="-127"/>
                <a:ea typeface="산돌고딕 L" pitchFamily="18" charset="-127"/>
              </a:rPr>
              <a:t>10,858</a:t>
            </a:r>
            <a:r>
              <a:rPr lang="ko-KR" altLang="en-US" dirty="0">
                <a:ln>
                  <a:solidFill>
                    <a:schemeClr val="tx1">
                      <a:alpha val="30000"/>
                    </a:schemeClr>
                  </a:solidFill>
                </a:ln>
                <a:solidFill>
                  <a:srgbClr val="FF0000"/>
                </a:solidFill>
                <a:latin typeface="산돌고딕 L" pitchFamily="18" charset="-127"/>
                <a:ea typeface="산돌고딕 L" pitchFamily="18" charset="-127"/>
              </a:rPr>
              <a:t>원</a:t>
            </a:r>
            <a:endParaRPr lang="en-US" altLang="ko-KR" dirty="0">
              <a:ln>
                <a:solidFill>
                  <a:schemeClr val="tx1">
                    <a:alpha val="30000"/>
                  </a:schemeClr>
                </a:solidFill>
              </a:ln>
              <a:solidFill>
                <a:srgbClr val="FF0000"/>
              </a:solidFill>
              <a:latin typeface="산돌고딕 L" pitchFamily="18" charset="-127"/>
              <a:ea typeface="산돌고딕 L" pitchFamily="18" charset="-127"/>
            </a:endParaRPr>
          </a:p>
          <a:p>
            <a:pPr marL="285750" indent="-285750">
              <a:defRPr/>
            </a:pPr>
            <a:endParaRPr lang="en-US" altLang="ko-KR" dirty="0">
              <a:ln>
                <a:solidFill>
                  <a:schemeClr val="tx1">
                    <a:alpha val="30000"/>
                  </a:schemeClr>
                </a:solidFill>
              </a:ln>
              <a:solidFill>
                <a:srgbClr val="272123"/>
              </a:solidFill>
              <a:latin typeface="산돌고딕 L" pitchFamily="18" charset="-127"/>
              <a:ea typeface="산돌고딕 L" pitchFamily="18" charset="-127"/>
            </a:endParaRPr>
          </a:p>
          <a:p>
            <a:pPr marL="285750" indent="-285750">
              <a:defRPr/>
            </a:pPr>
            <a:r>
              <a:rPr lang="ko-KR" altLang="en-US" dirty="0">
                <a:ln>
                  <a:solidFill>
                    <a:schemeClr val="tx1">
                      <a:alpha val="30000"/>
                    </a:schemeClr>
                  </a:solidFill>
                </a:ln>
                <a:solidFill>
                  <a:srgbClr val="272123"/>
                </a:solidFill>
                <a:latin typeface="산돌고딕 L" pitchFamily="18" charset="-127"/>
                <a:ea typeface="산돌고딕 L" pitchFamily="18" charset="-127"/>
              </a:rPr>
              <a:t>위 통상시급을 기준으로 잔업</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ko-KR" altLang="en-US" dirty="0">
                <a:ln>
                  <a:solidFill>
                    <a:schemeClr val="tx1">
                      <a:alpha val="30000"/>
                    </a:schemeClr>
                  </a:solidFill>
                </a:ln>
                <a:solidFill>
                  <a:srgbClr val="272123"/>
                </a:solidFill>
                <a:latin typeface="산돌고딕 L" pitchFamily="18" charset="-127"/>
                <a:ea typeface="산돌고딕 L" pitchFamily="18" charset="-127"/>
              </a:rPr>
              <a:t>특근</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ko-KR" altLang="en-US" dirty="0">
                <a:ln>
                  <a:solidFill>
                    <a:schemeClr val="tx1">
                      <a:alpha val="30000"/>
                    </a:schemeClr>
                  </a:solidFill>
                </a:ln>
                <a:solidFill>
                  <a:srgbClr val="272123"/>
                </a:solidFill>
                <a:latin typeface="산돌고딕 L" pitchFamily="18" charset="-127"/>
                <a:ea typeface="산돌고딕 L" pitchFamily="18" charset="-127"/>
              </a:rPr>
              <a:t>야간</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ko-KR" altLang="en-US" dirty="0">
                <a:ln>
                  <a:solidFill>
                    <a:schemeClr val="tx1">
                      <a:alpha val="30000"/>
                    </a:schemeClr>
                  </a:solidFill>
                </a:ln>
                <a:solidFill>
                  <a:srgbClr val="272123"/>
                </a:solidFill>
                <a:latin typeface="산돌고딕 L" pitchFamily="18" charset="-127"/>
                <a:ea typeface="산돌고딕 L" pitchFamily="18" charset="-127"/>
              </a:rPr>
              <a:t>연차휴가수당 지급</a:t>
            </a:r>
            <a:endParaRPr lang="en-US" altLang="ko-KR" dirty="0">
              <a:ln>
                <a:solidFill>
                  <a:schemeClr val="tx1">
                    <a:alpha val="30000"/>
                  </a:schemeClr>
                </a:solidFill>
              </a:ln>
              <a:solidFill>
                <a:srgbClr val="272123"/>
              </a:solidFill>
              <a:latin typeface="산돌고딕 L" pitchFamily="18" charset="-127"/>
              <a:ea typeface="산돌고딕 L" pitchFamily="18" charset="-127"/>
            </a:endParaRPr>
          </a:p>
          <a:p>
            <a:pPr marL="285750" indent="-285750">
              <a:defRPr/>
            </a:pPr>
            <a:endParaRPr lang="en-US" altLang="ko-KR" dirty="0">
              <a:ln>
                <a:solidFill>
                  <a:schemeClr val="tx1">
                    <a:alpha val="30000"/>
                  </a:schemeClr>
                </a:solidFill>
              </a:ln>
              <a:solidFill>
                <a:srgbClr val="272123"/>
              </a:solidFill>
              <a:latin typeface="산돌고딕 L" pitchFamily="18" charset="-127"/>
              <a:ea typeface="산돌고딕 L" pitchFamily="18" charset="-127"/>
            </a:endParaRPr>
          </a:p>
          <a:p>
            <a:pPr marL="285750" indent="-285750">
              <a:defRPr/>
            </a:pPr>
            <a:r>
              <a:rPr lang="ko-KR" altLang="en-US" dirty="0">
                <a:ln>
                  <a:solidFill>
                    <a:schemeClr val="tx1">
                      <a:alpha val="30000"/>
                    </a:schemeClr>
                  </a:solidFill>
                </a:ln>
                <a:solidFill>
                  <a:srgbClr val="272123"/>
                </a:solidFill>
                <a:latin typeface="산돌고딕 L" pitchFamily="18" charset="-127"/>
                <a:ea typeface="산돌고딕 L" pitchFamily="18" charset="-127"/>
              </a:rPr>
              <a:t>즉</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ko-KR" altLang="en-US" dirty="0">
                <a:ln>
                  <a:solidFill>
                    <a:schemeClr val="tx1">
                      <a:alpha val="30000"/>
                    </a:schemeClr>
                  </a:solidFill>
                </a:ln>
                <a:solidFill>
                  <a:srgbClr val="272123"/>
                </a:solidFill>
                <a:latin typeface="산돌고딕 L" pitchFamily="18" charset="-127"/>
                <a:ea typeface="산돌고딕 L" pitchFamily="18" charset="-127"/>
              </a:rPr>
              <a:t>잔업수당의 경우 </a:t>
            </a:r>
            <a:r>
              <a:rPr lang="en-US" altLang="ko-KR" dirty="0">
                <a:ln>
                  <a:solidFill>
                    <a:schemeClr val="tx1">
                      <a:alpha val="30000"/>
                    </a:schemeClr>
                  </a:solidFill>
                </a:ln>
                <a:solidFill>
                  <a:srgbClr val="272123"/>
                </a:solidFill>
                <a:latin typeface="산돌고딕 L" pitchFamily="18" charset="-127"/>
                <a:ea typeface="산돌고딕 L" pitchFamily="18" charset="-127"/>
              </a:rPr>
              <a:t>10,858</a:t>
            </a:r>
            <a:r>
              <a:rPr lang="ko-KR" altLang="en-US" dirty="0">
                <a:ln>
                  <a:solidFill>
                    <a:schemeClr val="tx1">
                      <a:alpha val="30000"/>
                    </a:schemeClr>
                  </a:solidFill>
                </a:ln>
                <a:solidFill>
                  <a:srgbClr val="272123"/>
                </a:solidFill>
                <a:latin typeface="산돌고딕 L" pitchFamily="18" charset="-127"/>
                <a:ea typeface="산돌고딕 L" pitchFamily="18" charset="-127"/>
              </a:rPr>
              <a:t>원 </a:t>
            </a:r>
            <a:r>
              <a:rPr lang="en-US" altLang="ko-KR" dirty="0">
                <a:ln>
                  <a:solidFill>
                    <a:schemeClr val="tx1">
                      <a:alpha val="30000"/>
                    </a:schemeClr>
                  </a:solidFill>
                </a:ln>
                <a:solidFill>
                  <a:srgbClr val="272123"/>
                </a:solidFill>
                <a:latin typeface="산돌고딕 L" pitchFamily="18" charset="-127"/>
                <a:ea typeface="산돌고딕 L" pitchFamily="18" charset="-127"/>
              </a:rPr>
              <a:t>X 37</a:t>
            </a:r>
            <a:r>
              <a:rPr lang="ko-KR" altLang="en-US" dirty="0">
                <a:ln>
                  <a:solidFill>
                    <a:schemeClr val="tx1">
                      <a:alpha val="30000"/>
                    </a:schemeClr>
                  </a:solidFill>
                </a:ln>
                <a:solidFill>
                  <a:srgbClr val="272123"/>
                </a:solidFill>
                <a:latin typeface="산돌고딕 L" pitchFamily="18" charset="-127"/>
                <a:ea typeface="산돌고딕 L" pitchFamily="18" charset="-127"/>
              </a:rPr>
              <a:t>시간 </a:t>
            </a:r>
            <a:r>
              <a:rPr lang="en-US" altLang="ko-KR" dirty="0">
                <a:ln>
                  <a:solidFill>
                    <a:schemeClr val="tx1">
                      <a:alpha val="30000"/>
                    </a:schemeClr>
                  </a:solidFill>
                </a:ln>
                <a:solidFill>
                  <a:srgbClr val="272123"/>
                </a:solidFill>
                <a:latin typeface="산돌고딕 L" pitchFamily="18" charset="-127"/>
                <a:ea typeface="산돌고딕 L" pitchFamily="18" charset="-127"/>
              </a:rPr>
              <a:t>X 1.5 =  602,620</a:t>
            </a:r>
            <a:r>
              <a:rPr lang="ko-KR" altLang="en-US" dirty="0">
                <a:ln>
                  <a:solidFill>
                    <a:schemeClr val="tx1">
                      <a:alpha val="30000"/>
                    </a:schemeClr>
                  </a:solidFill>
                </a:ln>
                <a:solidFill>
                  <a:srgbClr val="272123"/>
                </a:solidFill>
                <a:latin typeface="산돌고딕 L" pitchFamily="18" charset="-127"/>
                <a:ea typeface="산돌고딕 L" pitchFamily="18" charset="-127"/>
              </a:rPr>
              <a:t>원</a:t>
            </a:r>
            <a:endParaRPr lang="en-US" altLang="ko-KR" dirty="0">
              <a:ln>
                <a:solidFill>
                  <a:schemeClr val="tx1">
                    <a:alpha val="30000"/>
                  </a:schemeClr>
                </a:solidFill>
              </a:ln>
              <a:solidFill>
                <a:srgbClr val="272123"/>
              </a:solidFill>
              <a:latin typeface="산돌고딕 L" pitchFamily="18" charset="-127"/>
              <a:ea typeface="산돌고딕 L" pitchFamily="18" charset="-127"/>
            </a:endParaRPr>
          </a:p>
        </p:txBody>
      </p:sp>
    </p:spTree>
    <p:extLst>
      <p:ext uri="{BB962C8B-B14F-4D97-AF65-F5344CB8AC3E}">
        <p14:creationId xmlns:p14="http://schemas.microsoft.com/office/powerpoint/2010/main" val="4060001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550981"/>
            <a:ext cx="11842044" cy="2800767"/>
          </a:xfrm>
          <a:prstGeom prst="rect">
            <a:avLst/>
          </a:prstGeom>
          <a:noFill/>
        </p:spPr>
        <p:txBody>
          <a:bodyPr wrap="square" rtlCol="0">
            <a:spAutoFit/>
          </a:bodyPr>
          <a:lstStyle/>
          <a:p>
            <a:r>
              <a:rPr lang="en-US" altLang="ko-KR" sz="2400" b="1" dirty="0" smtClean="0">
                <a:latin typeface="+mn-ea"/>
              </a:rPr>
              <a:t>3. </a:t>
            </a:r>
            <a:r>
              <a:rPr lang="ko-KR" altLang="en-US" sz="2400" b="1" dirty="0" smtClean="0">
                <a:latin typeface="+mn-ea"/>
              </a:rPr>
              <a:t>관점</a:t>
            </a:r>
            <a:r>
              <a:rPr lang="en-US" altLang="ko-KR" sz="2400" b="1" dirty="0" smtClean="0">
                <a:latin typeface="+mn-ea"/>
              </a:rPr>
              <a:t>. </a:t>
            </a:r>
          </a:p>
          <a:p>
            <a:endParaRPr lang="en-US" altLang="ko-KR" sz="2400" b="1" dirty="0" smtClean="0">
              <a:latin typeface="+mn-ea"/>
            </a:endParaRPr>
          </a:p>
          <a:p>
            <a:r>
              <a:rPr lang="ko-KR" altLang="en-US" sz="2000" b="1" dirty="0" smtClean="0"/>
              <a:t>예</a:t>
            </a:r>
            <a:r>
              <a:rPr lang="en-US" altLang="ko-KR" sz="2000" b="1" dirty="0" smtClean="0"/>
              <a:t>) </a:t>
            </a:r>
            <a:r>
              <a:rPr lang="ko-KR" altLang="en-US" sz="2000" dirty="0" smtClean="0"/>
              <a:t>단체협약상 </a:t>
            </a:r>
            <a:r>
              <a:rPr lang="ko-KR" altLang="en-US" sz="2000" dirty="0"/>
              <a:t>기본급</a:t>
            </a:r>
            <a:r>
              <a:rPr lang="en-US" altLang="ko-KR" sz="2000" dirty="0"/>
              <a:t>, </a:t>
            </a:r>
            <a:r>
              <a:rPr lang="ko-KR" altLang="en-US" sz="2000" dirty="0"/>
              <a:t>생산장려수당</a:t>
            </a:r>
            <a:r>
              <a:rPr lang="en-US" altLang="ko-KR" sz="2000" dirty="0"/>
              <a:t>, </a:t>
            </a:r>
            <a:r>
              <a:rPr lang="ko-KR" altLang="en-US" sz="2000" dirty="0"/>
              <a:t>차량유지비</a:t>
            </a:r>
            <a:r>
              <a:rPr lang="en-US" altLang="ko-KR" sz="2000" dirty="0"/>
              <a:t>, </a:t>
            </a:r>
            <a:r>
              <a:rPr lang="ko-KR" altLang="en-US" sz="2000" dirty="0"/>
              <a:t>만근수당만을 통상임금으로 인정</a:t>
            </a:r>
            <a:r>
              <a:rPr lang="en-US" altLang="ko-KR" sz="2000" dirty="0" smtClean="0"/>
              <a:t>. </a:t>
            </a:r>
            <a:r>
              <a:rPr lang="ko-KR" altLang="en-US" sz="2000" dirty="0" smtClean="0"/>
              <a:t>정기상여금은 통상임금에서 제외</a:t>
            </a:r>
            <a:r>
              <a:rPr lang="en-US" altLang="ko-KR" sz="2000" dirty="0" smtClean="0"/>
              <a:t>. </a:t>
            </a:r>
            <a:r>
              <a:rPr lang="en-US" altLang="ko-KR" sz="2000" dirty="0">
                <a:latin typeface="바탕" panose="02030600000101010101" pitchFamily="18" charset="-127"/>
                <a:ea typeface="바탕" panose="02030600000101010101" pitchFamily="18" charset="-127"/>
              </a:rPr>
              <a:t>☞ </a:t>
            </a:r>
            <a:r>
              <a:rPr lang="ko-KR" altLang="en-US" sz="2000" b="1" u="sng" dirty="0">
                <a:solidFill>
                  <a:srgbClr val="FF0000"/>
                </a:solidFill>
                <a:latin typeface="바탕" panose="02030600000101010101" pitchFamily="18" charset="-127"/>
                <a:ea typeface="바탕" panose="02030600000101010101" pitchFamily="18" charset="-127"/>
              </a:rPr>
              <a:t>잔업</a:t>
            </a:r>
            <a:r>
              <a:rPr lang="en-US" altLang="ko-KR" sz="2000" b="1" u="sng" dirty="0">
                <a:solidFill>
                  <a:srgbClr val="FF0000"/>
                </a:solidFill>
                <a:latin typeface="바탕" panose="02030600000101010101" pitchFamily="18" charset="-127"/>
                <a:ea typeface="바탕" panose="02030600000101010101" pitchFamily="18" charset="-127"/>
              </a:rPr>
              <a:t>, </a:t>
            </a:r>
            <a:r>
              <a:rPr lang="ko-KR" altLang="en-US" sz="2000" b="1" u="sng" dirty="0">
                <a:solidFill>
                  <a:srgbClr val="FF0000"/>
                </a:solidFill>
                <a:latin typeface="바탕" panose="02030600000101010101" pitchFamily="18" charset="-127"/>
                <a:ea typeface="바탕" panose="02030600000101010101" pitchFamily="18" charset="-127"/>
              </a:rPr>
              <a:t>특근</a:t>
            </a:r>
            <a:r>
              <a:rPr lang="en-US" altLang="ko-KR" sz="2000" b="1" u="sng" dirty="0">
                <a:solidFill>
                  <a:srgbClr val="FF0000"/>
                </a:solidFill>
                <a:latin typeface="바탕" panose="02030600000101010101" pitchFamily="18" charset="-127"/>
                <a:ea typeface="바탕" panose="02030600000101010101" pitchFamily="18" charset="-127"/>
              </a:rPr>
              <a:t>, </a:t>
            </a:r>
            <a:r>
              <a:rPr lang="ko-KR" altLang="en-US" sz="2000" b="1" u="sng" dirty="0">
                <a:solidFill>
                  <a:srgbClr val="FF0000"/>
                </a:solidFill>
                <a:latin typeface="바탕" panose="02030600000101010101" pitchFamily="18" charset="-127"/>
                <a:ea typeface="바탕" panose="02030600000101010101" pitchFamily="18" charset="-127"/>
              </a:rPr>
              <a:t>야간 노동이 주간노동가치보다 </a:t>
            </a:r>
            <a:r>
              <a:rPr lang="en-US" altLang="ko-KR" sz="2000" b="1" u="sng" dirty="0">
                <a:solidFill>
                  <a:srgbClr val="FF0000"/>
                </a:solidFill>
                <a:latin typeface="바탕" panose="02030600000101010101" pitchFamily="18" charset="-127"/>
                <a:ea typeface="바탕" panose="02030600000101010101" pitchFamily="18" charset="-127"/>
              </a:rPr>
              <a:t>1.5</a:t>
            </a:r>
            <a:r>
              <a:rPr lang="ko-KR" altLang="en-US" sz="2000" b="1" u="sng" dirty="0">
                <a:solidFill>
                  <a:srgbClr val="FF0000"/>
                </a:solidFill>
                <a:latin typeface="바탕" panose="02030600000101010101" pitchFamily="18" charset="-127"/>
                <a:ea typeface="바탕" panose="02030600000101010101" pitchFamily="18" charset="-127"/>
              </a:rPr>
              <a:t>배 이상 비싸야 함</a:t>
            </a:r>
            <a:r>
              <a:rPr lang="en-US" altLang="ko-KR" sz="2000" b="1" u="sng" dirty="0">
                <a:solidFill>
                  <a:srgbClr val="FF0000"/>
                </a:solidFill>
                <a:latin typeface="바탕" panose="02030600000101010101" pitchFamily="18" charset="-127"/>
                <a:ea typeface="바탕" panose="02030600000101010101" pitchFamily="18" charset="-127"/>
              </a:rPr>
              <a:t>(</a:t>
            </a:r>
            <a:r>
              <a:rPr lang="ko-KR" altLang="en-US" sz="2000" b="1" u="sng" dirty="0">
                <a:solidFill>
                  <a:srgbClr val="FF0000"/>
                </a:solidFill>
                <a:latin typeface="바탕" panose="02030600000101010101" pitchFamily="18" charset="-127"/>
                <a:ea typeface="바탕" panose="02030600000101010101" pitchFamily="18" charset="-127"/>
              </a:rPr>
              <a:t>근로기준법 제</a:t>
            </a:r>
            <a:r>
              <a:rPr lang="en-US" altLang="ko-KR" sz="2000" b="1" u="sng" dirty="0">
                <a:solidFill>
                  <a:srgbClr val="FF0000"/>
                </a:solidFill>
                <a:latin typeface="바탕" panose="02030600000101010101" pitchFamily="18" charset="-127"/>
                <a:ea typeface="바탕" panose="02030600000101010101" pitchFamily="18" charset="-127"/>
              </a:rPr>
              <a:t>56</a:t>
            </a:r>
            <a:r>
              <a:rPr lang="ko-KR" altLang="en-US" sz="2000" b="1" u="sng" dirty="0">
                <a:solidFill>
                  <a:srgbClr val="FF0000"/>
                </a:solidFill>
                <a:latin typeface="바탕" panose="02030600000101010101" pitchFamily="18" charset="-127"/>
                <a:ea typeface="바탕" panose="02030600000101010101" pitchFamily="18" charset="-127"/>
              </a:rPr>
              <a:t>조</a:t>
            </a:r>
            <a:r>
              <a:rPr lang="en-US" altLang="ko-KR" sz="2000" b="1" u="sng" dirty="0">
                <a:solidFill>
                  <a:srgbClr val="FF0000"/>
                </a:solidFill>
                <a:latin typeface="바탕" panose="02030600000101010101" pitchFamily="18" charset="-127"/>
                <a:ea typeface="바탕" panose="02030600000101010101" pitchFamily="18" charset="-127"/>
              </a:rPr>
              <a:t>) → </a:t>
            </a:r>
            <a:r>
              <a:rPr lang="ko-KR" altLang="en-US" sz="2000" b="1" u="sng" dirty="0">
                <a:solidFill>
                  <a:srgbClr val="FF0000"/>
                </a:solidFill>
                <a:latin typeface="바탕" panose="02030600000101010101" pitchFamily="18" charset="-127"/>
                <a:ea typeface="바탕" panose="02030600000101010101" pitchFamily="18" charset="-127"/>
              </a:rPr>
              <a:t>잔업</a:t>
            </a:r>
            <a:r>
              <a:rPr lang="en-US" altLang="ko-KR" sz="2000" b="1" u="sng" dirty="0">
                <a:solidFill>
                  <a:srgbClr val="FF0000"/>
                </a:solidFill>
                <a:latin typeface="바탕" panose="02030600000101010101" pitchFamily="18" charset="-127"/>
                <a:ea typeface="바탕" panose="02030600000101010101" pitchFamily="18" charset="-127"/>
              </a:rPr>
              <a:t>, </a:t>
            </a:r>
            <a:r>
              <a:rPr lang="ko-KR" altLang="en-US" sz="2000" b="1" u="sng" dirty="0">
                <a:solidFill>
                  <a:srgbClr val="FF0000"/>
                </a:solidFill>
                <a:latin typeface="바탕" panose="02030600000101010101" pitchFamily="18" charset="-127"/>
                <a:ea typeface="바탕" panose="02030600000101010101" pitchFamily="18" charset="-127"/>
              </a:rPr>
              <a:t>특근</a:t>
            </a:r>
            <a:r>
              <a:rPr lang="en-US" altLang="ko-KR" sz="2000" b="1" u="sng" dirty="0">
                <a:solidFill>
                  <a:srgbClr val="FF0000"/>
                </a:solidFill>
                <a:latin typeface="바탕" panose="02030600000101010101" pitchFamily="18" charset="-127"/>
                <a:ea typeface="바탕" panose="02030600000101010101" pitchFamily="18" charset="-127"/>
              </a:rPr>
              <a:t>, </a:t>
            </a:r>
            <a:r>
              <a:rPr lang="ko-KR" altLang="en-US" sz="2000" b="1" u="sng" dirty="0">
                <a:solidFill>
                  <a:srgbClr val="FF0000"/>
                </a:solidFill>
                <a:latin typeface="바탕" panose="02030600000101010101" pitchFamily="18" charset="-127"/>
                <a:ea typeface="바탕" panose="02030600000101010101" pitchFamily="18" charset="-127"/>
              </a:rPr>
              <a:t>야간 노동의 억제 등으로 노동자 건강 보호</a:t>
            </a:r>
            <a:r>
              <a:rPr lang="en-US" altLang="ko-KR" sz="2000" b="1" u="sng" dirty="0">
                <a:solidFill>
                  <a:srgbClr val="FF0000"/>
                </a:solidFill>
                <a:latin typeface="바탕" panose="02030600000101010101" pitchFamily="18" charset="-127"/>
                <a:ea typeface="바탕" panose="02030600000101010101" pitchFamily="18" charset="-127"/>
              </a:rPr>
              <a:t> </a:t>
            </a:r>
            <a:r>
              <a:rPr lang="ko-KR" altLang="en-US" sz="2000" b="1" u="sng" dirty="0">
                <a:solidFill>
                  <a:srgbClr val="FF0000"/>
                </a:solidFill>
                <a:latin typeface="바탕" panose="02030600000101010101" pitchFamily="18" charset="-127"/>
                <a:ea typeface="바탕" panose="02030600000101010101" pitchFamily="18" charset="-127"/>
              </a:rPr>
              <a:t>및 적절한 보상</a:t>
            </a:r>
            <a:r>
              <a:rPr lang="en-US" altLang="ko-KR" sz="2000" b="1" u="sng" dirty="0">
                <a:solidFill>
                  <a:srgbClr val="FF0000"/>
                </a:solidFill>
                <a:latin typeface="바탕" panose="02030600000101010101" pitchFamily="18" charset="-127"/>
                <a:ea typeface="바탕" panose="02030600000101010101" pitchFamily="18" charset="-127"/>
              </a:rPr>
              <a:t>. </a:t>
            </a:r>
            <a:r>
              <a:rPr lang="ko-KR" altLang="en-US" sz="2000" b="1" u="sng" dirty="0">
                <a:solidFill>
                  <a:srgbClr val="FF0000"/>
                </a:solidFill>
                <a:latin typeface="바탕" panose="02030600000101010101" pitchFamily="18" charset="-127"/>
                <a:ea typeface="바탕" panose="02030600000101010101" pitchFamily="18" charset="-127"/>
              </a:rPr>
              <a:t>그런데 </a:t>
            </a:r>
            <a:r>
              <a:rPr lang="en-US" altLang="ko-KR" sz="2000" b="1" u="sng" dirty="0">
                <a:solidFill>
                  <a:srgbClr val="FF0000"/>
                </a:solidFill>
                <a:latin typeface="바탕" panose="02030600000101010101" pitchFamily="18" charset="-127"/>
                <a:ea typeface="바탕" panose="02030600000101010101" pitchFamily="18" charset="-127"/>
              </a:rPr>
              <a:t>?</a:t>
            </a:r>
            <a:endParaRPr lang="en-US" altLang="ko-KR" sz="2000" b="1" u="sng" dirty="0">
              <a:solidFill>
                <a:srgbClr val="FF0000"/>
              </a:solidFill>
            </a:endParaRPr>
          </a:p>
          <a:p>
            <a:endParaRPr lang="en-US" altLang="ko-KR" sz="2000" dirty="0"/>
          </a:p>
          <a:p>
            <a:endParaRPr lang="en-US" altLang="ko-KR" sz="2400" b="1" dirty="0" smtClean="0">
              <a:latin typeface="+mn-ea"/>
            </a:endParaRPr>
          </a:p>
          <a:p>
            <a:endParaRPr lang="en-US" altLang="ko-KR" sz="2400" b="1" dirty="0" smtClean="0">
              <a:latin typeface="+mn-ea"/>
            </a:endParaRPr>
          </a:p>
        </p:txBody>
      </p:sp>
      <p:sp>
        <p:nvSpPr>
          <p:cNvPr id="11" name="직사각형 10"/>
          <p:cNvSpPr/>
          <p:nvPr/>
        </p:nvSpPr>
        <p:spPr>
          <a:xfrm>
            <a:off x="2282440" y="3311611"/>
            <a:ext cx="7308850" cy="2976605"/>
          </a:xfrm>
          <a:prstGeom prst="rect">
            <a:avLst/>
          </a:prstGeom>
          <a:solidFill>
            <a:srgbClr val="AF906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a:defRPr/>
            </a:pPr>
            <a:r>
              <a:rPr lang="ko-KR" altLang="en-US" dirty="0" err="1" smtClean="0">
                <a:ln>
                  <a:solidFill>
                    <a:schemeClr val="tx1">
                      <a:alpha val="30000"/>
                    </a:schemeClr>
                  </a:solidFill>
                </a:ln>
                <a:solidFill>
                  <a:srgbClr val="272123"/>
                </a:solidFill>
                <a:latin typeface="산돌고딕 L" pitchFamily="18" charset="-127"/>
                <a:ea typeface="산돌고딕 L" pitchFamily="18" charset="-127"/>
              </a:rPr>
              <a:t>김천재</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 조합원 </a:t>
            </a:r>
            <a:endParaRPr lang="en-US" altLang="ko-KR" dirty="0" smtClean="0">
              <a:ln>
                <a:solidFill>
                  <a:schemeClr val="tx1">
                    <a:alpha val="30000"/>
                  </a:schemeClr>
                </a:solidFill>
              </a:ln>
              <a:solidFill>
                <a:srgbClr val="272123"/>
              </a:solidFill>
              <a:latin typeface="산돌고딕 L" pitchFamily="18" charset="-127"/>
              <a:ea typeface="산돌고딕 L" pitchFamily="18" charset="-127"/>
            </a:endParaRPr>
          </a:p>
          <a:p>
            <a:pPr marL="285750" indent="-285750" algn="ctr">
              <a:defRPr/>
            </a:pPr>
            <a:endParaRPr lang="en-US" altLang="ko-KR" dirty="0">
              <a:ln>
                <a:solidFill>
                  <a:schemeClr val="tx1">
                    <a:alpha val="30000"/>
                  </a:schemeClr>
                </a:solidFill>
              </a:ln>
              <a:solidFill>
                <a:srgbClr val="272123"/>
              </a:solidFill>
              <a:latin typeface="산돌고딕 L" pitchFamily="18" charset="-127"/>
              <a:ea typeface="산돌고딕 L" pitchFamily="18" charset="-127"/>
            </a:endParaRPr>
          </a:p>
          <a:p>
            <a:pPr marL="285750" indent="-285750" algn="ctr">
              <a:defRPr/>
            </a:pPr>
            <a:r>
              <a:rPr lang="ko-KR" altLang="en-US" dirty="0" err="1" smtClean="0">
                <a:ln>
                  <a:solidFill>
                    <a:schemeClr val="tx1">
                      <a:alpha val="30000"/>
                    </a:schemeClr>
                  </a:solidFill>
                </a:ln>
                <a:solidFill>
                  <a:srgbClr val="272123"/>
                </a:solidFill>
                <a:latin typeface="산돌고딕 L" pitchFamily="18" charset="-127"/>
                <a:ea typeface="산돌고딕 L" pitchFamily="18" charset="-127"/>
              </a:rPr>
              <a:t>단협상</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 </a:t>
            </a:r>
            <a:r>
              <a:rPr lang="ko-KR" altLang="en-US" dirty="0">
                <a:ln>
                  <a:solidFill>
                    <a:schemeClr val="tx1">
                      <a:alpha val="30000"/>
                    </a:schemeClr>
                  </a:solidFill>
                </a:ln>
                <a:solidFill>
                  <a:srgbClr val="272123"/>
                </a:solidFill>
                <a:latin typeface="산돌고딕 L" pitchFamily="18" charset="-127"/>
                <a:ea typeface="산돌고딕 L" pitchFamily="18" charset="-127"/>
              </a:rPr>
              <a:t>통상시급</a:t>
            </a:r>
            <a:r>
              <a:rPr lang="en-US" altLang="ko-KR" dirty="0">
                <a:ln>
                  <a:solidFill>
                    <a:schemeClr val="tx1">
                      <a:alpha val="30000"/>
                    </a:schemeClr>
                  </a:solidFill>
                </a:ln>
                <a:solidFill>
                  <a:srgbClr val="272123"/>
                </a:solidFill>
                <a:latin typeface="산돌고딕 L" pitchFamily="18" charset="-127"/>
                <a:ea typeface="산돌고딕 L" pitchFamily="18" charset="-127"/>
              </a:rPr>
              <a:t> = </a:t>
            </a:r>
            <a:r>
              <a:rPr lang="en-US" altLang="ko-KR" dirty="0">
                <a:ln>
                  <a:solidFill>
                    <a:schemeClr val="tx1">
                      <a:alpha val="30000"/>
                    </a:schemeClr>
                  </a:solidFill>
                </a:ln>
                <a:solidFill>
                  <a:srgbClr val="FF0000"/>
                </a:solidFill>
                <a:latin typeface="산돌고딕 L" pitchFamily="18" charset="-127"/>
                <a:ea typeface="산돌고딕 L" pitchFamily="18" charset="-127"/>
              </a:rPr>
              <a:t>10,858</a:t>
            </a:r>
            <a:r>
              <a:rPr lang="ko-KR" altLang="en-US" dirty="0" smtClean="0">
                <a:ln>
                  <a:solidFill>
                    <a:schemeClr val="tx1">
                      <a:alpha val="30000"/>
                    </a:schemeClr>
                  </a:solidFill>
                </a:ln>
                <a:solidFill>
                  <a:srgbClr val="FF0000"/>
                </a:solidFill>
                <a:latin typeface="산돌고딕 L" pitchFamily="18" charset="-127"/>
                <a:ea typeface="산돌고딕 L" pitchFamily="18" charset="-127"/>
              </a:rPr>
              <a:t>원</a:t>
            </a:r>
            <a:endParaRPr lang="en-US" altLang="ko-KR" dirty="0" smtClean="0">
              <a:ln>
                <a:solidFill>
                  <a:schemeClr val="tx1">
                    <a:alpha val="30000"/>
                  </a:schemeClr>
                </a:solidFill>
              </a:ln>
              <a:solidFill>
                <a:srgbClr val="FF0000"/>
              </a:solidFill>
              <a:latin typeface="산돌고딕 L" pitchFamily="18" charset="-127"/>
              <a:ea typeface="산돌고딕 L" pitchFamily="18" charset="-127"/>
            </a:endParaRPr>
          </a:p>
          <a:p>
            <a:pPr marL="285750" indent="-285750" algn="ctr">
              <a:defRPr/>
            </a:pPr>
            <a:r>
              <a:rPr lang="ko-KR" altLang="en-US" dirty="0">
                <a:ln>
                  <a:solidFill>
                    <a:schemeClr val="tx1">
                      <a:alpha val="30000"/>
                    </a:schemeClr>
                  </a:solidFill>
                </a:ln>
                <a:solidFill>
                  <a:srgbClr val="272123"/>
                </a:solidFill>
                <a:latin typeface="산돌고딕 L" pitchFamily="18" charset="-127"/>
                <a:ea typeface="산돌고딕 L" pitchFamily="18" charset="-127"/>
              </a:rPr>
              <a:t>주간노동의 가치</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기본급</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1,978,500</a:t>
            </a:r>
            <a:r>
              <a:rPr lang="ko-KR" altLang="en-US" dirty="0">
                <a:ln>
                  <a:solidFill>
                    <a:schemeClr val="tx1">
                      <a:alpha val="30000"/>
                    </a:schemeClr>
                  </a:solidFill>
                </a:ln>
                <a:solidFill>
                  <a:srgbClr val="272123"/>
                </a:solidFill>
                <a:latin typeface="산돌고딕 L" pitchFamily="18" charset="-127"/>
                <a:ea typeface="산돌고딕 L" pitchFamily="18" charset="-127"/>
              </a:rPr>
              <a:t>원 </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생산장려수당</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350,000</a:t>
            </a:r>
            <a:r>
              <a:rPr lang="ko-KR" altLang="en-US" dirty="0">
                <a:ln>
                  <a:solidFill>
                    <a:schemeClr val="tx1">
                      <a:alpha val="30000"/>
                    </a:schemeClr>
                  </a:solidFill>
                </a:ln>
                <a:solidFill>
                  <a:srgbClr val="272123"/>
                </a:solidFill>
                <a:latin typeface="산돌고딕 L" pitchFamily="18" charset="-127"/>
                <a:ea typeface="산돌고딕 L" pitchFamily="18" charset="-127"/>
              </a:rPr>
              <a:t>원</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차량유지비</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210,000</a:t>
            </a:r>
            <a:r>
              <a:rPr lang="ko-KR" altLang="en-US" dirty="0">
                <a:ln>
                  <a:solidFill>
                    <a:schemeClr val="tx1">
                      <a:alpha val="30000"/>
                    </a:schemeClr>
                  </a:solidFill>
                </a:ln>
                <a:solidFill>
                  <a:srgbClr val="272123"/>
                </a:solidFill>
                <a:latin typeface="산돌고딕 L" pitchFamily="18" charset="-127"/>
                <a:ea typeface="산돌고딕 L" pitchFamily="18" charset="-127"/>
              </a:rPr>
              <a:t>원</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만근수당</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100,000</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원</a:t>
            </a:r>
            <a:r>
              <a:rPr lang="en-US" altLang="ko-KR" dirty="0" smtClean="0">
                <a:ln>
                  <a:solidFill>
                    <a:schemeClr val="tx1">
                      <a:alpha val="30000"/>
                    </a:schemeClr>
                  </a:solidFill>
                </a:ln>
                <a:solidFill>
                  <a:srgbClr val="272123"/>
                </a:solidFill>
                <a:latin typeface="산돌고딕 L" pitchFamily="18" charset="-127"/>
                <a:ea typeface="산돌고딕 L" pitchFamily="18" charset="-127"/>
              </a:rPr>
              <a:t>+</a:t>
            </a:r>
            <a:r>
              <a:rPr lang="ko-KR" altLang="en-US" dirty="0" err="1" smtClean="0">
                <a:ln>
                  <a:solidFill>
                    <a:schemeClr val="tx1">
                      <a:alpha val="30000"/>
                    </a:schemeClr>
                  </a:solidFill>
                </a:ln>
                <a:solidFill>
                  <a:srgbClr val="272123"/>
                </a:solidFill>
                <a:latin typeface="산돌고딕 L" pitchFamily="18" charset="-127"/>
                <a:ea typeface="산돌고딕 L" pitchFamily="18" charset="-127"/>
              </a:rPr>
              <a:t>월할상여금</a:t>
            </a:r>
            <a:r>
              <a:rPr lang="ko-KR" altLang="en-US" dirty="0" smtClean="0">
                <a:ln>
                  <a:solidFill>
                    <a:schemeClr val="tx1">
                      <a:alpha val="30000"/>
                    </a:schemeClr>
                  </a:solidFill>
                </a:ln>
                <a:solidFill>
                  <a:srgbClr val="272123"/>
                </a:solidFill>
                <a:latin typeface="산돌고딕 L" pitchFamily="18" charset="-127"/>
                <a:ea typeface="산돌고딕 L" pitchFamily="18" charset="-127"/>
              </a:rPr>
              <a:t> </a:t>
            </a:r>
            <a:r>
              <a:rPr lang="en-US" altLang="ko-KR" dirty="0" smtClean="0">
                <a:ln>
                  <a:solidFill>
                    <a:schemeClr val="tx1">
                      <a:alpha val="30000"/>
                    </a:schemeClr>
                  </a:solidFill>
                </a:ln>
                <a:solidFill>
                  <a:srgbClr val="0070C0"/>
                </a:solidFill>
                <a:latin typeface="산돌고딕 L" pitchFamily="18" charset="-127"/>
                <a:ea typeface="산돌고딕 L" pitchFamily="18" charset="-127"/>
              </a:rPr>
              <a:t>989,250</a:t>
            </a:r>
            <a:r>
              <a:rPr lang="ko-KR" altLang="en-US" dirty="0">
                <a:ln>
                  <a:solidFill>
                    <a:schemeClr val="tx1">
                      <a:alpha val="30000"/>
                    </a:schemeClr>
                  </a:solidFill>
                </a:ln>
                <a:solidFill>
                  <a:srgbClr val="0070C0"/>
                </a:solidFill>
                <a:latin typeface="산돌고딕 L" pitchFamily="18" charset="-127"/>
                <a:ea typeface="산돌고딕 L" pitchFamily="18" charset="-127"/>
              </a:rPr>
              <a:t>원</a:t>
            </a:r>
            <a:r>
              <a:rPr lang="en-US" altLang="ko-KR" dirty="0">
                <a:ln>
                  <a:solidFill>
                    <a:schemeClr val="tx1">
                      <a:alpha val="30000"/>
                    </a:schemeClr>
                  </a:solidFill>
                </a:ln>
                <a:solidFill>
                  <a:srgbClr val="272123"/>
                </a:solidFill>
                <a:latin typeface="산돌고딕 L" pitchFamily="18" charset="-127"/>
                <a:ea typeface="산돌고딕 L" pitchFamily="18" charset="-127"/>
              </a:rPr>
              <a:t>)/243</a:t>
            </a:r>
            <a:r>
              <a:rPr lang="ko-KR" altLang="en-US" dirty="0">
                <a:ln>
                  <a:solidFill>
                    <a:schemeClr val="tx1">
                      <a:alpha val="30000"/>
                    </a:schemeClr>
                  </a:solidFill>
                </a:ln>
                <a:solidFill>
                  <a:srgbClr val="272123"/>
                </a:solidFill>
                <a:latin typeface="산돌고딕 L" pitchFamily="18" charset="-127"/>
                <a:ea typeface="산돌고딕 L" pitchFamily="18" charset="-127"/>
              </a:rPr>
              <a:t>시간  </a:t>
            </a:r>
            <a:r>
              <a:rPr lang="en-US" altLang="ko-KR" dirty="0">
                <a:ln>
                  <a:solidFill>
                    <a:schemeClr val="tx1">
                      <a:alpha val="30000"/>
                    </a:schemeClr>
                  </a:solidFill>
                </a:ln>
                <a:solidFill>
                  <a:srgbClr val="272123"/>
                </a:solidFill>
                <a:latin typeface="산돌고딕 L" pitchFamily="18" charset="-127"/>
                <a:ea typeface="산돌고딕 L" pitchFamily="18" charset="-127"/>
              </a:rPr>
              <a:t>= </a:t>
            </a:r>
            <a:r>
              <a:rPr lang="en-US" altLang="ko-KR" dirty="0">
                <a:ln>
                  <a:solidFill>
                    <a:schemeClr val="tx1">
                      <a:alpha val="30000"/>
                    </a:schemeClr>
                  </a:solidFill>
                </a:ln>
                <a:solidFill>
                  <a:srgbClr val="FF0000"/>
                </a:solidFill>
                <a:latin typeface="산돌고딕 L" pitchFamily="18" charset="-127"/>
                <a:ea typeface="산돌고딕 L" pitchFamily="18" charset="-127"/>
              </a:rPr>
              <a:t>14,929</a:t>
            </a:r>
            <a:r>
              <a:rPr lang="ko-KR" altLang="en-US" dirty="0">
                <a:ln>
                  <a:solidFill>
                    <a:schemeClr val="tx1">
                      <a:alpha val="30000"/>
                    </a:schemeClr>
                  </a:solidFill>
                </a:ln>
                <a:solidFill>
                  <a:srgbClr val="FF0000"/>
                </a:solidFill>
                <a:latin typeface="산돌고딕 L" pitchFamily="18" charset="-127"/>
                <a:ea typeface="산돌고딕 L" pitchFamily="18" charset="-127"/>
              </a:rPr>
              <a:t>원 </a:t>
            </a:r>
            <a:endParaRPr lang="en-US" altLang="ko-KR" dirty="0" smtClean="0">
              <a:ln>
                <a:solidFill>
                  <a:schemeClr val="tx1">
                    <a:alpha val="30000"/>
                  </a:schemeClr>
                </a:solidFill>
              </a:ln>
              <a:solidFill>
                <a:srgbClr val="FF0000"/>
              </a:solidFill>
              <a:latin typeface="산돌고딕 L" pitchFamily="18" charset="-127"/>
              <a:ea typeface="산돌고딕 L" pitchFamily="18" charset="-127"/>
            </a:endParaRPr>
          </a:p>
          <a:p>
            <a:pPr marL="285750" indent="-285750" algn="ctr">
              <a:defRPr/>
            </a:pPr>
            <a:r>
              <a:rPr lang="ko-KR" altLang="en-US" dirty="0">
                <a:ln>
                  <a:solidFill>
                    <a:schemeClr val="tx1">
                      <a:alpha val="30000"/>
                    </a:schemeClr>
                  </a:solidFill>
                </a:ln>
                <a:solidFill>
                  <a:srgbClr val="272123"/>
                </a:solidFill>
                <a:latin typeface="산돌고딕 L" pitchFamily="18" charset="-127"/>
                <a:ea typeface="산돌고딕 L" pitchFamily="18" charset="-127"/>
              </a:rPr>
              <a:t>그런데 회사가 정한 연장노동의 가치 </a:t>
            </a:r>
            <a:r>
              <a:rPr lang="en-US" altLang="ko-KR" dirty="0">
                <a:ln>
                  <a:solidFill>
                    <a:schemeClr val="tx1">
                      <a:alpha val="30000"/>
                    </a:schemeClr>
                  </a:solidFill>
                </a:ln>
                <a:solidFill>
                  <a:srgbClr val="272123"/>
                </a:solidFill>
                <a:latin typeface="산돌고딕 L" pitchFamily="18" charset="-127"/>
                <a:ea typeface="산돌고딕 L" pitchFamily="18" charset="-127"/>
              </a:rPr>
              <a:t>10,858</a:t>
            </a:r>
            <a:r>
              <a:rPr lang="ko-KR" altLang="en-US" dirty="0">
                <a:ln>
                  <a:solidFill>
                    <a:schemeClr val="tx1">
                      <a:alpha val="30000"/>
                    </a:schemeClr>
                  </a:solidFill>
                </a:ln>
                <a:solidFill>
                  <a:srgbClr val="272123"/>
                </a:solidFill>
                <a:latin typeface="산돌고딕 L" pitchFamily="18" charset="-127"/>
                <a:ea typeface="산돌고딕 L" pitchFamily="18" charset="-127"/>
              </a:rPr>
              <a:t>원 </a:t>
            </a:r>
            <a:r>
              <a:rPr lang="en-US" altLang="ko-KR" dirty="0">
                <a:ln>
                  <a:solidFill>
                    <a:schemeClr val="tx1">
                      <a:alpha val="30000"/>
                    </a:schemeClr>
                  </a:solidFill>
                </a:ln>
                <a:solidFill>
                  <a:srgbClr val="272123"/>
                </a:solidFill>
                <a:latin typeface="산돌고딕 L" pitchFamily="18" charset="-127"/>
                <a:ea typeface="산돌고딕 L" pitchFamily="18" charset="-127"/>
              </a:rPr>
              <a:t>X 1.5 =  </a:t>
            </a:r>
            <a:r>
              <a:rPr lang="en-US" altLang="ko-KR" dirty="0">
                <a:ln>
                  <a:solidFill>
                    <a:schemeClr val="tx1">
                      <a:alpha val="30000"/>
                    </a:schemeClr>
                  </a:solidFill>
                </a:ln>
                <a:solidFill>
                  <a:srgbClr val="FF0000"/>
                </a:solidFill>
                <a:latin typeface="산돌고딕 L" pitchFamily="18" charset="-127"/>
                <a:ea typeface="산돌고딕 L" pitchFamily="18" charset="-127"/>
              </a:rPr>
              <a:t>16,287</a:t>
            </a:r>
            <a:r>
              <a:rPr lang="ko-KR" altLang="en-US" dirty="0">
                <a:ln>
                  <a:solidFill>
                    <a:schemeClr val="tx1">
                      <a:alpha val="30000"/>
                    </a:schemeClr>
                  </a:solidFill>
                </a:ln>
                <a:solidFill>
                  <a:srgbClr val="FF0000"/>
                </a:solidFill>
                <a:latin typeface="산돌고딕 L" pitchFamily="18" charset="-127"/>
                <a:ea typeface="산돌고딕 L" pitchFamily="18" charset="-127"/>
              </a:rPr>
              <a:t>원</a:t>
            </a:r>
            <a:endParaRPr lang="en-US" altLang="ko-KR" dirty="0">
              <a:ln>
                <a:solidFill>
                  <a:schemeClr val="tx1">
                    <a:alpha val="30000"/>
                  </a:schemeClr>
                </a:solidFill>
              </a:ln>
              <a:solidFill>
                <a:srgbClr val="FF0000"/>
              </a:solidFill>
              <a:latin typeface="산돌고딕 L" pitchFamily="18" charset="-127"/>
              <a:ea typeface="산돌고딕 L" pitchFamily="18" charset="-127"/>
            </a:endParaRPr>
          </a:p>
          <a:p>
            <a:pPr marL="285750" indent="-285750" algn="ctr">
              <a:defRPr/>
            </a:pPr>
            <a:endParaRPr lang="en-US" altLang="ko-KR" dirty="0">
              <a:ln>
                <a:solidFill>
                  <a:schemeClr val="tx1">
                    <a:alpha val="30000"/>
                  </a:schemeClr>
                </a:solidFill>
              </a:ln>
              <a:solidFill>
                <a:srgbClr val="FF0000"/>
              </a:solidFill>
              <a:latin typeface="산돌고딕 L" pitchFamily="18" charset="-127"/>
              <a:ea typeface="산돌고딕 L" pitchFamily="18" charset="-127"/>
            </a:endParaRPr>
          </a:p>
          <a:p>
            <a:pPr marL="285750" indent="-285750" algn="ctr">
              <a:defRPr/>
            </a:pPr>
            <a:r>
              <a:rPr lang="ko-KR" altLang="en-US" dirty="0">
                <a:ln>
                  <a:solidFill>
                    <a:schemeClr val="tx1">
                      <a:alpha val="30000"/>
                    </a:schemeClr>
                  </a:solidFill>
                </a:ln>
                <a:solidFill>
                  <a:srgbClr val="FF0000"/>
                </a:solidFill>
                <a:latin typeface="산돌고딕 L" pitchFamily="18" charset="-127"/>
                <a:ea typeface="산돌고딕 L" pitchFamily="18" charset="-127"/>
              </a:rPr>
              <a:t>주가노동가치보다 고작 </a:t>
            </a:r>
            <a:r>
              <a:rPr lang="en-US" altLang="ko-KR" dirty="0">
                <a:ln>
                  <a:solidFill>
                    <a:schemeClr val="tx1">
                      <a:alpha val="30000"/>
                    </a:schemeClr>
                  </a:solidFill>
                </a:ln>
                <a:solidFill>
                  <a:srgbClr val="FF0000"/>
                </a:solidFill>
                <a:latin typeface="산돌고딕 L" pitchFamily="18" charset="-127"/>
                <a:ea typeface="산돌고딕 L" pitchFamily="18" charset="-127"/>
              </a:rPr>
              <a:t>1,358</a:t>
            </a:r>
            <a:r>
              <a:rPr lang="ko-KR" altLang="en-US" dirty="0">
                <a:ln>
                  <a:solidFill>
                    <a:schemeClr val="tx1">
                      <a:alpha val="30000"/>
                    </a:schemeClr>
                  </a:solidFill>
                </a:ln>
                <a:solidFill>
                  <a:srgbClr val="FF0000"/>
                </a:solidFill>
                <a:latin typeface="산돌고딕 L" pitchFamily="18" charset="-127"/>
                <a:ea typeface="산돌고딕 L" pitchFamily="18" charset="-127"/>
              </a:rPr>
              <a:t>원 비쌀 뿐</a:t>
            </a:r>
            <a:r>
              <a:rPr lang="en-US" altLang="ko-KR" dirty="0">
                <a:ln>
                  <a:solidFill>
                    <a:schemeClr val="tx1">
                      <a:alpha val="30000"/>
                    </a:schemeClr>
                  </a:solidFill>
                </a:ln>
                <a:solidFill>
                  <a:srgbClr val="FF0000"/>
                </a:solidFill>
                <a:latin typeface="산돌고딕 L" pitchFamily="18" charset="-127"/>
                <a:ea typeface="산돌고딕 L" pitchFamily="18" charset="-127"/>
              </a:rPr>
              <a:t>. 1.5</a:t>
            </a:r>
            <a:r>
              <a:rPr lang="ko-KR" altLang="en-US" dirty="0">
                <a:ln>
                  <a:solidFill>
                    <a:schemeClr val="tx1">
                      <a:alpha val="30000"/>
                    </a:schemeClr>
                  </a:solidFill>
                </a:ln>
                <a:solidFill>
                  <a:srgbClr val="FF0000"/>
                </a:solidFill>
                <a:latin typeface="산돌고딕 L" pitchFamily="18" charset="-127"/>
                <a:ea typeface="산돌고딕 L" pitchFamily="18" charset="-127"/>
              </a:rPr>
              <a:t>배에 턱없이 부족</a:t>
            </a:r>
            <a:r>
              <a:rPr lang="en-US" altLang="ko-KR" dirty="0">
                <a:ln>
                  <a:solidFill>
                    <a:schemeClr val="tx1">
                      <a:alpha val="30000"/>
                    </a:schemeClr>
                  </a:solidFill>
                </a:ln>
                <a:solidFill>
                  <a:srgbClr val="FF0000"/>
                </a:solidFill>
                <a:latin typeface="산돌고딕 L" pitchFamily="18" charset="-127"/>
                <a:ea typeface="산돌고딕 L" pitchFamily="18" charset="-127"/>
              </a:rPr>
              <a:t>.</a:t>
            </a:r>
          </a:p>
          <a:p>
            <a:pPr marL="285750" indent="-285750" algn="ctr">
              <a:defRPr/>
            </a:pPr>
            <a:endParaRPr lang="en-US" altLang="ko-KR" dirty="0">
              <a:ln>
                <a:solidFill>
                  <a:schemeClr val="tx1">
                    <a:alpha val="30000"/>
                  </a:schemeClr>
                </a:solidFill>
              </a:ln>
              <a:solidFill>
                <a:srgbClr val="272123"/>
              </a:solidFill>
              <a:latin typeface="산돌고딕 L" pitchFamily="18" charset="-127"/>
              <a:ea typeface="산돌고딕 L" pitchFamily="18" charset="-127"/>
            </a:endParaRPr>
          </a:p>
          <a:p>
            <a:pPr marL="285750" indent="-285750">
              <a:defRPr/>
            </a:pPr>
            <a:endParaRPr lang="en-US" altLang="ko-KR" dirty="0">
              <a:ln>
                <a:solidFill>
                  <a:schemeClr val="tx1">
                    <a:alpha val="30000"/>
                  </a:schemeClr>
                </a:solidFill>
              </a:ln>
              <a:solidFill>
                <a:srgbClr val="FF0000"/>
              </a:solidFill>
              <a:latin typeface="산돌고딕 L" pitchFamily="18" charset="-127"/>
              <a:ea typeface="산돌고딕 L" pitchFamily="18" charset="-127"/>
            </a:endParaRPr>
          </a:p>
        </p:txBody>
      </p:sp>
    </p:spTree>
    <p:extLst>
      <p:ext uri="{BB962C8B-B14F-4D97-AF65-F5344CB8AC3E}">
        <p14:creationId xmlns:p14="http://schemas.microsoft.com/office/powerpoint/2010/main" val="2328199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III. </a:t>
            </a:r>
            <a:r>
              <a:rPr lang="ko-KR" altLang="en-US" sz="3600" b="1" dirty="0" smtClean="0"/>
              <a:t>통상임금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550981"/>
            <a:ext cx="11842044" cy="6370975"/>
          </a:xfrm>
          <a:prstGeom prst="rect">
            <a:avLst/>
          </a:prstGeom>
          <a:noFill/>
        </p:spPr>
        <p:txBody>
          <a:bodyPr wrap="square" rtlCol="0">
            <a:spAutoFit/>
          </a:bodyPr>
          <a:lstStyle/>
          <a:p>
            <a:r>
              <a:rPr lang="en-US" altLang="ko-KR" sz="2400" b="1" dirty="0" smtClean="0">
                <a:latin typeface="+mn-ea"/>
              </a:rPr>
              <a:t>3. </a:t>
            </a:r>
            <a:r>
              <a:rPr lang="ko-KR" altLang="en-US" sz="2400" b="1" dirty="0" smtClean="0">
                <a:latin typeface="+mn-ea"/>
              </a:rPr>
              <a:t>관점</a:t>
            </a:r>
            <a:r>
              <a:rPr lang="en-US" altLang="ko-KR" sz="2400" b="1" dirty="0" smtClean="0">
                <a:latin typeface="+mn-ea"/>
              </a:rPr>
              <a:t>. </a:t>
            </a:r>
          </a:p>
          <a:p>
            <a:endParaRPr lang="en-US" altLang="ko-KR" sz="2400" b="1" dirty="0" smtClean="0">
              <a:latin typeface="+mn-ea"/>
            </a:endParaRPr>
          </a:p>
          <a:p>
            <a:r>
              <a:rPr lang="en-US" altLang="ko-KR" sz="2400" b="1" dirty="0">
                <a:latin typeface="+mn-ea"/>
              </a:rPr>
              <a:t>★ </a:t>
            </a:r>
            <a:r>
              <a:rPr lang="ko-KR" altLang="en-US" sz="2400" b="1" dirty="0">
                <a:latin typeface="+mn-ea"/>
              </a:rPr>
              <a:t>평일 하루 </a:t>
            </a:r>
            <a:r>
              <a:rPr lang="en-US" altLang="ko-KR" sz="2400" b="1" dirty="0">
                <a:latin typeface="+mn-ea"/>
              </a:rPr>
              <a:t>8</a:t>
            </a:r>
            <a:r>
              <a:rPr lang="ko-KR" altLang="en-US" sz="2400" b="1" dirty="0" smtClean="0">
                <a:latin typeface="+mn-ea"/>
              </a:rPr>
              <a:t>시간만 일하고도 기존 생활 유지</a:t>
            </a:r>
            <a:r>
              <a:rPr lang="en-US" altLang="ko-KR" sz="2400" b="1" dirty="0" smtClean="0">
                <a:latin typeface="+mn-ea"/>
              </a:rPr>
              <a:t>. </a:t>
            </a:r>
          </a:p>
          <a:p>
            <a:endParaRPr lang="en-US" altLang="ko-KR" sz="2400" b="1" dirty="0">
              <a:latin typeface="+mn-ea"/>
            </a:endParaRPr>
          </a:p>
          <a:p>
            <a:r>
              <a:rPr lang="en-US" altLang="ko-KR" sz="2400" b="1" dirty="0" smtClean="0">
                <a:latin typeface="+mn-ea"/>
              </a:rPr>
              <a:t>★ </a:t>
            </a:r>
            <a:r>
              <a:rPr lang="ko-KR" altLang="en-US" sz="2400" b="1" dirty="0" smtClean="0">
                <a:latin typeface="+mn-ea"/>
              </a:rPr>
              <a:t>내가 받는 임금 중 연장</a:t>
            </a:r>
            <a:r>
              <a:rPr lang="en-US" altLang="ko-KR" sz="2400" b="1" dirty="0" smtClean="0">
                <a:latin typeface="+mn-ea"/>
              </a:rPr>
              <a:t>, </a:t>
            </a:r>
            <a:r>
              <a:rPr lang="ko-KR" altLang="en-US" sz="2400" b="1" dirty="0" smtClean="0">
                <a:latin typeface="+mn-ea"/>
              </a:rPr>
              <a:t>야간</a:t>
            </a:r>
            <a:r>
              <a:rPr lang="en-US" altLang="ko-KR" sz="2400" b="1" dirty="0" smtClean="0">
                <a:latin typeface="+mn-ea"/>
              </a:rPr>
              <a:t>, </a:t>
            </a:r>
            <a:r>
              <a:rPr lang="ko-KR" altLang="en-US" sz="2400" b="1" dirty="0" smtClean="0">
                <a:latin typeface="+mn-ea"/>
              </a:rPr>
              <a:t>휴일 근로 수당을 제외하고는 모두 평일 </a:t>
            </a:r>
            <a:r>
              <a:rPr lang="en-US" altLang="ko-KR" sz="2400" b="1" dirty="0" smtClean="0">
                <a:latin typeface="+mn-ea"/>
              </a:rPr>
              <a:t>8</a:t>
            </a:r>
            <a:r>
              <a:rPr lang="ko-KR" altLang="en-US" sz="2400" b="1" dirty="0" smtClean="0">
                <a:latin typeface="+mn-ea"/>
              </a:rPr>
              <a:t>시간에 대한 대가이다</a:t>
            </a:r>
            <a:r>
              <a:rPr lang="en-US" altLang="ko-KR" sz="2400" b="1" dirty="0" smtClean="0">
                <a:latin typeface="+mn-ea"/>
              </a:rPr>
              <a:t>. </a:t>
            </a:r>
          </a:p>
          <a:p>
            <a:endParaRPr lang="en-US" altLang="ko-KR" sz="2400" b="1" dirty="0">
              <a:latin typeface="+mn-ea"/>
            </a:endParaRPr>
          </a:p>
          <a:p>
            <a:r>
              <a:rPr lang="en-US" altLang="ko-KR" sz="2400" b="1" dirty="0" smtClean="0">
                <a:latin typeface="+mn-ea"/>
              </a:rPr>
              <a:t>★ </a:t>
            </a:r>
            <a:r>
              <a:rPr lang="ko-KR" altLang="en-US" sz="2400" b="1" dirty="0" smtClean="0">
                <a:latin typeface="+mn-ea"/>
              </a:rPr>
              <a:t>이 것들은 모두 통상임금이 되어야 한다</a:t>
            </a:r>
            <a:r>
              <a:rPr lang="en-US" altLang="ko-KR" sz="2400" b="1" dirty="0" smtClean="0">
                <a:latin typeface="+mn-ea"/>
              </a:rPr>
              <a:t>. </a:t>
            </a:r>
          </a:p>
          <a:p>
            <a:endParaRPr lang="en-US" altLang="ko-KR" sz="2400" b="1" dirty="0">
              <a:latin typeface="+mn-ea"/>
            </a:endParaRPr>
          </a:p>
          <a:p>
            <a:r>
              <a:rPr lang="en-US" altLang="ko-KR" sz="2400" b="1" dirty="0" smtClean="0">
                <a:latin typeface="+mn-ea"/>
              </a:rPr>
              <a:t>★ </a:t>
            </a:r>
            <a:r>
              <a:rPr lang="ko-KR" altLang="en-US" sz="2400" b="1" dirty="0" smtClean="0">
                <a:latin typeface="+mn-ea"/>
              </a:rPr>
              <a:t>내가 받는 임금의 각 지급조건 점검 및 수정</a:t>
            </a:r>
            <a:r>
              <a:rPr lang="en-US" altLang="ko-KR" sz="2400" b="1" dirty="0">
                <a:latin typeface="+mn-ea"/>
              </a:rPr>
              <a:t> </a:t>
            </a:r>
            <a:r>
              <a:rPr lang="ko-KR" altLang="en-US" sz="2400" b="1" dirty="0" smtClean="0">
                <a:latin typeface="+mn-ea"/>
              </a:rPr>
              <a:t>노력</a:t>
            </a:r>
            <a:r>
              <a:rPr lang="en-US" altLang="ko-KR" sz="2400" b="1" dirty="0" smtClean="0">
                <a:latin typeface="+mn-ea"/>
              </a:rPr>
              <a:t>. </a:t>
            </a: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Tree>
    <p:extLst>
      <p:ext uri="{BB962C8B-B14F-4D97-AF65-F5344CB8AC3E}">
        <p14:creationId xmlns:p14="http://schemas.microsoft.com/office/powerpoint/2010/main" val="33217407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IV. </a:t>
            </a:r>
            <a:r>
              <a:rPr lang="ko-KR" altLang="en-US" sz="6000" b="1" dirty="0" smtClean="0">
                <a:solidFill>
                  <a:prstClr val="black">
                    <a:lumMod val="75000"/>
                    <a:lumOff val="25000"/>
                  </a:prstClr>
                </a:solidFill>
                <a:latin typeface="+mj-ea"/>
              </a:rPr>
              <a:t>임금 채권의 보호</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8158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13" name="직사각형 17"/>
          <p:cNvSpPr>
            <a:spLocks noChangeArrowheads="1"/>
          </p:cNvSpPr>
          <p:nvPr/>
        </p:nvSpPr>
        <p:spPr bwMode="gray">
          <a:xfrm>
            <a:off x="307675" y="1006833"/>
            <a:ext cx="2997200" cy="482600"/>
          </a:xfrm>
          <a:prstGeom prst="rect">
            <a:avLst/>
          </a:prstGeom>
          <a:solidFill>
            <a:srgbClr val="2D87B1"/>
          </a:soli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kumimoji="1" sz="1600" b="1">
                <a:solidFill>
                  <a:srgbClr val="333333"/>
                </a:solidFill>
                <a:latin typeface="Arial" panose="020B0604020202020204" pitchFamily="34" charset="0"/>
                <a:ea typeface="굴림" panose="020B0600000101010101" pitchFamily="50" charset="-127"/>
              </a:defRPr>
            </a:lvl1pPr>
            <a:lvl2pPr marL="742950" indent="-285750" eaLnBrk="0" hangingPunct="0">
              <a:defRPr kumimoji="1" sz="1600" b="1">
                <a:solidFill>
                  <a:srgbClr val="333333"/>
                </a:solidFill>
                <a:latin typeface="Arial" panose="020B0604020202020204" pitchFamily="34" charset="0"/>
                <a:ea typeface="굴림" panose="020B0600000101010101" pitchFamily="50" charset="-127"/>
              </a:defRPr>
            </a:lvl2pPr>
            <a:lvl3pPr marL="1143000" indent="-228600" eaLnBrk="0" hangingPunct="0">
              <a:defRPr kumimoji="1" sz="1600" b="1">
                <a:solidFill>
                  <a:srgbClr val="333333"/>
                </a:solidFill>
                <a:latin typeface="Arial" panose="020B0604020202020204" pitchFamily="34" charset="0"/>
                <a:ea typeface="굴림" panose="020B0600000101010101" pitchFamily="50" charset="-127"/>
              </a:defRPr>
            </a:lvl3pPr>
            <a:lvl4pPr marL="1600200" indent="-228600" eaLnBrk="0" hangingPunct="0">
              <a:defRPr kumimoji="1" sz="1600" b="1">
                <a:solidFill>
                  <a:srgbClr val="333333"/>
                </a:solidFill>
                <a:latin typeface="Arial" panose="020B0604020202020204" pitchFamily="34" charset="0"/>
                <a:ea typeface="굴림" panose="020B0600000101010101" pitchFamily="50" charset="-127"/>
              </a:defRPr>
            </a:lvl4pPr>
            <a:lvl5pPr marL="2057400" indent="-228600" eaLnBrk="0" hangingPunct="0">
              <a:defRPr kumimoji="1" sz="1600" b="1">
                <a:solidFill>
                  <a:srgbClr val="333333"/>
                </a:solidFill>
                <a:latin typeface="Arial" panose="020B0604020202020204" pitchFamily="34" charset="0"/>
                <a:ea typeface="굴림" panose="020B0600000101010101" pitchFamily="50" charset="-127"/>
              </a:defRPr>
            </a:lvl5pPr>
            <a:lvl6pPr marL="25146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6pPr>
            <a:lvl7pPr marL="29718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7pPr>
            <a:lvl8pPr marL="34290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8pPr>
            <a:lvl9pPr marL="38862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9pPr>
          </a:lstStyle>
          <a:p>
            <a:pPr eaLnBrk="1" hangingPunct="1">
              <a:spcBef>
                <a:spcPct val="50000"/>
              </a:spcBef>
            </a:pPr>
            <a:r>
              <a:rPr lang="en-US" altLang="ko-KR" sz="2000" dirty="0">
                <a:solidFill>
                  <a:schemeClr val="bg1"/>
                </a:solidFill>
                <a:latin typeface="맑은 고딕" panose="020B0503020000020004" pitchFamily="50" charset="-127"/>
                <a:ea typeface="맑은 고딕" panose="020B0503020000020004" pitchFamily="50" charset="-127"/>
              </a:rPr>
              <a:t>1. </a:t>
            </a:r>
            <a:r>
              <a:rPr lang="ko-KR" altLang="en-US" sz="2000" dirty="0">
                <a:solidFill>
                  <a:schemeClr val="bg1"/>
                </a:solidFill>
                <a:latin typeface="맑은 고딕" panose="020B0503020000020004" pitchFamily="50" charset="-127"/>
                <a:ea typeface="맑은 고딕" panose="020B0503020000020004" pitchFamily="50" charset="-127"/>
              </a:rPr>
              <a:t>지급방법에 의한 보호</a:t>
            </a:r>
          </a:p>
        </p:txBody>
      </p:sp>
      <p:sp>
        <p:nvSpPr>
          <p:cNvPr id="14" name="직사각형 17"/>
          <p:cNvSpPr>
            <a:spLocks noChangeArrowheads="1"/>
          </p:cNvSpPr>
          <p:nvPr/>
        </p:nvSpPr>
        <p:spPr bwMode="gray">
          <a:xfrm>
            <a:off x="304800" y="1544638"/>
            <a:ext cx="2997200"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가</a:t>
            </a:r>
            <a:r>
              <a:rPr lang="en-US" altLang="ko-KR" sz="2000" dirty="0">
                <a:solidFill>
                  <a:schemeClr val="bg1"/>
                </a:solidFill>
                <a:latin typeface="+mn-ea"/>
                <a:ea typeface="+mn-ea"/>
              </a:rPr>
              <a:t>. </a:t>
            </a:r>
            <a:r>
              <a:rPr lang="ko-KR" altLang="en-US" sz="2000" dirty="0" err="1">
                <a:solidFill>
                  <a:schemeClr val="bg1"/>
                </a:solidFill>
                <a:latin typeface="+mn-ea"/>
                <a:ea typeface="+mn-ea"/>
              </a:rPr>
              <a:t>통화불</a:t>
            </a:r>
            <a:r>
              <a:rPr lang="ko-KR" altLang="en-US" sz="2000" dirty="0">
                <a:solidFill>
                  <a:schemeClr val="bg1"/>
                </a:solidFill>
                <a:latin typeface="+mn-ea"/>
                <a:ea typeface="+mn-ea"/>
              </a:rPr>
              <a:t> 원칙</a:t>
            </a:r>
          </a:p>
        </p:txBody>
      </p:sp>
      <p:sp>
        <p:nvSpPr>
          <p:cNvPr id="15" name="TextBox 14"/>
          <p:cNvSpPr txBox="1"/>
          <p:nvPr/>
        </p:nvSpPr>
        <p:spPr>
          <a:xfrm>
            <a:off x="315913" y="2027238"/>
            <a:ext cx="9029700" cy="455612"/>
          </a:xfrm>
          <a:prstGeom prst="rect">
            <a:avLst/>
          </a:prstGeom>
          <a:noFill/>
          <a:ln w="31750">
            <a:solidFill>
              <a:schemeClr val="bg1">
                <a:lumMod val="75000"/>
              </a:schemeClr>
            </a:solidFill>
          </a:ln>
        </p:spPr>
        <p:txBody>
          <a:bodyPr>
            <a:spAutoFit/>
          </a:bodyPr>
          <a:lstStyle/>
          <a:p>
            <a:pPr algn="just">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통화로 지급해야</a:t>
            </a:r>
            <a:r>
              <a:rPr lang="en-US" altLang="ko-KR" sz="1800" b="0" dirty="0">
                <a:solidFill>
                  <a:schemeClr val="tx1"/>
                </a:solidFill>
                <a:latin typeface="+mn-ea"/>
                <a:ea typeface="+mn-ea"/>
              </a:rPr>
              <a:t>. </a:t>
            </a:r>
            <a:r>
              <a:rPr lang="ko-KR" altLang="en-US" sz="1800" b="0" dirty="0">
                <a:solidFill>
                  <a:schemeClr val="tx1"/>
                </a:solidFill>
                <a:latin typeface="+mn-ea"/>
                <a:ea typeface="+mn-ea"/>
              </a:rPr>
              <a:t>자기앞수표도 가능</a:t>
            </a:r>
            <a:r>
              <a:rPr lang="en-US" altLang="ko-KR" sz="1800" b="0" dirty="0">
                <a:solidFill>
                  <a:schemeClr val="tx1"/>
                </a:solidFill>
                <a:latin typeface="+mn-ea"/>
                <a:ea typeface="+mn-ea"/>
              </a:rPr>
              <a:t>. But </a:t>
            </a:r>
            <a:r>
              <a:rPr lang="ko-KR" altLang="en-US" sz="1800" b="0" dirty="0">
                <a:solidFill>
                  <a:schemeClr val="tx1"/>
                </a:solidFill>
                <a:latin typeface="+mn-ea"/>
                <a:ea typeface="+mn-ea"/>
              </a:rPr>
              <a:t>당좌수표</a:t>
            </a:r>
            <a:r>
              <a:rPr lang="en-US" altLang="ko-KR" sz="1800" b="0" dirty="0">
                <a:solidFill>
                  <a:schemeClr val="tx1"/>
                </a:solidFill>
                <a:latin typeface="+mn-ea"/>
                <a:ea typeface="+mn-ea"/>
              </a:rPr>
              <a:t>, </a:t>
            </a:r>
            <a:r>
              <a:rPr lang="ko-KR" altLang="en-US" sz="1800" b="0" dirty="0">
                <a:solidFill>
                  <a:schemeClr val="tx1"/>
                </a:solidFill>
                <a:latin typeface="+mn-ea"/>
                <a:ea typeface="+mn-ea"/>
              </a:rPr>
              <a:t>어음은 불가능</a:t>
            </a:r>
            <a:r>
              <a:rPr lang="en-US" altLang="ko-KR" sz="1800" b="0" dirty="0">
                <a:solidFill>
                  <a:schemeClr val="tx1"/>
                </a:solidFill>
                <a:latin typeface="+mn-ea"/>
                <a:ea typeface="+mn-ea"/>
              </a:rPr>
              <a:t>.</a:t>
            </a:r>
            <a:endParaRPr lang="ko-KR" altLang="en-US" sz="1800" dirty="0">
              <a:latin typeface="Arial" charset="0"/>
              <a:ea typeface="굴림" charset="-127"/>
            </a:endParaRPr>
          </a:p>
        </p:txBody>
      </p:sp>
      <p:sp>
        <p:nvSpPr>
          <p:cNvPr id="16" name="직사각형 17"/>
          <p:cNvSpPr>
            <a:spLocks noChangeArrowheads="1"/>
          </p:cNvSpPr>
          <p:nvPr/>
        </p:nvSpPr>
        <p:spPr bwMode="gray">
          <a:xfrm>
            <a:off x="304800" y="2747963"/>
            <a:ext cx="2997200"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나</a:t>
            </a:r>
            <a:r>
              <a:rPr lang="en-US" altLang="ko-KR" sz="2000" dirty="0">
                <a:solidFill>
                  <a:schemeClr val="bg1"/>
                </a:solidFill>
                <a:latin typeface="+mn-ea"/>
                <a:ea typeface="+mn-ea"/>
              </a:rPr>
              <a:t>. </a:t>
            </a:r>
            <a:r>
              <a:rPr lang="ko-KR" altLang="en-US" sz="2000" dirty="0" err="1">
                <a:solidFill>
                  <a:schemeClr val="bg1"/>
                </a:solidFill>
                <a:latin typeface="+mn-ea"/>
                <a:ea typeface="+mn-ea"/>
              </a:rPr>
              <a:t>직접불</a:t>
            </a:r>
            <a:r>
              <a:rPr lang="ko-KR" altLang="en-US" sz="2000" dirty="0">
                <a:solidFill>
                  <a:schemeClr val="bg1"/>
                </a:solidFill>
                <a:latin typeface="+mn-ea"/>
                <a:ea typeface="+mn-ea"/>
              </a:rPr>
              <a:t> 원칙</a:t>
            </a:r>
          </a:p>
        </p:txBody>
      </p:sp>
      <p:sp>
        <p:nvSpPr>
          <p:cNvPr id="17" name="TextBox 16"/>
          <p:cNvSpPr txBox="1"/>
          <p:nvPr/>
        </p:nvSpPr>
        <p:spPr>
          <a:xfrm>
            <a:off x="315913" y="3287713"/>
            <a:ext cx="9029700" cy="923925"/>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dirty="0" smtClean="0">
                <a:latin typeface="+mn-ea"/>
              </a:rPr>
              <a:t>친권자</a:t>
            </a:r>
            <a:r>
              <a:rPr lang="en-US" altLang="ko-KR" dirty="0" smtClean="0">
                <a:latin typeface="+mn-ea"/>
              </a:rPr>
              <a:t>,</a:t>
            </a:r>
            <a:r>
              <a:rPr lang="ko-KR" altLang="en-US" dirty="0" smtClean="0">
                <a:latin typeface="+mn-ea"/>
              </a:rPr>
              <a:t> 법정</a:t>
            </a:r>
            <a:r>
              <a:rPr lang="ko-KR" altLang="en-US" sz="1800" b="0" dirty="0" smtClean="0">
                <a:solidFill>
                  <a:schemeClr val="tx1"/>
                </a:solidFill>
                <a:latin typeface="+mn-ea"/>
                <a:ea typeface="+mn-ea"/>
              </a:rPr>
              <a:t>대리인에게도 </a:t>
            </a:r>
            <a:r>
              <a:rPr lang="ko-KR" altLang="en-US" sz="1800" b="0" dirty="0">
                <a:solidFill>
                  <a:schemeClr val="tx1"/>
                </a:solidFill>
                <a:latin typeface="+mn-ea"/>
                <a:ea typeface="+mn-ea"/>
              </a:rPr>
              <a:t>지급은 안됨</a:t>
            </a:r>
            <a:r>
              <a:rPr lang="en-US" altLang="ko-KR" sz="1800" b="0" dirty="0">
                <a:solidFill>
                  <a:schemeClr val="tx1"/>
                </a:solidFill>
                <a:latin typeface="+mn-ea"/>
                <a:ea typeface="+mn-ea"/>
              </a:rPr>
              <a:t>. </a:t>
            </a: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임금채권 양도는 가능하나</a:t>
            </a:r>
            <a:r>
              <a:rPr lang="en-US" altLang="ko-KR" sz="1800" b="0" dirty="0">
                <a:solidFill>
                  <a:schemeClr val="tx1"/>
                </a:solidFill>
                <a:latin typeface="+mn-ea"/>
                <a:ea typeface="+mn-ea"/>
              </a:rPr>
              <a:t>, </a:t>
            </a:r>
            <a:r>
              <a:rPr lang="ko-KR" altLang="en-US" sz="1800" b="0" dirty="0">
                <a:solidFill>
                  <a:schemeClr val="tx1"/>
                </a:solidFill>
                <a:latin typeface="+mn-ea"/>
                <a:ea typeface="+mn-ea"/>
              </a:rPr>
              <a:t>양수인이 </a:t>
            </a:r>
            <a:r>
              <a:rPr lang="en-US" altLang="ko-KR" sz="1800" b="0" dirty="0">
                <a:solidFill>
                  <a:schemeClr val="tx1"/>
                </a:solidFill>
                <a:latin typeface="+mn-ea"/>
                <a:ea typeface="+mn-ea"/>
              </a:rPr>
              <a:t>(</a:t>
            </a:r>
            <a:r>
              <a:rPr lang="ko-KR" altLang="en-US" sz="1800" b="0" dirty="0">
                <a:solidFill>
                  <a:schemeClr val="tx1"/>
                </a:solidFill>
                <a:latin typeface="+mn-ea"/>
                <a:ea typeface="+mn-ea"/>
              </a:rPr>
              <a:t>채무자인 사용자에게</a:t>
            </a:r>
            <a:r>
              <a:rPr lang="en-US" altLang="ko-KR" sz="1800" b="0" dirty="0">
                <a:solidFill>
                  <a:schemeClr val="tx1"/>
                </a:solidFill>
                <a:latin typeface="+mn-ea"/>
                <a:ea typeface="+mn-ea"/>
              </a:rPr>
              <a:t>) </a:t>
            </a:r>
            <a:r>
              <a:rPr lang="ko-KR" altLang="en-US" sz="1800" b="0" dirty="0">
                <a:solidFill>
                  <a:schemeClr val="tx1"/>
                </a:solidFill>
                <a:latin typeface="+mn-ea"/>
                <a:ea typeface="+mn-ea"/>
              </a:rPr>
              <a:t>직접 청구는 불가능</a:t>
            </a:r>
            <a:r>
              <a:rPr lang="en-US" altLang="ko-KR" sz="1800" b="0" dirty="0">
                <a:solidFill>
                  <a:schemeClr val="tx1"/>
                </a:solidFill>
                <a:latin typeface="+mn-ea"/>
                <a:ea typeface="+mn-ea"/>
              </a:rPr>
              <a:t>.</a:t>
            </a:r>
          </a:p>
        </p:txBody>
      </p:sp>
      <p:sp>
        <p:nvSpPr>
          <p:cNvPr id="18" name="직사각형 17"/>
          <p:cNvSpPr>
            <a:spLocks noChangeArrowheads="1"/>
          </p:cNvSpPr>
          <p:nvPr/>
        </p:nvSpPr>
        <p:spPr bwMode="gray">
          <a:xfrm>
            <a:off x="304800" y="4405313"/>
            <a:ext cx="2997200"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다</a:t>
            </a:r>
            <a:r>
              <a:rPr lang="en-US" altLang="ko-KR" sz="2000" dirty="0">
                <a:solidFill>
                  <a:schemeClr val="bg1"/>
                </a:solidFill>
                <a:latin typeface="+mn-ea"/>
                <a:ea typeface="+mn-ea"/>
              </a:rPr>
              <a:t>. </a:t>
            </a:r>
            <a:r>
              <a:rPr lang="ko-KR" altLang="en-US" sz="2000" dirty="0" err="1">
                <a:solidFill>
                  <a:schemeClr val="bg1"/>
                </a:solidFill>
                <a:latin typeface="+mn-ea"/>
                <a:ea typeface="+mn-ea"/>
              </a:rPr>
              <a:t>전액불</a:t>
            </a:r>
            <a:r>
              <a:rPr lang="ko-KR" altLang="en-US" sz="2000" dirty="0">
                <a:solidFill>
                  <a:schemeClr val="bg1"/>
                </a:solidFill>
                <a:latin typeface="+mn-ea"/>
                <a:ea typeface="+mn-ea"/>
              </a:rPr>
              <a:t> 원칙</a:t>
            </a:r>
          </a:p>
        </p:txBody>
      </p:sp>
      <p:sp>
        <p:nvSpPr>
          <p:cNvPr id="19" name="TextBox 18"/>
          <p:cNvSpPr txBox="1"/>
          <p:nvPr/>
        </p:nvSpPr>
        <p:spPr>
          <a:xfrm>
            <a:off x="315913" y="4887913"/>
            <a:ext cx="9029700" cy="1285875"/>
          </a:xfrm>
          <a:prstGeom prst="rect">
            <a:avLst/>
          </a:prstGeom>
          <a:noFill/>
          <a:ln w="31750">
            <a:solidFill>
              <a:schemeClr val="bg1">
                <a:lumMod val="75000"/>
              </a:schemeClr>
            </a:solidFill>
          </a:ln>
        </p:spPr>
        <p:txBody>
          <a:bodyPr>
            <a:spAutoFit/>
          </a:bodyPr>
          <a:lstStyle/>
          <a:p>
            <a:pPr>
              <a:lnSpc>
                <a:spcPct val="150000"/>
              </a:lnSpc>
              <a:defRPr/>
            </a:pPr>
            <a:r>
              <a:rPr lang="ko-KR" altLang="en-US" sz="1800" b="0" dirty="0">
                <a:solidFill>
                  <a:schemeClr val="tx1"/>
                </a:solidFill>
                <a:latin typeface="+mn-ea"/>
                <a:ea typeface="+mn-ea"/>
              </a:rPr>
              <a:t>■ 법령 및 단체협약에 의한 예외가 허용됨</a:t>
            </a:r>
            <a:r>
              <a:rPr lang="en-US" altLang="ko-KR" sz="1800" b="0" dirty="0">
                <a:solidFill>
                  <a:schemeClr val="tx1"/>
                </a:solidFill>
                <a:latin typeface="+mn-ea"/>
                <a:ea typeface="+mn-ea"/>
              </a:rPr>
              <a:t>. </a:t>
            </a:r>
          </a:p>
          <a:p>
            <a:pPr>
              <a:lnSpc>
                <a:spcPct val="150000"/>
              </a:lnSpc>
              <a:defRPr/>
            </a:pPr>
            <a:r>
              <a:rPr lang="en-US" altLang="ko-KR" sz="1800" b="0" dirty="0">
                <a:solidFill>
                  <a:schemeClr val="tx1"/>
                </a:solidFill>
                <a:latin typeface="+mn-ea"/>
                <a:ea typeface="+mn-ea"/>
              </a:rPr>
              <a:t>-</a:t>
            </a:r>
            <a:r>
              <a:rPr lang="ko-KR" altLang="en-US" sz="1800" b="0" dirty="0">
                <a:solidFill>
                  <a:schemeClr val="tx1"/>
                </a:solidFill>
                <a:latin typeface="+mn-ea"/>
                <a:ea typeface="+mn-ea"/>
              </a:rPr>
              <a:t>법령 </a:t>
            </a:r>
            <a:r>
              <a:rPr lang="en-US" altLang="ko-KR" sz="1800" b="0" dirty="0">
                <a:solidFill>
                  <a:schemeClr val="tx1"/>
                </a:solidFill>
                <a:latin typeface="+mn-ea"/>
                <a:ea typeface="+mn-ea"/>
              </a:rPr>
              <a:t>: </a:t>
            </a:r>
            <a:r>
              <a:rPr lang="ko-KR" altLang="en-US" sz="1800" b="0" dirty="0">
                <a:solidFill>
                  <a:schemeClr val="tx1"/>
                </a:solidFill>
                <a:latin typeface="+mn-ea"/>
                <a:ea typeface="+mn-ea"/>
              </a:rPr>
              <a:t>갑종근로소득세</a:t>
            </a:r>
            <a:r>
              <a:rPr lang="en-US" altLang="ko-KR" sz="1800" b="0" dirty="0">
                <a:solidFill>
                  <a:schemeClr val="tx1"/>
                </a:solidFill>
                <a:latin typeface="+mn-ea"/>
                <a:ea typeface="+mn-ea"/>
              </a:rPr>
              <a:t>, </a:t>
            </a:r>
            <a:r>
              <a:rPr lang="ko-KR" altLang="en-US" sz="1800" b="0" dirty="0">
                <a:solidFill>
                  <a:schemeClr val="tx1"/>
                </a:solidFill>
                <a:latin typeface="+mn-ea"/>
                <a:ea typeface="+mn-ea"/>
              </a:rPr>
              <a:t>주민세</a:t>
            </a:r>
            <a:r>
              <a:rPr lang="en-US" altLang="ko-KR" sz="1800" b="0" dirty="0">
                <a:solidFill>
                  <a:schemeClr val="tx1"/>
                </a:solidFill>
                <a:latin typeface="+mn-ea"/>
                <a:ea typeface="+mn-ea"/>
              </a:rPr>
              <a:t>, </a:t>
            </a:r>
            <a:r>
              <a:rPr lang="ko-KR" altLang="en-US" sz="1800" b="0" dirty="0">
                <a:solidFill>
                  <a:schemeClr val="tx1"/>
                </a:solidFill>
                <a:latin typeface="+mn-ea"/>
                <a:ea typeface="+mn-ea"/>
              </a:rPr>
              <a:t>국민연금보험료</a:t>
            </a:r>
            <a:r>
              <a:rPr lang="en-US" altLang="ko-KR" sz="1800" b="0" dirty="0">
                <a:solidFill>
                  <a:schemeClr val="tx1"/>
                </a:solidFill>
                <a:latin typeface="+mn-ea"/>
                <a:ea typeface="+mn-ea"/>
              </a:rPr>
              <a:t>, </a:t>
            </a:r>
            <a:r>
              <a:rPr lang="ko-KR" altLang="en-US" sz="1800" b="0" dirty="0">
                <a:solidFill>
                  <a:schemeClr val="tx1"/>
                </a:solidFill>
                <a:latin typeface="+mn-ea"/>
                <a:ea typeface="+mn-ea"/>
              </a:rPr>
              <a:t>국민건강보험료 </a:t>
            </a:r>
          </a:p>
          <a:p>
            <a:pPr>
              <a:lnSpc>
                <a:spcPct val="150000"/>
              </a:lnSpc>
              <a:defRPr/>
            </a:pPr>
            <a:r>
              <a:rPr lang="en-US" altLang="ko-KR" sz="1800" b="0" dirty="0">
                <a:solidFill>
                  <a:schemeClr val="tx1"/>
                </a:solidFill>
                <a:latin typeface="+mn-ea"/>
                <a:ea typeface="+mn-ea"/>
              </a:rPr>
              <a:t>-</a:t>
            </a:r>
            <a:r>
              <a:rPr lang="ko-KR" altLang="en-US" sz="1800" b="0" dirty="0">
                <a:solidFill>
                  <a:schemeClr val="tx1"/>
                </a:solidFill>
                <a:latin typeface="+mn-ea"/>
                <a:ea typeface="+mn-ea"/>
              </a:rPr>
              <a:t>단체협약 </a:t>
            </a:r>
            <a:r>
              <a:rPr lang="en-US" altLang="ko-KR" sz="1800" b="0" dirty="0">
                <a:solidFill>
                  <a:schemeClr val="tx1"/>
                </a:solidFill>
                <a:latin typeface="+mn-ea"/>
                <a:ea typeface="+mn-ea"/>
              </a:rPr>
              <a:t>: </a:t>
            </a:r>
            <a:r>
              <a:rPr lang="ko-KR" altLang="en-US" sz="1800" b="0" dirty="0">
                <a:solidFill>
                  <a:schemeClr val="tx1"/>
                </a:solidFill>
                <a:latin typeface="+mn-ea"/>
                <a:ea typeface="+mn-ea"/>
              </a:rPr>
              <a:t>노동조합비</a:t>
            </a:r>
            <a:r>
              <a:rPr lang="en-US" altLang="ko-KR" sz="1800" b="0" dirty="0">
                <a:solidFill>
                  <a:schemeClr val="tx1"/>
                </a:solidFill>
                <a:latin typeface="+mn-ea"/>
                <a:ea typeface="+mn-ea"/>
              </a:rPr>
              <a:t>, </a:t>
            </a:r>
            <a:r>
              <a:rPr lang="ko-KR" altLang="en-US" sz="1800" b="0" dirty="0">
                <a:solidFill>
                  <a:schemeClr val="tx1"/>
                </a:solidFill>
                <a:latin typeface="+mn-ea"/>
                <a:ea typeface="+mn-ea"/>
              </a:rPr>
              <a:t>일정한 경우의 대출원리금 공제</a:t>
            </a:r>
          </a:p>
        </p:txBody>
      </p:sp>
    </p:spTree>
    <p:extLst>
      <p:ext uri="{BB962C8B-B14F-4D97-AF65-F5344CB8AC3E}">
        <p14:creationId xmlns:p14="http://schemas.microsoft.com/office/powerpoint/2010/main" val="3682861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550981"/>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1" name="직사각형 17"/>
          <p:cNvSpPr>
            <a:spLocks noChangeArrowheads="1"/>
          </p:cNvSpPr>
          <p:nvPr/>
        </p:nvSpPr>
        <p:spPr bwMode="gray">
          <a:xfrm>
            <a:off x="349955" y="1154711"/>
            <a:ext cx="2997200"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다</a:t>
            </a:r>
            <a:r>
              <a:rPr lang="en-US" altLang="ko-KR" sz="2000" dirty="0">
                <a:solidFill>
                  <a:schemeClr val="bg1"/>
                </a:solidFill>
                <a:latin typeface="+mn-ea"/>
                <a:ea typeface="+mn-ea"/>
              </a:rPr>
              <a:t>. </a:t>
            </a:r>
            <a:r>
              <a:rPr lang="ko-KR" altLang="en-US" sz="2000" dirty="0" err="1">
                <a:solidFill>
                  <a:schemeClr val="bg1"/>
                </a:solidFill>
                <a:latin typeface="+mn-ea"/>
                <a:ea typeface="+mn-ea"/>
              </a:rPr>
              <a:t>전액불</a:t>
            </a:r>
            <a:r>
              <a:rPr lang="ko-KR" altLang="en-US" sz="2000" dirty="0">
                <a:solidFill>
                  <a:schemeClr val="bg1"/>
                </a:solidFill>
                <a:latin typeface="+mn-ea"/>
                <a:ea typeface="+mn-ea"/>
              </a:rPr>
              <a:t> 원칙</a:t>
            </a:r>
          </a:p>
        </p:txBody>
      </p:sp>
      <p:sp>
        <p:nvSpPr>
          <p:cNvPr id="12" name="TextBox 11"/>
          <p:cNvSpPr txBox="1"/>
          <p:nvPr/>
        </p:nvSpPr>
        <p:spPr>
          <a:xfrm>
            <a:off x="349955" y="1637311"/>
            <a:ext cx="9029700" cy="4478337"/>
          </a:xfrm>
          <a:prstGeom prst="rect">
            <a:avLst/>
          </a:prstGeom>
          <a:noFill/>
          <a:ln w="31750">
            <a:solidFill>
              <a:schemeClr val="bg1">
                <a:lumMod val="75000"/>
              </a:schemeClr>
            </a:solidFill>
          </a:ln>
        </p:spPr>
        <p:txBody>
          <a:bodyPr>
            <a:spAutoFit/>
          </a:bodyPr>
          <a:lstStyle/>
          <a:p>
            <a:pPr>
              <a:lnSpc>
                <a:spcPct val="150000"/>
              </a:lnSpc>
              <a:defRPr/>
            </a:pPr>
            <a:r>
              <a:rPr lang="ko-KR" altLang="en-US" sz="1900" b="0" dirty="0">
                <a:solidFill>
                  <a:schemeClr val="tx1"/>
                </a:solidFill>
                <a:latin typeface="+mn-ea"/>
                <a:ea typeface="+mn-ea"/>
              </a:rPr>
              <a:t>■ 회사가 노동자에게 손해배상채권을 가지고 있더라도 </a:t>
            </a:r>
            <a:r>
              <a:rPr lang="ko-KR" altLang="en-US" sz="1900" b="0" dirty="0" smtClean="0">
                <a:solidFill>
                  <a:schemeClr val="tx1"/>
                </a:solidFill>
                <a:latin typeface="+mn-ea"/>
                <a:ea typeface="+mn-ea"/>
              </a:rPr>
              <a:t>일방적으로 임금과 </a:t>
            </a:r>
            <a:r>
              <a:rPr lang="ko-KR" altLang="en-US" sz="1900" b="0" dirty="0">
                <a:solidFill>
                  <a:schemeClr val="tx1"/>
                </a:solidFill>
                <a:latin typeface="+mn-ea"/>
                <a:ea typeface="+mn-ea"/>
              </a:rPr>
              <a:t>상계하는 것은 금지</a:t>
            </a:r>
            <a:r>
              <a:rPr lang="en-US" altLang="ko-KR" sz="1900" b="0" dirty="0">
                <a:solidFill>
                  <a:schemeClr val="tx1"/>
                </a:solidFill>
                <a:latin typeface="+mn-ea"/>
                <a:ea typeface="+mn-ea"/>
              </a:rPr>
              <a:t>. (</a:t>
            </a:r>
            <a:r>
              <a:rPr lang="ko-KR" altLang="en-US" sz="1900" b="0" dirty="0">
                <a:solidFill>
                  <a:schemeClr val="tx1"/>
                </a:solidFill>
                <a:latin typeface="+mn-ea"/>
                <a:ea typeface="+mn-ea"/>
              </a:rPr>
              <a:t>추후 별도의 소송을 제기하라는 것이 취지</a:t>
            </a:r>
            <a:r>
              <a:rPr lang="en-US" altLang="ko-KR" sz="1900" b="0" dirty="0">
                <a:solidFill>
                  <a:schemeClr val="tx1"/>
                </a:solidFill>
                <a:latin typeface="+mn-ea"/>
                <a:ea typeface="+mn-ea"/>
              </a:rPr>
              <a:t>)</a:t>
            </a:r>
          </a:p>
          <a:p>
            <a:pPr>
              <a:lnSpc>
                <a:spcPct val="150000"/>
              </a:lnSpc>
              <a:defRPr/>
            </a:pPr>
            <a:r>
              <a:rPr lang="en-US" altLang="ko-KR" sz="1900" b="0" dirty="0">
                <a:solidFill>
                  <a:schemeClr val="tx1"/>
                </a:solidFill>
                <a:latin typeface="+mn-ea"/>
                <a:ea typeface="+mn-ea"/>
              </a:rPr>
              <a:t>■ </a:t>
            </a:r>
            <a:r>
              <a:rPr lang="ko-KR" altLang="en-US" sz="1900" b="0" dirty="0">
                <a:solidFill>
                  <a:schemeClr val="tx1"/>
                </a:solidFill>
                <a:latin typeface="+mn-ea"/>
                <a:ea typeface="+mn-ea"/>
              </a:rPr>
              <a:t>단</a:t>
            </a:r>
            <a:r>
              <a:rPr lang="en-US" altLang="ko-KR" sz="1900" b="0" dirty="0">
                <a:solidFill>
                  <a:schemeClr val="tx1"/>
                </a:solidFill>
                <a:latin typeface="+mn-ea"/>
                <a:ea typeface="+mn-ea"/>
              </a:rPr>
              <a:t>, “</a:t>
            </a:r>
            <a:r>
              <a:rPr lang="ko-KR" altLang="en-US" sz="1900" dirty="0">
                <a:solidFill>
                  <a:srgbClr val="FF0000"/>
                </a:solidFill>
                <a:latin typeface="+mn-ea"/>
                <a:ea typeface="+mn-ea"/>
              </a:rPr>
              <a:t>계산의 착오 등으로 임금이 초과 지급되었을 </a:t>
            </a:r>
            <a:r>
              <a:rPr lang="ko-KR" altLang="en-US" sz="1900" b="0" dirty="0">
                <a:solidFill>
                  <a:schemeClr val="tx1"/>
                </a:solidFill>
                <a:latin typeface="+mn-ea"/>
                <a:ea typeface="+mn-ea"/>
              </a:rPr>
              <a:t>때 그 행사의 시기가 초과 지급된 시기와 임금의 정산</a:t>
            </a:r>
            <a:r>
              <a:rPr lang="en-US" altLang="ko-KR" sz="1900" b="0" dirty="0">
                <a:solidFill>
                  <a:schemeClr val="tx1"/>
                </a:solidFill>
                <a:latin typeface="+mn-ea"/>
                <a:ea typeface="+mn-ea"/>
              </a:rPr>
              <a:t>, </a:t>
            </a:r>
            <a:r>
              <a:rPr lang="ko-KR" altLang="en-US" sz="1900" dirty="0">
                <a:solidFill>
                  <a:srgbClr val="FF0000"/>
                </a:solidFill>
                <a:latin typeface="+mn-ea"/>
                <a:ea typeface="+mn-ea"/>
              </a:rPr>
              <a:t>조정의 실질을 잃지 않을 만큼 합리적으로 </a:t>
            </a:r>
            <a:r>
              <a:rPr lang="ko-KR" altLang="en-US" sz="1900" dirty="0" err="1">
                <a:solidFill>
                  <a:srgbClr val="FF0000"/>
                </a:solidFill>
                <a:latin typeface="+mn-ea"/>
                <a:ea typeface="+mn-ea"/>
              </a:rPr>
              <a:t>밀접되어</a:t>
            </a:r>
            <a:r>
              <a:rPr lang="ko-KR" altLang="en-US" sz="1900" dirty="0">
                <a:solidFill>
                  <a:srgbClr val="FF0000"/>
                </a:solidFill>
                <a:latin typeface="+mn-ea"/>
                <a:ea typeface="+mn-ea"/>
              </a:rPr>
              <a:t> </a:t>
            </a:r>
            <a:r>
              <a:rPr lang="ko-KR" altLang="en-US" sz="1900" b="0" dirty="0">
                <a:solidFill>
                  <a:schemeClr val="tx1"/>
                </a:solidFill>
                <a:latin typeface="+mn-ea"/>
                <a:ea typeface="+mn-ea"/>
              </a:rPr>
              <a:t>있고 금액과 방법이 미리 예고되는 등 근로자의 경제생활의 안정을 해할 염려가 없는 경우나 근로자가 </a:t>
            </a:r>
            <a:r>
              <a:rPr lang="ko-KR" altLang="en-US" sz="1900" dirty="0">
                <a:solidFill>
                  <a:srgbClr val="FF0000"/>
                </a:solidFill>
                <a:latin typeface="+mn-ea"/>
                <a:ea typeface="+mn-ea"/>
              </a:rPr>
              <a:t>퇴직한 후에 그 재직 중 지급되지 아니한 임금이나 퇴직금을 청구할 경우</a:t>
            </a:r>
            <a:r>
              <a:rPr lang="ko-KR" altLang="en-US" sz="1900" b="0" dirty="0">
                <a:solidFill>
                  <a:schemeClr val="tx1"/>
                </a:solidFill>
                <a:latin typeface="+mn-ea"/>
                <a:ea typeface="+mn-ea"/>
              </a:rPr>
              <a:t>에는</a:t>
            </a:r>
            <a:r>
              <a:rPr lang="en-US" altLang="ko-KR" sz="1900" b="0" dirty="0">
                <a:solidFill>
                  <a:schemeClr val="tx1"/>
                </a:solidFill>
                <a:latin typeface="+mn-ea"/>
                <a:ea typeface="+mn-ea"/>
              </a:rPr>
              <a:t>, </a:t>
            </a:r>
            <a:r>
              <a:rPr lang="ko-KR" altLang="en-US" sz="1900" b="0" dirty="0">
                <a:solidFill>
                  <a:schemeClr val="tx1"/>
                </a:solidFill>
                <a:latin typeface="+mn-ea"/>
                <a:ea typeface="+mn-ea"/>
              </a:rPr>
              <a:t>사용자가 초과 지급된 임금의 부당이득반환청구권을 자동채권으로 하여 상계할 수 있다”</a:t>
            </a:r>
          </a:p>
          <a:p>
            <a:pPr>
              <a:lnSpc>
                <a:spcPct val="150000"/>
              </a:lnSpc>
              <a:defRPr/>
            </a:pPr>
            <a:r>
              <a:rPr lang="ko-KR" altLang="ko-KR" sz="1900" b="0" dirty="0">
                <a:solidFill>
                  <a:schemeClr val="tx1"/>
                </a:solidFill>
                <a:latin typeface="+mn-ea"/>
                <a:ea typeface="+mn-ea"/>
              </a:rPr>
              <a:t>■</a:t>
            </a:r>
            <a:r>
              <a:rPr lang="en-US" altLang="ko-KR" sz="1900" b="0" dirty="0">
                <a:solidFill>
                  <a:schemeClr val="tx1"/>
                </a:solidFill>
                <a:latin typeface="+mn-ea"/>
                <a:ea typeface="+mn-ea"/>
              </a:rPr>
              <a:t> </a:t>
            </a:r>
            <a:r>
              <a:rPr lang="ko-KR" altLang="en-US" sz="1900" b="0" dirty="0">
                <a:solidFill>
                  <a:schemeClr val="tx1"/>
                </a:solidFill>
                <a:latin typeface="+mn-ea"/>
                <a:ea typeface="+mn-ea"/>
              </a:rPr>
              <a:t>사용자가 손해배상채권 등으로 노동자의 임금채권에 대하여 압류</a:t>
            </a:r>
            <a:r>
              <a:rPr lang="en-US" altLang="ko-KR" sz="1900" b="0" dirty="0">
                <a:solidFill>
                  <a:schemeClr val="tx1"/>
                </a:solidFill>
                <a:latin typeface="+mn-ea"/>
                <a:ea typeface="+mn-ea"/>
              </a:rPr>
              <a:t> </a:t>
            </a:r>
            <a:r>
              <a:rPr lang="ko-KR" altLang="en-US" sz="1900" b="0" dirty="0">
                <a:solidFill>
                  <a:schemeClr val="tx1"/>
                </a:solidFill>
                <a:latin typeface="+mn-ea"/>
                <a:ea typeface="+mn-ea"/>
              </a:rPr>
              <a:t>및 전부명령을 받으면 사실상 상계와 유사한 효과가 발생하나</a:t>
            </a:r>
            <a:r>
              <a:rPr lang="en-US" altLang="ko-KR" sz="1900" b="0" dirty="0">
                <a:solidFill>
                  <a:schemeClr val="tx1"/>
                </a:solidFill>
                <a:latin typeface="+mn-ea"/>
                <a:ea typeface="+mn-ea"/>
              </a:rPr>
              <a:t>, </a:t>
            </a:r>
            <a:r>
              <a:rPr lang="ko-KR" altLang="en-US" sz="1900" b="0" dirty="0">
                <a:solidFill>
                  <a:schemeClr val="tx1"/>
                </a:solidFill>
                <a:latin typeface="+mn-ea"/>
                <a:ea typeface="+mn-ea"/>
              </a:rPr>
              <a:t>대법원은 이를 허용하고 있음</a:t>
            </a:r>
            <a:r>
              <a:rPr lang="en-US" altLang="ko-KR" sz="1800" b="0" dirty="0">
                <a:solidFill>
                  <a:schemeClr val="tx1"/>
                </a:solidFill>
                <a:latin typeface="+mn-ea"/>
                <a:ea typeface="+mn-ea"/>
              </a:rPr>
              <a:t>.</a:t>
            </a:r>
          </a:p>
        </p:txBody>
      </p:sp>
    </p:spTree>
    <p:extLst>
      <p:ext uri="{BB962C8B-B14F-4D97-AF65-F5344CB8AC3E}">
        <p14:creationId xmlns:p14="http://schemas.microsoft.com/office/powerpoint/2010/main" val="32201362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761295"/>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3" name="직사각형 17"/>
          <p:cNvSpPr>
            <a:spLocks noChangeArrowheads="1"/>
          </p:cNvSpPr>
          <p:nvPr/>
        </p:nvSpPr>
        <p:spPr bwMode="gray">
          <a:xfrm>
            <a:off x="349955" y="1093142"/>
            <a:ext cx="2997200"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다</a:t>
            </a:r>
            <a:r>
              <a:rPr lang="en-US" altLang="ko-KR" sz="2000" dirty="0">
                <a:solidFill>
                  <a:schemeClr val="bg1"/>
                </a:solidFill>
                <a:latin typeface="+mn-ea"/>
                <a:ea typeface="+mn-ea"/>
              </a:rPr>
              <a:t>. </a:t>
            </a:r>
            <a:r>
              <a:rPr lang="ko-KR" altLang="en-US" sz="2000" dirty="0" err="1">
                <a:solidFill>
                  <a:schemeClr val="bg1"/>
                </a:solidFill>
                <a:latin typeface="+mn-ea"/>
                <a:ea typeface="+mn-ea"/>
              </a:rPr>
              <a:t>전액불</a:t>
            </a:r>
            <a:r>
              <a:rPr lang="ko-KR" altLang="en-US" sz="2000" dirty="0">
                <a:solidFill>
                  <a:schemeClr val="bg1"/>
                </a:solidFill>
                <a:latin typeface="+mn-ea"/>
                <a:ea typeface="+mn-ea"/>
              </a:rPr>
              <a:t> 원칙</a:t>
            </a:r>
          </a:p>
        </p:txBody>
      </p:sp>
      <p:sp>
        <p:nvSpPr>
          <p:cNvPr id="14" name="TextBox 13"/>
          <p:cNvSpPr txBox="1"/>
          <p:nvPr/>
        </p:nvSpPr>
        <p:spPr>
          <a:xfrm>
            <a:off x="349955" y="1637311"/>
            <a:ext cx="9029700" cy="2585323"/>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상계 합의</a:t>
            </a:r>
            <a:r>
              <a:rPr lang="en-US" altLang="ko-KR" sz="1800" b="0" dirty="0">
                <a:solidFill>
                  <a:schemeClr val="tx1"/>
                </a:solidFill>
                <a:latin typeface="+mn-ea"/>
                <a:ea typeface="+mn-ea"/>
              </a:rPr>
              <a:t>(</a:t>
            </a:r>
            <a:r>
              <a:rPr lang="ko-KR" altLang="en-US" sz="1800" b="0" dirty="0">
                <a:solidFill>
                  <a:schemeClr val="tx1"/>
                </a:solidFill>
                <a:latin typeface="+mn-ea"/>
                <a:ea typeface="+mn-ea"/>
              </a:rPr>
              <a:t>상계 계약</a:t>
            </a:r>
            <a:r>
              <a:rPr lang="en-US" altLang="ko-KR" sz="1800" b="0" dirty="0">
                <a:solidFill>
                  <a:schemeClr val="tx1"/>
                </a:solidFill>
                <a:latin typeface="+mn-ea"/>
                <a:ea typeface="+mn-ea"/>
              </a:rPr>
              <a:t>)</a:t>
            </a:r>
            <a:r>
              <a:rPr lang="ko-KR" altLang="en-US" sz="1800" b="0" dirty="0">
                <a:solidFill>
                  <a:schemeClr val="tx1"/>
                </a:solidFill>
                <a:latin typeface="+mn-ea"/>
                <a:ea typeface="+mn-ea"/>
              </a:rPr>
              <a:t>은 허용되는가</a:t>
            </a:r>
            <a:endParaRPr lang="en-US" altLang="ko-KR" sz="1800" b="0" dirty="0">
              <a:solidFill>
                <a:schemeClr val="tx1"/>
              </a:solidFill>
              <a:latin typeface="+mn-ea"/>
              <a:ea typeface="+mn-ea"/>
            </a:endParaRPr>
          </a:p>
          <a:p>
            <a:pPr>
              <a:lnSpc>
                <a:spcPct val="150000"/>
              </a:lnSpc>
              <a:defRPr/>
            </a:pPr>
            <a:r>
              <a:rPr lang="ko-KR" altLang="en-US" sz="1800" b="0" dirty="0">
                <a:solidFill>
                  <a:schemeClr val="tx1"/>
                </a:solidFill>
                <a:latin typeface="+mn-ea"/>
                <a:ea typeface="+mn-ea"/>
              </a:rPr>
              <a:t>사용자가 근로자의 동의를 얻어 근로자의 임금채권에 대하여 상계하는 경우에 그 동의가 근로자의 </a:t>
            </a:r>
            <a:r>
              <a:rPr lang="ko-KR" altLang="en-US" sz="1800" dirty="0">
                <a:solidFill>
                  <a:srgbClr val="FF0000"/>
                </a:solidFill>
                <a:latin typeface="+mn-ea"/>
                <a:ea typeface="+mn-ea"/>
              </a:rPr>
              <a:t>자유로운 의사에 터 잡아 이루어진 것이라고 인정할 만한 합리적인 이유가 객관적으로 존재</a:t>
            </a:r>
            <a:r>
              <a:rPr lang="ko-KR" altLang="en-US" sz="1800" b="0" dirty="0">
                <a:solidFill>
                  <a:schemeClr val="tx1"/>
                </a:solidFill>
                <a:latin typeface="+mn-ea"/>
                <a:ea typeface="+mn-ea"/>
              </a:rPr>
              <a:t>하는 때에는 근로기준법 제</a:t>
            </a:r>
            <a:r>
              <a:rPr lang="en-US" altLang="ko-KR" sz="1800" b="0" dirty="0">
                <a:solidFill>
                  <a:schemeClr val="tx1"/>
                </a:solidFill>
                <a:latin typeface="+mn-ea"/>
                <a:ea typeface="+mn-ea"/>
              </a:rPr>
              <a:t>42</a:t>
            </a:r>
            <a:r>
              <a:rPr lang="ko-KR" altLang="en-US" sz="1800" b="0" dirty="0">
                <a:solidFill>
                  <a:schemeClr val="tx1"/>
                </a:solidFill>
                <a:latin typeface="+mn-ea"/>
                <a:ea typeface="+mn-ea"/>
              </a:rPr>
              <a:t>조 제</a:t>
            </a:r>
            <a:r>
              <a:rPr lang="en-US" altLang="ko-KR" sz="1800" b="0" dirty="0">
                <a:solidFill>
                  <a:schemeClr val="tx1"/>
                </a:solidFill>
                <a:latin typeface="+mn-ea"/>
                <a:ea typeface="+mn-ea"/>
              </a:rPr>
              <a:t>1</a:t>
            </a:r>
            <a:r>
              <a:rPr lang="ko-KR" altLang="en-US" sz="1800" b="0" dirty="0">
                <a:solidFill>
                  <a:schemeClr val="tx1"/>
                </a:solidFill>
                <a:latin typeface="+mn-ea"/>
                <a:ea typeface="+mn-ea"/>
              </a:rPr>
              <a:t>항 본문에 위반하지 아니한다고 보아야 할 것이고</a:t>
            </a:r>
            <a:r>
              <a:rPr lang="en-US" altLang="ko-KR" sz="1800" b="0" dirty="0">
                <a:solidFill>
                  <a:schemeClr val="tx1"/>
                </a:solidFill>
                <a:latin typeface="+mn-ea"/>
                <a:ea typeface="+mn-ea"/>
              </a:rPr>
              <a:t>, </a:t>
            </a:r>
            <a:r>
              <a:rPr lang="ko-KR" altLang="en-US" sz="1800" b="0" dirty="0">
                <a:solidFill>
                  <a:schemeClr val="tx1"/>
                </a:solidFill>
                <a:latin typeface="+mn-ea"/>
                <a:ea typeface="+mn-ea"/>
              </a:rPr>
              <a:t>다만 임금 전액 지급의 원칙의 취지에 비추어 볼 때 그 동의가 근로자의 </a:t>
            </a:r>
            <a:r>
              <a:rPr lang="ko-KR" altLang="en-US" sz="1800" dirty="0">
                <a:solidFill>
                  <a:srgbClr val="FF0000"/>
                </a:solidFill>
                <a:latin typeface="+mn-ea"/>
                <a:ea typeface="+mn-ea"/>
              </a:rPr>
              <a:t>자유로운 의사에 기한 것이라는 판단은 엄격하고 신중하게 </a:t>
            </a:r>
            <a:r>
              <a:rPr lang="ko-KR" altLang="en-US" sz="1800" b="0" dirty="0">
                <a:solidFill>
                  <a:schemeClr val="tx1"/>
                </a:solidFill>
                <a:latin typeface="+mn-ea"/>
                <a:ea typeface="+mn-ea"/>
              </a:rPr>
              <a:t>이루어져야 한다</a:t>
            </a:r>
            <a:r>
              <a:rPr lang="en-US" altLang="ko-KR" sz="1800" b="0" dirty="0" smtClean="0">
                <a:solidFill>
                  <a:schemeClr val="tx1"/>
                </a:solidFill>
                <a:latin typeface="+mn-ea"/>
                <a:ea typeface="+mn-ea"/>
              </a:rPr>
              <a:t>.</a:t>
            </a:r>
            <a:endParaRPr lang="en-US" altLang="ko-KR" sz="1800" b="0" dirty="0">
              <a:solidFill>
                <a:schemeClr val="tx1"/>
              </a:solidFill>
              <a:latin typeface="+mn-ea"/>
              <a:ea typeface="+mn-ea"/>
            </a:endParaRPr>
          </a:p>
        </p:txBody>
      </p:sp>
    </p:spTree>
    <p:extLst>
      <p:ext uri="{BB962C8B-B14F-4D97-AF65-F5344CB8AC3E}">
        <p14:creationId xmlns:p14="http://schemas.microsoft.com/office/powerpoint/2010/main" val="26387007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761295"/>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1" name="직사각형 17"/>
          <p:cNvSpPr>
            <a:spLocks noChangeArrowheads="1"/>
          </p:cNvSpPr>
          <p:nvPr/>
        </p:nvSpPr>
        <p:spPr bwMode="gray">
          <a:xfrm>
            <a:off x="349956" y="893606"/>
            <a:ext cx="2997200"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라</a:t>
            </a:r>
            <a:r>
              <a:rPr lang="en-US" altLang="ko-KR" sz="2000" dirty="0">
                <a:solidFill>
                  <a:schemeClr val="bg1"/>
                </a:solidFill>
                <a:latin typeface="+mn-ea"/>
                <a:ea typeface="+mn-ea"/>
              </a:rPr>
              <a:t>. </a:t>
            </a:r>
            <a:r>
              <a:rPr lang="ko-KR" altLang="en-US" sz="2000" dirty="0">
                <a:solidFill>
                  <a:schemeClr val="bg1"/>
                </a:solidFill>
                <a:latin typeface="+mn-ea"/>
                <a:ea typeface="+mn-ea"/>
              </a:rPr>
              <a:t>정기불 원칙</a:t>
            </a:r>
          </a:p>
        </p:txBody>
      </p:sp>
      <p:sp>
        <p:nvSpPr>
          <p:cNvPr id="12" name="TextBox 11"/>
          <p:cNvSpPr txBox="1"/>
          <p:nvPr/>
        </p:nvSpPr>
        <p:spPr>
          <a:xfrm>
            <a:off x="349956" y="1395808"/>
            <a:ext cx="9029700" cy="868362"/>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매월 </a:t>
            </a:r>
            <a:r>
              <a:rPr lang="en-US" altLang="ko-KR" sz="1800" b="0" dirty="0">
                <a:solidFill>
                  <a:schemeClr val="tx1"/>
                </a:solidFill>
                <a:latin typeface="+mn-ea"/>
                <a:ea typeface="+mn-ea"/>
              </a:rPr>
              <a:t>1</a:t>
            </a:r>
            <a:r>
              <a:rPr lang="ko-KR" altLang="en-US" sz="1800" b="0" dirty="0">
                <a:solidFill>
                  <a:schemeClr val="tx1"/>
                </a:solidFill>
                <a:latin typeface="+mn-ea"/>
                <a:ea typeface="+mn-ea"/>
              </a:rPr>
              <a:t>회 이상 일정한 기일을 정하여 지급해야 함</a:t>
            </a:r>
            <a:r>
              <a:rPr lang="en-US" altLang="ko-KR" sz="1800" b="0" dirty="0">
                <a:solidFill>
                  <a:schemeClr val="tx1"/>
                </a:solidFill>
                <a:latin typeface="+mn-ea"/>
                <a:ea typeface="+mn-ea"/>
              </a:rPr>
              <a:t>.</a:t>
            </a: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연봉제의 경우라도 매월 </a:t>
            </a:r>
            <a:r>
              <a:rPr lang="en-US" altLang="ko-KR" sz="1800" b="0" dirty="0">
                <a:solidFill>
                  <a:schemeClr val="tx1"/>
                </a:solidFill>
                <a:latin typeface="+mn-ea"/>
                <a:ea typeface="+mn-ea"/>
              </a:rPr>
              <a:t>1</a:t>
            </a:r>
            <a:r>
              <a:rPr lang="ko-KR" altLang="en-US" sz="1800" b="0" dirty="0">
                <a:solidFill>
                  <a:schemeClr val="tx1"/>
                </a:solidFill>
                <a:latin typeface="+mn-ea"/>
                <a:ea typeface="+mn-ea"/>
              </a:rPr>
              <a:t>회 이상 분할하여 지급해야 함</a:t>
            </a:r>
            <a:r>
              <a:rPr lang="en-US" altLang="ko-KR" sz="1800" b="0" dirty="0">
                <a:solidFill>
                  <a:schemeClr val="tx1"/>
                </a:solidFill>
                <a:latin typeface="+mn-ea"/>
                <a:ea typeface="+mn-ea"/>
              </a:rPr>
              <a:t>.</a:t>
            </a:r>
          </a:p>
        </p:txBody>
      </p:sp>
      <p:sp>
        <p:nvSpPr>
          <p:cNvPr id="15" name="직사각형 17"/>
          <p:cNvSpPr>
            <a:spLocks noChangeArrowheads="1"/>
          </p:cNvSpPr>
          <p:nvPr/>
        </p:nvSpPr>
        <p:spPr bwMode="gray">
          <a:xfrm>
            <a:off x="349956" y="2331828"/>
            <a:ext cx="2997200"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마</a:t>
            </a:r>
            <a:r>
              <a:rPr lang="en-US" altLang="ko-KR" sz="2000" dirty="0">
                <a:solidFill>
                  <a:schemeClr val="bg1"/>
                </a:solidFill>
                <a:latin typeface="+mn-ea"/>
                <a:ea typeface="+mn-ea"/>
              </a:rPr>
              <a:t>. </a:t>
            </a:r>
            <a:r>
              <a:rPr lang="ko-KR" altLang="en-US" sz="2000" dirty="0" err="1">
                <a:solidFill>
                  <a:schemeClr val="bg1"/>
                </a:solidFill>
                <a:latin typeface="+mn-ea"/>
                <a:ea typeface="+mn-ea"/>
              </a:rPr>
              <a:t>위반시</a:t>
            </a:r>
            <a:r>
              <a:rPr lang="ko-KR" altLang="en-US" sz="2000" dirty="0">
                <a:solidFill>
                  <a:schemeClr val="bg1"/>
                </a:solidFill>
                <a:latin typeface="+mn-ea"/>
                <a:ea typeface="+mn-ea"/>
              </a:rPr>
              <a:t> 형사책임</a:t>
            </a:r>
          </a:p>
        </p:txBody>
      </p:sp>
      <p:sp>
        <p:nvSpPr>
          <p:cNvPr id="16" name="TextBox 15"/>
          <p:cNvSpPr txBox="1"/>
          <p:nvPr/>
        </p:nvSpPr>
        <p:spPr>
          <a:xfrm>
            <a:off x="349956" y="2814428"/>
            <a:ext cx="9029700" cy="1338828"/>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사업주</a:t>
            </a:r>
            <a:r>
              <a:rPr lang="en-US" altLang="ko-KR" sz="1800" b="0" dirty="0">
                <a:solidFill>
                  <a:schemeClr val="tx1"/>
                </a:solidFill>
                <a:latin typeface="+mn-ea"/>
                <a:ea typeface="+mn-ea"/>
              </a:rPr>
              <a:t>, </a:t>
            </a:r>
            <a:r>
              <a:rPr lang="ko-KR" altLang="en-US" sz="1800" b="0" dirty="0">
                <a:solidFill>
                  <a:schemeClr val="tx1"/>
                </a:solidFill>
                <a:latin typeface="+mn-ea"/>
                <a:ea typeface="+mn-ea"/>
              </a:rPr>
              <a:t>사업 경영담당자가 형사책임</a:t>
            </a:r>
            <a:r>
              <a:rPr lang="en-US" altLang="ko-KR" sz="1800" b="0" dirty="0">
                <a:solidFill>
                  <a:schemeClr val="tx1"/>
                </a:solidFill>
                <a:latin typeface="+mn-ea"/>
                <a:ea typeface="+mn-ea"/>
              </a:rPr>
              <a:t>.</a:t>
            </a: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합병</a:t>
            </a:r>
            <a:r>
              <a:rPr lang="en-US" altLang="ko-KR" sz="1800" b="0" dirty="0">
                <a:solidFill>
                  <a:schemeClr val="tx1"/>
                </a:solidFill>
                <a:latin typeface="+mn-ea"/>
                <a:ea typeface="+mn-ea"/>
              </a:rPr>
              <a:t>, </a:t>
            </a:r>
            <a:r>
              <a:rPr lang="ko-KR" altLang="en-US" sz="1800" b="0" dirty="0">
                <a:solidFill>
                  <a:schemeClr val="tx1"/>
                </a:solidFill>
                <a:latin typeface="+mn-ea"/>
                <a:ea typeface="+mn-ea"/>
              </a:rPr>
              <a:t>양도 등의 경우 사용자의 형사책임은 승계되지 않음</a:t>
            </a:r>
            <a:r>
              <a:rPr lang="en-US" altLang="ko-KR" sz="1800" b="0" dirty="0">
                <a:solidFill>
                  <a:schemeClr val="tx1"/>
                </a:solidFill>
                <a:latin typeface="+mn-ea"/>
                <a:ea typeface="+mn-ea"/>
              </a:rPr>
              <a:t>. </a:t>
            </a:r>
            <a:r>
              <a:rPr lang="ko-KR" altLang="en-US" sz="1800" b="0" dirty="0">
                <a:solidFill>
                  <a:schemeClr val="tx1"/>
                </a:solidFill>
                <a:latin typeface="+mn-ea"/>
                <a:ea typeface="+mn-ea"/>
              </a:rPr>
              <a:t>민사책임만 승계</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err="1">
                <a:solidFill>
                  <a:schemeClr val="tx1"/>
                </a:solidFill>
                <a:latin typeface="+mn-ea"/>
                <a:ea typeface="+mn-ea"/>
              </a:rPr>
              <a:t>반의사</a:t>
            </a:r>
            <a:r>
              <a:rPr lang="ko-KR" altLang="en-US" sz="1800" b="0" dirty="0">
                <a:solidFill>
                  <a:schemeClr val="tx1"/>
                </a:solidFill>
                <a:latin typeface="+mn-ea"/>
                <a:ea typeface="+mn-ea"/>
              </a:rPr>
              <a:t> </a:t>
            </a:r>
            <a:r>
              <a:rPr lang="ko-KR" altLang="en-US" sz="1800" b="0" dirty="0" err="1">
                <a:solidFill>
                  <a:schemeClr val="tx1"/>
                </a:solidFill>
                <a:latin typeface="+mn-ea"/>
                <a:ea typeface="+mn-ea"/>
              </a:rPr>
              <a:t>불벌죄</a:t>
            </a:r>
            <a:r>
              <a:rPr lang="en-US" altLang="ko-KR" sz="1800" b="0" dirty="0">
                <a:solidFill>
                  <a:schemeClr val="tx1"/>
                </a:solidFill>
                <a:latin typeface="+mn-ea"/>
                <a:ea typeface="+mn-ea"/>
              </a:rPr>
              <a:t>. </a:t>
            </a:r>
            <a:r>
              <a:rPr lang="en-US" altLang="ko-KR" sz="1800" b="0" dirty="0" smtClean="0">
                <a:solidFill>
                  <a:schemeClr val="tx1"/>
                </a:solidFill>
                <a:latin typeface="+mn-ea"/>
                <a:ea typeface="+mn-ea"/>
              </a:rPr>
              <a:t>3</a:t>
            </a:r>
            <a:r>
              <a:rPr lang="ko-KR" altLang="en-US" sz="1800" b="0" dirty="0" smtClean="0">
                <a:solidFill>
                  <a:schemeClr val="tx1"/>
                </a:solidFill>
                <a:latin typeface="+mn-ea"/>
                <a:ea typeface="+mn-ea"/>
              </a:rPr>
              <a:t>년 이하의 징역</a:t>
            </a:r>
            <a:r>
              <a:rPr lang="en-US" altLang="ko-KR" dirty="0">
                <a:latin typeface="+mn-ea"/>
              </a:rPr>
              <a:t> </a:t>
            </a:r>
            <a:r>
              <a:rPr lang="ko-KR" altLang="en-US" dirty="0" smtClean="0">
                <a:latin typeface="+mn-ea"/>
              </a:rPr>
              <a:t>또는 </a:t>
            </a:r>
            <a:r>
              <a:rPr lang="en-US" altLang="ko-KR" dirty="0" smtClean="0">
                <a:latin typeface="+mn-ea"/>
              </a:rPr>
              <a:t>2,000</a:t>
            </a:r>
            <a:r>
              <a:rPr lang="ko-KR" altLang="en-US" dirty="0" smtClean="0">
                <a:latin typeface="+mn-ea"/>
              </a:rPr>
              <a:t>만원 이하의 벌금형</a:t>
            </a:r>
            <a:endParaRPr lang="en-US" altLang="ko-KR" sz="1800" b="0" dirty="0">
              <a:solidFill>
                <a:schemeClr val="tx1"/>
              </a:solidFill>
              <a:latin typeface="+mn-ea"/>
              <a:ea typeface="+mn-ea"/>
            </a:endParaRPr>
          </a:p>
        </p:txBody>
      </p:sp>
      <p:sp>
        <p:nvSpPr>
          <p:cNvPr id="17" name="직사각형 17"/>
          <p:cNvSpPr>
            <a:spLocks noChangeArrowheads="1"/>
          </p:cNvSpPr>
          <p:nvPr/>
        </p:nvSpPr>
        <p:spPr bwMode="gray">
          <a:xfrm>
            <a:off x="312738" y="4680251"/>
            <a:ext cx="2998787"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바</a:t>
            </a:r>
            <a:r>
              <a:rPr lang="en-US" altLang="ko-KR" sz="2000" dirty="0">
                <a:solidFill>
                  <a:schemeClr val="bg1"/>
                </a:solidFill>
                <a:latin typeface="+mn-ea"/>
                <a:ea typeface="+mn-ea"/>
              </a:rPr>
              <a:t>. </a:t>
            </a:r>
            <a:r>
              <a:rPr lang="ko-KR" altLang="en-US" sz="2000" dirty="0">
                <a:solidFill>
                  <a:schemeClr val="bg1"/>
                </a:solidFill>
                <a:latin typeface="+mn-ea"/>
                <a:ea typeface="+mn-ea"/>
              </a:rPr>
              <a:t>지연 이자</a:t>
            </a:r>
          </a:p>
        </p:txBody>
      </p:sp>
      <p:sp>
        <p:nvSpPr>
          <p:cNvPr id="18" name="TextBox 17"/>
          <p:cNvSpPr txBox="1"/>
          <p:nvPr/>
        </p:nvSpPr>
        <p:spPr>
          <a:xfrm>
            <a:off x="312738" y="5207379"/>
            <a:ext cx="9029700" cy="1338262"/>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사망 또는 퇴직 등으로 인한 금품 청산을 </a:t>
            </a:r>
            <a:r>
              <a:rPr lang="en-US" altLang="ko-KR" sz="1800" b="0" dirty="0">
                <a:solidFill>
                  <a:schemeClr val="tx1"/>
                </a:solidFill>
                <a:latin typeface="+mn-ea"/>
                <a:ea typeface="+mn-ea"/>
              </a:rPr>
              <a:t>14</a:t>
            </a:r>
            <a:r>
              <a:rPr lang="ko-KR" altLang="en-US" sz="1800" b="0" dirty="0">
                <a:solidFill>
                  <a:schemeClr val="tx1"/>
                </a:solidFill>
                <a:latin typeface="+mn-ea"/>
                <a:ea typeface="+mn-ea"/>
              </a:rPr>
              <a:t>일 내에 하지 않는 경우</a:t>
            </a:r>
            <a:endParaRPr lang="en-US" altLang="ko-KR" sz="1800" b="0" dirty="0">
              <a:solidFill>
                <a:schemeClr val="tx1"/>
              </a:solidFill>
              <a:latin typeface="+mn-ea"/>
              <a:ea typeface="+mn-ea"/>
            </a:endParaRPr>
          </a:p>
          <a:p>
            <a:pPr>
              <a:lnSpc>
                <a:spcPct val="150000"/>
              </a:lnSpc>
              <a:defRPr/>
            </a:pPr>
            <a:r>
              <a:rPr lang="en-US" altLang="ko-KR" sz="1800" b="0" dirty="0">
                <a:solidFill>
                  <a:schemeClr val="tx1"/>
                </a:solidFill>
                <a:latin typeface="+mn-ea"/>
                <a:ea typeface="+mn-ea"/>
              </a:rPr>
              <a:t>① 14</a:t>
            </a:r>
            <a:r>
              <a:rPr lang="ko-KR" altLang="en-US" sz="1800" b="0" dirty="0">
                <a:solidFill>
                  <a:schemeClr val="tx1"/>
                </a:solidFill>
                <a:latin typeface="+mn-ea"/>
                <a:ea typeface="+mn-ea"/>
              </a:rPr>
              <a:t>일 이내 </a:t>
            </a:r>
            <a:r>
              <a:rPr lang="en-US" altLang="ko-KR" sz="1800" b="0" dirty="0">
                <a:solidFill>
                  <a:schemeClr val="tx1"/>
                </a:solidFill>
                <a:latin typeface="+mn-ea"/>
                <a:ea typeface="+mn-ea"/>
              </a:rPr>
              <a:t>: </a:t>
            </a:r>
            <a:r>
              <a:rPr lang="ko-KR" altLang="en-US" sz="1800" b="0" dirty="0">
                <a:solidFill>
                  <a:schemeClr val="tx1"/>
                </a:solidFill>
                <a:latin typeface="+mn-ea"/>
                <a:ea typeface="+mn-ea"/>
              </a:rPr>
              <a:t>연 </a:t>
            </a:r>
            <a:r>
              <a:rPr lang="en-US" altLang="ko-KR" sz="1800" b="0" dirty="0">
                <a:solidFill>
                  <a:schemeClr val="tx1"/>
                </a:solidFill>
                <a:latin typeface="+mn-ea"/>
                <a:ea typeface="+mn-ea"/>
              </a:rPr>
              <a:t>6%(</a:t>
            </a:r>
            <a:r>
              <a:rPr lang="ko-KR" altLang="en-US" sz="1800" b="0" dirty="0">
                <a:solidFill>
                  <a:schemeClr val="tx1"/>
                </a:solidFill>
                <a:latin typeface="+mn-ea"/>
                <a:ea typeface="+mn-ea"/>
              </a:rPr>
              <a:t>상법</a:t>
            </a:r>
            <a:r>
              <a:rPr lang="en-US" altLang="ko-KR" sz="1800" b="0" dirty="0">
                <a:solidFill>
                  <a:schemeClr val="tx1"/>
                </a:solidFill>
                <a:latin typeface="+mn-ea"/>
                <a:ea typeface="+mn-ea"/>
              </a:rPr>
              <a:t>) </a:t>
            </a:r>
            <a:r>
              <a:rPr lang="ko-KR" altLang="en-US" sz="1800" b="0" dirty="0">
                <a:solidFill>
                  <a:schemeClr val="tx1"/>
                </a:solidFill>
                <a:latin typeface="+mn-ea"/>
                <a:ea typeface="+mn-ea"/>
              </a:rPr>
              <a:t>혹은 연</a:t>
            </a:r>
            <a:r>
              <a:rPr lang="en-US" altLang="ko-KR" sz="1800" b="0" dirty="0">
                <a:solidFill>
                  <a:schemeClr val="tx1"/>
                </a:solidFill>
                <a:latin typeface="+mn-ea"/>
                <a:ea typeface="+mn-ea"/>
              </a:rPr>
              <a:t>5%(</a:t>
            </a:r>
            <a:r>
              <a:rPr lang="ko-KR" altLang="en-US" sz="1800" b="0" dirty="0">
                <a:solidFill>
                  <a:schemeClr val="tx1"/>
                </a:solidFill>
                <a:latin typeface="+mn-ea"/>
                <a:ea typeface="+mn-ea"/>
              </a:rPr>
              <a:t>민법</a:t>
            </a:r>
            <a:r>
              <a:rPr lang="en-US" altLang="ko-KR" sz="1800" b="0" dirty="0">
                <a:solidFill>
                  <a:schemeClr val="tx1"/>
                </a:solidFill>
                <a:latin typeface="+mn-ea"/>
                <a:ea typeface="+mn-ea"/>
              </a:rPr>
              <a:t>) </a:t>
            </a:r>
            <a:r>
              <a:rPr lang="ko-KR" altLang="en-US" sz="1800" b="0" dirty="0">
                <a:solidFill>
                  <a:schemeClr val="tx1"/>
                </a:solidFill>
                <a:latin typeface="+mn-ea"/>
                <a:ea typeface="+mn-ea"/>
              </a:rPr>
              <a:t>지연이자 발생</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②</a:t>
            </a:r>
            <a:r>
              <a:rPr lang="en-US" altLang="ko-KR" sz="1800" b="0" dirty="0">
                <a:solidFill>
                  <a:schemeClr val="tx1"/>
                </a:solidFill>
                <a:latin typeface="+mn-ea"/>
                <a:ea typeface="+mn-ea"/>
              </a:rPr>
              <a:t> 15</a:t>
            </a:r>
            <a:r>
              <a:rPr lang="ko-KR" altLang="en-US" sz="1800" b="0" dirty="0">
                <a:solidFill>
                  <a:schemeClr val="tx1"/>
                </a:solidFill>
                <a:latin typeface="+mn-ea"/>
                <a:ea typeface="+mn-ea"/>
              </a:rPr>
              <a:t>일째 부터 </a:t>
            </a:r>
            <a:r>
              <a:rPr lang="en-US" altLang="ko-KR" sz="1800" b="0" dirty="0">
                <a:solidFill>
                  <a:schemeClr val="tx1"/>
                </a:solidFill>
                <a:latin typeface="+mn-ea"/>
                <a:ea typeface="+mn-ea"/>
              </a:rPr>
              <a:t>: </a:t>
            </a:r>
            <a:r>
              <a:rPr lang="ko-KR" altLang="en-US" sz="1800" b="0" dirty="0">
                <a:solidFill>
                  <a:schemeClr val="tx1"/>
                </a:solidFill>
                <a:latin typeface="+mn-ea"/>
                <a:ea typeface="+mn-ea"/>
              </a:rPr>
              <a:t>근로기준법 제</a:t>
            </a:r>
            <a:r>
              <a:rPr lang="en-US" altLang="ko-KR" sz="1800" b="0" dirty="0">
                <a:solidFill>
                  <a:schemeClr val="tx1"/>
                </a:solidFill>
                <a:latin typeface="+mn-ea"/>
                <a:ea typeface="+mn-ea"/>
              </a:rPr>
              <a:t>37</a:t>
            </a:r>
            <a:r>
              <a:rPr lang="ko-KR" altLang="en-US" sz="1800" b="0" dirty="0">
                <a:solidFill>
                  <a:schemeClr val="tx1"/>
                </a:solidFill>
                <a:latin typeface="+mn-ea"/>
                <a:ea typeface="+mn-ea"/>
              </a:rPr>
              <a:t>조 제</a:t>
            </a:r>
            <a:r>
              <a:rPr lang="en-US" altLang="ko-KR" sz="1800" b="0" dirty="0">
                <a:solidFill>
                  <a:schemeClr val="tx1"/>
                </a:solidFill>
                <a:latin typeface="+mn-ea"/>
                <a:ea typeface="+mn-ea"/>
              </a:rPr>
              <a:t>1</a:t>
            </a:r>
            <a:r>
              <a:rPr lang="ko-KR" altLang="en-US" sz="1800" b="0" dirty="0">
                <a:solidFill>
                  <a:schemeClr val="tx1"/>
                </a:solidFill>
                <a:latin typeface="+mn-ea"/>
                <a:ea typeface="+mn-ea"/>
              </a:rPr>
              <a:t>항에 의한 지연이자</a:t>
            </a:r>
            <a:r>
              <a:rPr lang="en-US" altLang="ko-KR" sz="1800" b="0" dirty="0">
                <a:solidFill>
                  <a:schemeClr val="tx1"/>
                </a:solidFill>
                <a:latin typeface="+mn-ea"/>
                <a:ea typeface="+mn-ea"/>
              </a:rPr>
              <a:t>(</a:t>
            </a:r>
            <a:r>
              <a:rPr lang="ko-KR" altLang="en-US" sz="1800" b="0" dirty="0">
                <a:solidFill>
                  <a:schemeClr val="tx1"/>
                </a:solidFill>
                <a:latin typeface="+mn-ea"/>
                <a:ea typeface="+mn-ea"/>
              </a:rPr>
              <a:t>현재 연 </a:t>
            </a:r>
            <a:r>
              <a:rPr lang="en-US" altLang="ko-KR" sz="1800" b="0" dirty="0">
                <a:solidFill>
                  <a:schemeClr val="tx1"/>
                </a:solidFill>
                <a:latin typeface="+mn-ea"/>
                <a:ea typeface="+mn-ea"/>
              </a:rPr>
              <a:t>20%)</a:t>
            </a:r>
            <a:r>
              <a:rPr lang="ko-KR" altLang="en-US" sz="1800" b="0" dirty="0">
                <a:solidFill>
                  <a:schemeClr val="tx1"/>
                </a:solidFill>
                <a:latin typeface="+mn-ea"/>
                <a:ea typeface="+mn-ea"/>
              </a:rPr>
              <a:t>발생</a:t>
            </a:r>
            <a:endParaRPr lang="en-US" altLang="ko-KR" sz="1800" b="0" dirty="0">
              <a:solidFill>
                <a:schemeClr val="tx1"/>
              </a:solidFill>
              <a:latin typeface="+mn-ea"/>
              <a:ea typeface="+mn-ea"/>
            </a:endParaRPr>
          </a:p>
        </p:txBody>
      </p:sp>
    </p:spTree>
    <p:extLst>
      <p:ext uri="{BB962C8B-B14F-4D97-AF65-F5344CB8AC3E}">
        <p14:creationId xmlns:p14="http://schemas.microsoft.com/office/powerpoint/2010/main" val="37467266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761295"/>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1" name="직사각형 17"/>
          <p:cNvSpPr>
            <a:spLocks noChangeArrowheads="1"/>
          </p:cNvSpPr>
          <p:nvPr/>
        </p:nvSpPr>
        <p:spPr bwMode="gray">
          <a:xfrm>
            <a:off x="334963" y="876300"/>
            <a:ext cx="2998787"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바</a:t>
            </a:r>
            <a:r>
              <a:rPr lang="en-US" altLang="ko-KR" sz="2000" dirty="0">
                <a:solidFill>
                  <a:schemeClr val="bg1"/>
                </a:solidFill>
                <a:latin typeface="+mn-ea"/>
                <a:ea typeface="+mn-ea"/>
              </a:rPr>
              <a:t>. </a:t>
            </a:r>
            <a:r>
              <a:rPr lang="ko-KR" altLang="en-US" sz="2000" dirty="0">
                <a:solidFill>
                  <a:schemeClr val="bg1"/>
                </a:solidFill>
                <a:latin typeface="+mn-ea"/>
                <a:ea typeface="+mn-ea"/>
              </a:rPr>
              <a:t>지연 이자</a:t>
            </a:r>
          </a:p>
        </p:txBody>
      </p:sp>
      <p:sp>
        <p:nvSpPr>
          <p:cNvPr id="12" name="TextBox 11"/>
          <p:cNvSpPr txBox="1"/>
          <p:nvPr/>
        </p:nvSpPr>
        <p:spPr>
          <a:xfrm>
            <a:off x="334963" y="1384300"/>
            <a:ext cx="9029700" cy="1338263"/>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가산 지연이자 적용이 </a:t>
            </a:r>
            <a:r>
              <a:rPr lang="ko-KR" altLang="en-US" sz="1800" b="0" dirty="0" err="1">
                <a:solidFill>
                  <a:schemeClr val="tx1"/>
                </a:solidFill>
                <a:latin typeface="+mn-ea"/>
                <a:ea typeface="+mn-ea"/>
              </a:rPr>
              <a:t>안되는</a:t>
            </a:r>
            <a:r>
              <a:rPr lang="ko-KR" altLang="en-US" sz="1800" b="0" dirty="0">
                <a:solidFill>
                  <a:schemeClr val="tx1"/>
                </a:solidFill>
                <a:latin typeface="+mn-ea"/>
                <a:ea typeface="+mn-ea"/>
              </a:rPr>
              <a:t> 경우</a:t>
            </a:r>
            <a:endParaRPr lang="en-US" altLang="ko-KR" sz="1800" b="0" dirty="0">
              <a:solidFill>
                <a:schemeClr val="tx1"/>
              </a:solidFill>
              <a:latin typeface="+mn-ea"/>
              <a:ea typeface="+mn-ea"/>
            </a:endParaRPr>
          </a:p>
          <a:p>
            <a:pPr>
              <a:lnSpc>
                <a:spcPct val="150000"/>
              </a:lnSpc>
              <a:defRPr/>
            </a:pPr>
            <a:r>
              <a:rPr lang="en-US" altLang="ko-KR" sz="1800" b="0" dirty="0">
                <a:solidFill>
                  <a:schemeClr val="tx1"/>
                </a:solidFill>
                <a:latin typeface="+mn-ea"/>
                <a:ea typeface="+mn-ea"/>
              </a:rPr>
              <a:t>-</a:t>
            </a:r>
            <a:r>
              <a:rPr lang="ko-KR" altLang="en-US" sz="1800" b="0" dirty="0">
                <a:solidFill>
                  <a:schemeClr val="tx1"/>
                </a:solidFill>
                <a:latin typeface="+mn-ea"/>
                <a:ea typeface="+mn-ea"/>
              </a:rPr>
              <a:t>파산선고</a:t>
            </a:r>
            <a:r>
              <a:rPr lang="en-US" altLang="ko-KR" sz="1800" b="0" dirty="0">
                <a:solidFill>
                  <a:schemeClr val="tx1"/>
                </a:solidFill>
                <a:latin typeface="+mn-ea"/>
                <a:ea typeface="+mn-ea"/>
              </a:rPr>
              <a:t>, </a:t>
            </a:r>
            <a:r>
              <a:rPr lang="ko-KR" altLang="en-US" sz="1800" b="0" dirty="0">
                <a:solidFill>
                  <a:schemeClr val="tx1"/>
                </a:solidFill>
                <a:latin typeface="+mn-ea"/>
                <a:ea typeface="+mn-ea"/>
              </a:rPr>
              <a:t>회생절차</a:t>
            </a:r>
            <a:r>
              <a:rPr lang="en-US" altLang="ko-KR" sz="1800" b="0" dirty="0">
                <a:solidFill>
                  <a:schemeClr val="tx1"/>
                </a:solidFill>
                <a:latin typeface="+mn-ea"/>
                <a:ea typeface="+mn-ea"/>
              </a:rPr>
              <a:t>, </a:t>
            </a:r>
            <a:r>
              <a:rPr lang="ko-KR" altLang="en-US" sz="1800" b="0" dirty="0">
                <a:solidFill>
                  <a:schemeClr val="tx1"/>
                </a:solidFill>
                <a:latin typeface="+mn-ea"/>
                <a:ea typeface="+mn-ea"/>
              </a:rPr>
              <a:t>도산 등 사실인정</a:t>
            </a:r>
            <a:endParaRPr lang="en-US" altLang="ko-KR" sz="1800" b="0" dirty="0">
              <a:solidFill>
                <a:schemeClr val="tx1"/>
              </a:solidFill>
              <a:latin typeface="+mn-ea"/>
              <a:ea typeface="+mn-ea"/>
            </a:endParaRPr>
          </a:p>
          <a:p>
            <a:pPr>
              <a:lnSpc>
                <a:spcPct val="150000"/>
              </a:lnSpc>
              <a:defRPr/>
            </a:pPr>
            <a:r>
              <a:rPr lang="en-US" altLang="ko-KR" sz="1800" b="0" dirty="0">
                <a:solidFill>
                  <a:schemeClr val="tx1"/>
                </a:solidFill>
                <a:latin typeface="+mn-ea"/>
                <a:ea typeface="+mn-ea"/>
              </a:rPr>
              <a:t>-</a:t>
            </a:r>
            <a:r>
              <a:rPr lang="ko-KR" altLang="en-US" sz="1800" b="0" dirty="0">
                <a:solidFill>
                  <a:schemeClr val="tx1"/>
                </a:solidFill>
                <a:latin typeface="+mn-ea"/>
                <a:ea typeface="+mn-ea"/>
              </a:rPr>
              <a:t>법원이나 노동위원회에서 채권의 </a:t>
            </a:r>
            <a:r>
              <a:rPr lang="ko-KR" altLang="en-US" sz="1800" b="0" dirty="0" err="1">
                <a:solidFill>
                  <a:schemeClr val="tx1"/>
                </a:solidFill>
                <a:latin typeface="+mn-ea"/>
                <a:ea typeface="+mn-ea"/>
              </a:rPr>
              <a:t>존부에</a:t>
            </a:r>
            <a:r>
              <a:rPr lang="ko-KR" altLang="en-US" sz="1800" b="0" dirty="0">
                <a:solidFill>
                  <a:schemeClr val="tx1"/>
                </a:solidFill>
                <a:latin typeface="+mn-ea"/>
                <a:ea typeface="+mn-ea"/>
              </a:rPr>
              <a:t> 대한 다투는 것이 적절하다고 보이는 경우</a:t>
            </a:r>
            <a:endParaRPr lang="en-US" altLang="ko-KR" sz="1800" b="0" dirty="0">
              <a:solidFill>
                <a:schemeClr val="tx1"/>
              </a:solidFill>
              <a:latin typeface="+mn-ea"/>
              <a:ea typeface="+mn-ea"/>
            </a:endParaRPr>
          </a:p>
        </p:txBody>
      </p:sp>
      <p:sp>
        <p:nvSpPr>
          <p:cNvPr id="15" name="직사각형 17"/>
          <p:cNvSpPr>
            <a:spLocks noChangeArrowheads="1"/>
          </p:cNvSpPr>
          <p:nvPr/>
        </p:nvSpPr>
        <p:spPr bwMode="gray">
          <a:xfrm>
            <a:off x="334963" y="2828925"/>
            <a:ext cx="2998787"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사</a:t>
            </a:r>
            <a:r>
              <a:rPr lang="en-US" altLang="ko-KR" sz="2000" dirty="0">
                <a:solidFill>
                  <a:schemeClr val="bg1"/>
                </a:solidFill>
                <a:latin typeface="+mn-ea"/>
                <a:ea typeface="+mn-ea"/>
              </a:rPr>
              <a:t>. </a:t>
            </a:r>
            <a:r>
              <a:rPr lang="ko-KR" altLang="en-US" sz="2000" dirty="0">
                <a:solidFill>
                  <a:schemeClr val="bg1"/>
                </a:solidFill>
                <a:latin typeface="+mn-ea"/>
                <a:ea typeface="+mn-ea"/>
              </a:rPr>
              <a:t>압류 금지 및 제한</a:t>
            </a:r>
          </a:p>
        </p:txBody>
      </p:sp>
      <p:sp>
        <p:nvSpPr>
          <p:cNvPr id="16" name="TextBox 15"/>
          <p:cNvSpPr txBox="1"/>
          <p:nvPr/>
        </p:nvSpPr>
        <p:spPr>
          <a:xfrm>
            <a:off x="339725" y="3321050"/>
            <a:ext cx="9029700" cy="922338"/>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민사집행법상 압류 </a:t>
            </a:r>
            <a:r>
              <a:rPr lang="ko-KR" altLang="en-US" sz="1800" b="0" dirty="0" smtClean="0">
                <a:solidFill>
                  <a:schemeClr val="tx1"/>
                </a:solidFill>
                <a:latin typeface="+mn-ea"/>
                <a:ea typeface="+mn-ea"/>
              </a:rPr>
              <a:t>제한</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퇴직연금의 경우는 </a:t>
            </a:r>
            <a:r>
              <a:rPr lang="en-US" altLang="ko-KR" sz="1800" b="0" dirty="0">
                <a:solidFill>
                  <a:schemeClr val="tx1"/>
                </a:solidFill>
                <a:latin typeface="+mn-ea"/>
                <a:ea typeface="+mn-ea"/>
              </a:rPr>
              <a:t>(</a:t>
            </a:r>
            <a:r>
              <a:rPr lang="ko-KR" altLang="en-US" sz="1800" b="0" dirty="0">
                <a:solidFill>
                  <a:schemeClr val="tx1"/>
                </a:solidFill>
                <a:latin typeface="+mn-ea"/>
                <a:ea typeface="+mn-ea"/>
              </a:rPr>
              <a:t>퇴직금과 달리</a:t>
            </a:r>
            <a:r>
              <a:rPr lang="en-US" altLang="ko-KR" sz="1800" b="0" dirty="0">
                <a:solidFill>
                  <a:schemeClr val="tx1"/>
                </a:solidFill>
                <a:latin typeface="+mn-ea"/>
                <a:ea typeface="+mn-ea"/>
              </a:rPr>
              <a:t>) </a:t>
            </a:r>
            <a:r>
              <a:rPr lang="ko-KR" altLang="en-US" sz="1800" b="0" dirty="0">
                <a:solidFill>
                  <a:schemeClr val="tx1"/>
                </a:solidFill>
                <a:latin typeface="+mn-ea"/>
                <a:ea typeface="+mn-ea"/>
              </a:rPr>
              <a:t>전액이 압류 불가능</a:t>
            </a:r>
            <a:endParaRPr lang="en-US" altLang="ko-KR" sz="1800" b="0" dirty="0">
              <a:solidFill>
                <a:schemeClr val="tx1"/>
              </a:solidFill>
              <a:latin typeface="+mn-ea"/>
              <a:ea typeface="+mn-ea"/>
            </a:endParaRPr>
          </a:p>
        </p:txBody>
      </p:sp>
      <p:sp>
        <p:nvSpPr>
          <p:cNvPr id="17" name="직사각형 17"/>
          <p:cNvSpPr>
            <a:spLocks noChangeArrowheads="1"/>
          </p:cNvSpPr>
          <p:nvPr/>
        </p:nvSpPr>
        <p:spPr bwMode="gray">
          <a:xfrm>
            <a:off x="334963" y="4335463"/>
            <a:ext cx="2997200" cy="482600"/>
          </a:xfrm>
          <a:prstGeom prst="rect">
            <a:avLst/>
          </a:prstGeom>
          <a:solidFill>
            <a:srgbClr val="2D87B1"/>
          </a:soli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kumimoji="1" sz="1600" b="1">
                <a:solidFill>
                  <a:srgbClr val="333333"/>
                </a:solidFill>
                <a:latin typeface="Arial" panose="020B0604020202020204" pitchFamily="34" charset="0"/>
                <a:ea typeface="굴림" panose="020B0600000101010101" pitchFamily="50" charset="-127"/>
              </a:defRPr>
            </a:lvl1pPr>
            <a:lvl2pPr marL="742950" indent="-285750" eaLnBrk="0" hangingPunct="0">
              <a:defRPr kumimoji="1" sz="1600" b="1">
                <a:solidFill>
                  <a:srgbClr val="333333"/>
                </a:solidFill>
                <a:latin typeface="Arial" panose="020B0604020202020204" pitchFamily="34" charset="0"/>
                <a:ea typeface="굴림" panose="020B0600000101010101" pitchFamily="50" charset="-127"/>
              </a:defRPr>
            </a:lvl2pPr>
            <a:lvl3pPr marL="1143000" indent="-228600" eaLnBrk="0" hangingPunct="0">
              <a:defRPr kumimoji="1" sz="1600" b="1">
                <a:solidFill>
                  <a:srgbClr val="333333"/>
                </a:solidFill>
                <a:latin typeface="Arial" panose="020B0604020202020204" pitchFamily="34" charset="0"/>
                <a:ea typeface="굴림" panose="020B0600000101010101" pitchFamily="50" charset="-127"/>
              </a:defRPr>
            </a:lvl3pPr>
            <a:lvl4pPr marL="1600200" indent="-228600" eaLnBrk="0" hangingPunct="0">
              <a:defRPr kumimoji="1" sz="1600" b="1">
                <a:solidFill>
                  <a:srgbClr val="333333"/>
                </a:solidFill>
                <a:latin typeface="Arial" panose="020B0604020202020204" pitchFamily="34" charset="0"/>
                <a:ea typeface="굴림" panose="020B0600000101010101" pitchFamily="50" charset="-127"/>
              </a:defRPr>
            </a:lvl4pPr>
            <a:lvl5pPr marL="2057400" indent="-228600" eaLnBrk="0" hangingPunct="0">
              <a:defRPr kumimoji="1" sz="1600" b="1">
                <a:solidFill>
                  <a:srgbClr val="333333"/>
                </a:solidFill>
                <a:latin typeface="Arial" panose="020B0604020202020204" pitchFamily="34" charset="0"/>
                <a:ea typeface="굴림" panose="020B0600000101010101" pitchFamily="50" charset="-127"/>
              </a:defRPr>
            </a:lvl5pPr>
            <a:lvl6pPr marL="25146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6pPr>
            <a:lvl7pPr marL="29718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7pPr>
            <a:lvl8pPr marL="34290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8pPr>
            <a:lvl9pPr marL="38862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9pPr>
          </a:lstStyle>
          <a:p>
            <a:pPr eaLnBrk="1" hangingPunct="1">
              <a:spcBef>
                <a:spcPct val="50000"/>
              </a:spcBef>
            </a:pPr>
            <a:r>
              <a:rPr lang="en-US" altLang="ko-KR" sz="2000" dirty="0">
                <a:solidFill>
                  <a:schemeClr val="bg1"/>
                </a:solidFill>
                <a:latin typeface="맑은 고딕" panose="020B0503020000020004" pitchFamily="50" charset="-127"/>
                <a:ea typeface="맑은 고딕" panose="020B0503020000020004" pitchFamily="50" charset="-127"/>
              </a:rPr>
              <a:t>2. </a:t>
            </a:r>
            <a:r>
              <a:rPr lang="ko-KR" altLang="en-US" sz="2000" dirty="0">
                <a:solidFill>
                  <a:schemeClr val="bg1"/>
                </a:solidFill>
                <a:latin typeface="맑은 고딕" panose="020B0503020000020004" pitchFamily="50" charset="-127"/>
                <a:ea typeface="맑은 고딕" panose="020B0503020000020004" pitchFamily="50" charset="-127"/>
              </a:rPr>
              <a:t>휴업급여에 의한 보호</a:t>
            </a:r>
          </a:p>
        </p:txBody>
      </p:sp>
      <p:sp>
        <p:nvSpPr>
          <p:cNvPr id="18" name="TextBox 17"/>
          <p:cNvSpPr txBox="1"/>
          <p:nvPr/>
        </p:nvSpPr>
        <p:spPr>
          <a:xfrm>
            <a:off x="334963" y="4937125"/>
            <a:ext cx="9029700" cy="922338"/>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사용자 귀책사유로 </a:t>
            </a:r>
            <a:r>
              <a:rPr lang="ko-KR" altLang="en-US" sz="1800" b="0" dirty="0" err="1">
                <a:solidFill>
                  <a:schemeClr val="tx1"/>
                </a:solidFill>
                <a:latin typeface="+mn-ea"/>
                <a:ea typeface="+mn-ea"/>
              </a:rPr>
              <a:t>휴업시</a:t>
            </a:r>
            <a:r>
              <a:rPr lang="en-US" altLang="ko-KR" sz="1800" b="0" dirty="0">
                <a:solidFill>
                  <a:schemeClr val="tx1"/>
                </a:solidFill>
                <a:latin typeface="+mn-ea"/>
                <a:ea typeface="+mn-ea"/>
              </a:rPr>
              <a:t>, max (</a:t>
            </a:r>
            <a:r>
              <a:rPr lang="ko-KR" altLang="en-US" sz="1800" b="0" dirty="0">
                <a:solidFill>
                  <a:schemeClr val="tx1"/>
                </a:solidFill>
                <a:latin typeface="+mn-ea"/>
                <a:ea typeface="+mn-ea"/>
              </a:rPr>
              <a:t>평균임금 </a:t>
            </a:r>
            <a:r>
              <a:rPr lang="en-US" altLang="ko-KR" sz="1800" b="0" dirty="0">
                <a:solidFill>
                  <a:schemeClr val="tx1"/>
                </a:solidFill>
                <a:latin typeface="+mn-ea"/>
                <a:ea typeface="+mn-ea"/>
              </a:rPr>
              <a:t>70%, </a:t>
            </a:r>
            <a:r>
              <a:rPr lang="ko-KR" altLang="en-US" sz="1800" b="0" dirty="0">
                <a:solidFill>
                  <a:schemeClr val="tx1"/>
                </a:solidFill>
                <a:latin typeface="+mn-ea"/>
                <a:ea typeface="+mn-ea"/>
              </a:rPr>
              <a:t>통상임금</a:t>
            </a:r>
            <a:r>
              <a:rPr lang="en-US" altLang="ko-KR" sz="1800" b="0" dirty="0">
                <a:solidFill>
                  <a:schemeClr val="tx1"/>
                </a:solidFill>
                <a:latin typeface="+mn-ea"/>
                <a:ea typeface="+mn-ea"/>
              </a:rPr>
              <a:t>) </a:t>
            </a:r>
            <a:r>
              <a:rPr lang="ko-KR" altLang="en-US" sz="1800" b="0" dirty="0">
                <a:solidFill>
                  <a:schemeClr val="tx1"/>
                </a:solidFill>
                <a:latin typeface="+mn-ea"/>
                <a:ea typeface="+mn-ea"/>
              </a:rPr>
              <a:t>단</a:t>
            </a:r>
            <a:r>
              <a:rPr lang="en-US" altLang="ko-KR" sz="1800" b="0" dirty="0">
                <a:solidFill>
                  <a:schemeClr val="tx1"/>
                </a:solidFill>
                <a:latin typeface="+mn-ea"/>
                <a:ea typeface="+mn-ea"/>
              </a:rPr>
              <a:t>, </a:t>
            </a:r>
            <a:r>
              <a:rPr lang="ko-KR" altLang="en-US" sz="1800" b="0" dirty="0">
                <a:solidFill>
                  <a:schemeClr val="tx1"/>
                </a:solidFill>
                <a:latin typeface="+mn-ea"/>
                <a:ea typeface="+mn-ea"/>
              </a:rPr>
              <a:t>부득이한 사유로 </a:t>
            </a:r>
            <a:endParaRPr lang="en-US" altLang="ko-KR" sz="1800" b="0" dirty="0">
              <a:solidFill>
                <a:schemeClr val="tx1"/>
              </a:solidFill>
              <a:latin typeface="+mn-ea"/>
              <a:ea typeface="+mn-ea"/>
            </a:endParaRP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사업 계속이 불가능하여 </a:t>
            </a:r>
            <a:r>
              <a:rPr lang="ko-KR" altLang="en-US" sz="1800" b="0" dirty="0" err="1">
                <a:solidFill>
                  <a:schemeClr val="tx1"/>
                </a:solidFill>
                <a:latin typeface="+mn-ea"/>
                <a:ea typeface="+mn-ea"/>
              </a:rPr>
              <a:t>노동위</a:t>
            </a:r>
            <a:r>
              <a:rPr lang="ko-KR" altLang="en-US" sz="1800" b="0" dirty="0">
                <a:solidFill>
                  <a:schemeClr val="tx1"/>
                </a:solidFill>
                <a:latin typeface="+mn-ea"/>
                <a:ea typeface="+mn-ea"/>
              </a:rPr>
              <a:t> </a:t>
            </a:r>
            <a:r>
              <a:rPr lang="ko-KR" altLang="en-US" sz="1800" b="0" dirty="0" err="1">
                <a:solidFill>
                  <a:schemeClr val="tx1"/>
                </a:solidFill>
                <a:latin typeface="+mn-ea"/>
                <a:ea typeface="+mn-ea"/>
              </a:rPr>
              <a:t>승인받은</a:t>
            </a:r>
            <a:r>
              <a:rPr lang="ko-KR" altLang="en-US" sz="1800" b="0" dirty="0">
                <a:solidFill>
                  <a:schemeClr val="tx1"/>
                </a:solidFill>
                <a:latin typeface="+mn-ea"/>
                <a:ea typeface="+mn-ea"/>
              </a:rPr>
              <a:t> 경우에는 감액</a:t>
            </a:r>
            <a:r>
              <a:rPr lang="en-US" altLang="ko-KR" sz="1800" b="0" dirty="0">
                <a:solidFill>
                  <a:schemeClr val="tx1"/>
                </a:solidFill>
                <a:latin typeface="+mn-ea"/>
                <a:ea typeface="+mn-ea"/>
              </a:rPr>
              <a:t>(</a:t>
            </a:r>
            <a:r>
              <a:rPr lang="ko-KR" altLang="en-US" sz="1800" b="0" dirty="0">
                <a:solidFill>
                  <a:schemeClr val="tx1"/>
                </a:solidFill>
                <a:latin typeface="+mn-ea"/>
                <a:ea typeface="+mn-ea"/>
              </a:rPr>
              <a:t>미지급 포함</a:t>
            </a:r>
            <a:r>
              <a:rPr lang="en-US" altLang="ko-KR" sz="1800" b="0" dirty="0">
                <a:solidFill>
                  <a:schemeClr val="tx1"/>
                </a:solidFill>
                <a:latin typeface="+mn-ea"/>
                <a:ea typeface="+mn-ea"/>
              </a:rPr>
              <a:t>) </a:t>
            </a:r>
            <a:r>
              <a:rPr lang="ko-KR" altLang="en-US" sz="1800" b="0" dirty="0">
                <a:solidFill>
                  <a:schemeClr val="tx1"/>
                </a:solidFill>
                <a:latin typeface="+mn-ea"/>
                <a:ea typeface="+mn-ea"/>
              </a:rPr>
              <a:t>가능</a:t>
            </a:r>
            <a:r>
              <a:rPr lang="en-US" altLang="ko-KR" sz="1800" b="0" dirty="0">
                <a:solidFill>
                  <a:schemeClr val="tx1"/>
                </a:solidFill>
                <a:latin typeface="+mn-ea"/>
                <a:ea typeface="+mn-ea"/>
              </a:rPr>
              <a:t>.</a:t>
            </a:r>
          </a:p>
        </p:txBody>
      </p:sp>
    </p:spTree>
    <p:extLst>
      <p:ext uri="{BB962C8B-B14F-4D97-AF65-F5344CB8AC3E}">
        <p14:creationId xmlns:p14="http://schemas.microsoft.com/office/powerpoint/2010/main" val="35597067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761295"/>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1" name="직사각형 17"/>
          <p:cNvSpPr>
            <a:spLocks noChangeArrowheads="1"/>
          </p:cNvSpPr>
          <p:nvPr/>
        </p:nvSpPr>
        <p:spPr bwMode="gray">
          <a:xfrm>
            <a:off x="290513" y="939800"/>
            <a:ext cx="2997200" cy="482600"/>
          </a:xfrm>
          <a:prstGeom prst="rect">
            <a:avLst/>
          </a:prstGeom>
          <a:solidFill>
            <a:srgbClr val="2D87B1"/>
          </a:soli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kumimoji="1" sz="1600" b="1">
                <a:solidFill>
                  <a:srgbClr val="333333"/>
                </a:solidFill>
                <a:latin typeface="Arial" panose="020B0604020202020204" pitchFamily="34" charset="0"/>
                <a:ea typeface="굴림" panose="020B0600000101010101" pitchFamily="50" charset="-127"/>
              </a:defRPr>
            </a:lvl1pPr>
            <a:lvl2pPr marL="742950" indent="-285750" eaLnBrk="0" hangingPunct="0">
              <a:defRPr kumimoji="1" sz="1600" b="1">
                <a:solidFill>
                  <a:srgbClr val="333333"/>
                </a:solidFill>
                <a:latin typeface="Arial" panose="020B0604020202020204" pitchFamily="34" charset="0"/>
                <a:ea typeface="굴림" panose="020B0600000101010101" pitchFamily="50" charset="-127"/>
              </a:defRPr>
            </a:lvl2pPr>
            <a:lvl3pPr marL="1143000" indent="-228600" eaLnBrk="0" hangingPunct="0">
              <a:defRPr kumimoji="1" sz="1600" b="1">
                <a:solidFill>
                  <a:srgbClr val="333333"/>
                </a:solidFill>
                <a:latin typeface="Arial" panose="020B0604020202020204" pitchFamily="34" charset="0"/>
                <a:ea typeface="굴림" panose="020B0600000101010101" pitchFamily="50" charset="-127"/>
              </a:defRPr>
            </a:lvl3pPr>
            <a:lvl4pPr marL="1600200" indent="-228600" eaLnBrk="0" hangingPunct="0">
              <a:defRPr kumimoji="1" sz="1600" b="1">
                <a:solidFill>
                  <a:srgbClr val="333333"/>
                </a:solidFill>
                <a:latin typeface="Arial" panose="020B0604020202020204" pitchFamily="34" charset="0"/>
                <a:ea typeface="굴림" panose="020B0600000101010101" pitchFamily="50" charset="-127"/>
              </a:defRPr>
            </a:lvl4pPr>
            <a:lvl5pPr marL="2057400" indent="-228600" eaLnBrk="0" hangingPunct="0">
              <a:defRPr kumimoji="1" sz="1600" b="1">
                <a:solidFill>
                  <a:srgbClr val="333333"/>
                </a:solidFill>
                <a:latin typeface="Arial" panose="020B0604020202020204" pitchFamily="34" charset="0"/>
                <a:ea typeface="굴림" panose="020B0600000101010101" pitchFamily="50" charset="-127"/>
              </a:defRPr>
            </a:lvl5pPr>
            <a:lvl6pPr marL="25146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6pPr>
            <a:lvl7pPr marL="29718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7pPr>
            <a:lvl8pPr marL="34290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8pPr>
            <a:lvl9pPr marL="38862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9pPr>
          </a:lstStyle>
          <a:p>
            <a:pPr eaLnBrk="1" hangingPunct="1">
              <a:spcBef>
                <a:spcPct val="50000"/>
              </a:spcBef>
            </a:pPr>
            <a:r>
              <a:rPr lang="en-US" altLang="ko-KR" sz="2000" dirty="0">
                <a:solidFill>
                  <a:schemeClr val="bg1"/>
                </a:solidFill>
                <a:latin typeface="맑은 고딕" panose="020B0503020000020004" pitchFamily="50" charset="-127"/>
                <a:ea typeface="맑은 고딕" panose="020B0503020000020004" pitchFamily="50" charset="-127"/>
              </a:rPr>
              <a:t>2. </a:t>
            </a:r>
            <a:r>
              <a:rPr lang="ko-KR" altLang="en-US" sz="2000" dirty="0">
                <a:solidFill>
                  <a:schemeClr val="bg1"/>
                </a:solidFill>
                <a:latin typeface="맑은 고딕" panose="020B0503020000020004" pitchFamily="50" charset="-127"/>
                <a:ea typeface="맑은 고딕" panose="020B0503020000020004" pitchFamily="50" charset="-127"/>
              </a:rPr>
              <a:t>휴업급여에 의한 보호</a:t>
            </a:r>
          </a:p>
        </p:txBody>
      </p:sp>
      <p:sp>
        <p:nvSpPr>
          <p:cNvPr id="12" name="직사각형 11"/>
          <p:cNvSpPr>
            <a:spLocks noChangeArrowheads="1"/>
          </p:cNvSpPr>
          <p:nvPr/>
        </p:nvSpPr>
        <p:spPr bwMode="gray">
          <a:xfrm>
            <a:off x="290513" y="1519238"/>
            <a:ext cx="4105275"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가</a:t>
            </a:r>
            <a:r>
              <a:rPr lang="en-US" altLang="ko-KR" sz="2000" dirty="0">
                <a:solidFill>
                  <a:schemeClr val="bg1"/>
                </a:solidFill>
                <a:latin typeface="+mn-ea"/>
                <a:ea typeface="+mn-ea"/>
              </a:rPr>
              <a:t>. </a:t>
            </a:r>
            <a:r>
              <a:rPr lang="ko-KR" altLang="en-US" sz="2000" dirty="0">
                <a:solidFill>
                  <a:schemeClr val="bg1"/>
                </a:solidFill>
                <a:latin typeface="+mn-ea"/>
                <a:ea typeface="+mn-ea"/>
              </a:rPr>
              <a:t>휴업의 정당성과 휴업수당</a:t>
            </a:r>
          </a:p>
        </p:txBody>
      </p:sp>
      <p:sp>
        <p:nvSpPr>
          <p:cNvPr id="15" name="TextBox 14"/>
          <p:cNvSpPr txBox="1"/>
          <p:nvPr/>
        </p:nvSpPr>
        <p:spPr>
          <a:xfrm>
            <a:off x="290513" y="2014538"/>
            <a:ext cx="9029700" cy="508000"/>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휴업수당을 지급하기만 하면 모든 휴업조치가 적법해지는 것이 아님</a:t>
            </a:r>
            <a:endParaRPr lang="en-US" altLang="ko-KR" sz="1800" b="0" dirty="0">
              <a:solidFill>
                <a:schemeClr val="tx1"/>
              </a:solidFill>
              <a:latin typeface="+mn-ea"/>
              <a:ea typeface="+mn-ea"/>
            </a:endParaRPr>
          </a:p>
        </p:txBody>
      </p:sp>
      <p:sp>
        <p:nvSpPr>
          <p:cNvPr id="16" name="직사각형 15"/>
          <p:cNvSpPr>
            <a:spLocks noChangeArrowheads="1"/>
          </p:cNvSpPr>
          <p:nvPr/>
        </p:nvSpPr>
        <p:spPr bwMode="gray">
          <a:xfrm>
            <a:off x="290513" y="2651125"/>
            <a:ext cx="4105275"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나</a:t>
            </a:r>
            <a:r>
              <a:rPr lang="en-US" altLang="ko-KR" sz="2000" dirty="0">
                <a:solidFill>
                  <a:schemeClr val="bg1"/>
                </a:solidFill>
                <a:latin typeface="+mn-ea"/>
                <a:ea typeface="+mn-ea"/>
              </a:rPr>
              <a:t>. </a:t>
            </a:r>
            <a:r>
              <a:rPr lang="ko-KR" altLang="en-US" sz="2000" dirty="0">
                <a:solidFill>
                  <a:schemeClr val="bg1"/>
                </a:solidFill>
                <a:latin typeface="+mn-ea"/>
                <a:ea typeface="+mn-ea"/>
              </a:rPr>
              <a:t>휴업과 휴직의 관계</a:t>
            </a:r>
          </a:p>
        </p:txBody>
      </p:sp>
      <p:sp>
        <p:nvSpPr>
          <p:cNvPr id="17" name="TextBox 16"/>
          <p:cNvSpPr txBox="1"/>
          <p:nvPr/>
        </p:nvSpPr>
        <p:spPr>
          <a:xfrm>
            <a:off x="290513" y="3143250"/>
            <a:ext cx="9029700" cy="454025"/>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근로기준법상 휴업 역시 근로기준법에서 정한 휴직에 해당하는 불이익 처분에 해당</a:t>
            </a:r>
            <a:endParaRPr lang="en-US" altLang="ko-KR" sz="1800" b="0" dirty="0">
              <a:solidFill>
                <a:schemeClr val="tx1"/>
              </a:solidFill>
              <a:latin typeface="+mn-ea"/>
              <a:ea typeface="+mn-ea"/>
            </a:endParaRPr>
          </a:p>
        </p:txBody>
      </p:sp>
      <p:sp>
        <p:nvSpPr>
          <p:cNvPr id="18" name="직사각형 17"/>
          <p:cNvSpPr>
            <a:spLocks noChangeArrowheads="1"/>
          </p:cNvSpPr>
          <p:nvPr/>
        </p:nvSpPr>
        <p:spPr bwMode="gray">
          <a:xfrm>
            <a:off x="290513" y="3725863"/>
            <a:ext cx="4105275"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다</a:t>
            </a:r>
            <a:r>
              <a:rPr lang="en-US" altLang="ko-KR" sz="2000" dirty="0">
                <a:solidFill>
                  <a:schemeClr val="bg1"/>
                </a:solidFill>
                <a:latin typeface="+mn-ea"/>
                <a:ea typeface="+mn-ea"/>
              </a:rPr>
              <a:t>. </a:t>
            </a:r>
            <a:r>
              <a:rPr lang="ko-KR" altLang="en-US" sz="2000" dirty="0">
                <a:solidFill>
                  <a:schemeClr val="bg1"/>
                </a:solidFill>
                <a:latin typeface="+mn-ea"/>
                <a:ea typeface="+mn-ea"/>
              </a:rPr>
              <a:t>휴업휴가의 정당성</a:t>
            </a:r>
          </a:p>
        </p:txBody>
      </p:sp>
      <p:sp>
        <p:nvSpPr>
          <p:cNvPr id="19" name="TextBox 18"/>
          <p:cNvSpPr txBox="1"/>
          <p:nvPr/>
        </p:nvSpPr>
        <p:spPr>
          <a:xfrm>
            <a:off x="290513" y="4216400"/>
            <a:ext cx="9029700" cy="2168525"/>
          </a:xfrm>
          <a:prstGeom prst="rect">
            <a:avLst/>
          </a:prstGeom>
          <a:noFill/>
          <a:ln w="31750">
            <a:solidFill>
              <a:schemeClr val="bg1">
                <a:lumMod val="75000"/>
              </a:schemeClr>
            </a:solidFill>
          </a:ln>
        </p:spPr>
        <p:txBody>
          <a:bodyPr>
            <a:spAutoFit/>
          </a:bodyPr>
          <a:lstStyle/>
          <a:p>
            <a:pPr>
              <a:lnSpc>
                <a:spcPct val="150000"/>
              </a:lnSpc>
              <a:defRPr/>
            </a:pPr>
            <a:r>
              <a:rPr lang="ko-KR" altLang="en-US" sz="1800" b="0" dirty="0">
                <a:solidFill>
                  <a:schemeClr val="tx1"/>
                </a:solidFill>
                <a:latin typeface="+mn-ea"/>
                <a:ea typeface="+mn-ea"/>
              </a:rPr>
              <a:t>■ 경영상의 필요를 이유로 하여 휴직명령이 취해진 경우 그 휴직명령이 정당한 인사권의 범위 내에 속하는지 여부는 당해 </a:t>
            </a:r>
            <a:r>
              <a:rPr lang="ko-KR" altLang="en-US" sz="1800" dirty="0">
                <a:solidFill>
                  <a:srgbClr val="FF0000"/>
                </a:solidFill>
                <a:latin typeface="+mn-ea"/>
                <a:ea typeface="+mn-ea"/>
              </a:rPr>
              <a:t>휴직명령 등의 경영상의 필요성과 그로 인하여 근로자가 받게 될 신분상</a:t>
            </a:r>
            <a:r>
              <a:rPr lang="en-US" altLang="ko-KR" sz="1800" dirty="0">
                <a:solidFill>
                  <a:srgbClr val="FF0000"/>
                </a:solidFill>
                <a:latin typeface="+mn-ea"/>
                <a:ea typeface="+mn-ea"/>
              </a:rPr>
              <a:t>·</a:t>
            </a:r>
            <a:r>
              <a:rPr lang="ko-KR" altLang="en-US" sz="1800" dirty="0">
                <a:solidFill>
                  <a:srgbClr val="FF0000"/>
                </a:solidFill>
                <a:latin typeface="+mn-ea"/>
                <a:ea typeface="+mn-ea"/>
              </a:rPr>
              <a:t>경제상의 불이익을 비교</a:t>
            </a:r>
            <a:r>
              <a:rPr lang="en-US" altLang="ko-KR" sz="1800" dirty="0">
                <a:solidFill>
                  <a:srgbClr val="FF0000"/>
                </a:solidFill>
                <a:latin typeface="+mn-ea"/>
                <a:ea typeface="+mn-ea"/>
              </a:rPr>
              <a:t>·</a:t>
            </a:r>
            <a:r>
              <a:rPr lang="ko-KR" altLang="en-US" sz="1800" dirty="0">
                <a:solidFill>
                  <a:srgbClr val="FF0000"/>
                </a:solidFill>
                <a:latin typeface="+mn-ea"/>
                <a:ea typeface="+mn-ea"/>
              </a:rPr>
              <a:t>교량하고</a:t>
            </a:r>
            <a:r>
              <a:rPr lang="en-US" altLang="ko-KR" sz="1800" b="0" dirty="0">
                <a:solidFill>
                  <a:schemeClr val="tx1"/>
                </a:solidFill>
                <a:latin typeface="+mn-ea"/>
                <a:ea typeface="+mn-ea"/>
              </a:rPr>
              <a:t>, </a:t>
            </a:r>
            <a:r>
              <a:rPr lang="ko-KR" altLang="en-US" sz="1800" dirty="0">
                <a:solidFill>
                  <a:srgbClr val="FF0000"/>
                </a:solidFill>
                <a:latin typeface="+mn-ea"/>
                <a:ea typeface="+mn-ea"/>
              </a:rPr>
              <a:t>휴직명령 대상자 선정의 기준이 합리적이어야 하며</a:t>
            </a:r>
            <a:r>
              <a:rPr lang="en-US" altLang="ko-KR" sz="1800" dirty="0">
                <a:solidFill>
                  <a:srgbClr val="FF0000"/>
                </a:solidFill>
                <a:latin typeface="+mn-ea"/>
                <a:ea typeface="+mn-ea"/>
              </a:rPr>
              <a:t>, </a:t>
            </a:r>
            <a:r>
              <a:rPr lang="ko-KR" altLang="en-US" sz="1800" dirty="0">
                <a:solidFill>
                  <a:srgbClr val="FF0000"/>
                </a:solidFill>
                <a:latin typeface="+mn-ea"/>
                <a:ea typeface="+mn-ea"/>
              </a:rPr>
              <a:t>근로자가 속하는 노동조합과의 협의 등 그 휴직명령을 하는 과정에서 </a:t>
            </a:r>
            <a:r>
              <a:rPr lang="ko-KR" altLang="en-US" sz="1800" dirty="0" err="1">
                <a:solidFill>
                  <a:srgbClr val="FF0000"/>
                </a:solidFill>
                <a:latin typeface="+mn-ea"/>
                <a:ea typeface="+mn-ea"/>
              </a:rPr>
              <a:t>신의칙상</a:t>
            </a:r>
            <a:r>
              <a:rPr lang="ko-KR" altLang="en-US" sz="1800" dirty="0">
                <a:solidFill>
                  <a:srgbClr val="FF0000"/>
                </a:solidFill>
                <a:latin typeface="+mn-ea"/>
                <a:ea typeface="+mn-ea"/>
              </a:rPr>
              <a:t> 요구되는 절차를 거쳤는지 여부를 종합적으로 </a:t>
            </a:r>
            <a:r>
              <a:rPr lang="ko-KR" altLang="en-US" sz="1800" b="0" dirty="0">
                <a:solidFill>
                  <a:schemeClr val="tx1"/>
                </a:solidFill>
                <a:latin typeface="+mn-ea"/>
                <a:ea typeface="+mn-ea"/>
              </a:rPr>
              <a:t>고려하여 결정</a:t>
            </a:r>
            <a:endParaRPr lang="en-US" altLang="ko-KR" sz="1800" b="0" dirty="0">
              <a:solidFill>
                <a:schemeClr val="tx1"/>
              </a:solidFill>
              <a:latin typeface="+mn-ea"/>
              <a:ea typeface="+mn-ea"/>
            </a:endParaRPr>
          </a:p>
        </p:txBody>
      </p:sp>
    </p:spTree>
    <p:extLst>
      <p:ext uri="{BB962C8B-B14F-4D97-AF65-F5344CB8AC3E}">
        <p14:creationId xmlns:p14="http://schemas.microsoft.com/office/powerpoint/2010/main" val="3129597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761295"/>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1" name="직사각형 17"/>
          <p:cNvSpPr>
            <a:spLocks noChangeArrowheads="1"/>
          </p:cNvSpPr>
          <p:nvPr/>
        </p:nvSpPr>
        <p:spPr bwMode="gray">
          <a:xfrm>
            <a:off x="290513" y="939800"/>
            <a:ext cx="3333750" cy="482600"/>
          </a:xfrm>
          <a:prstGeom prst="rect">
            <a:avLst/>
          </a:prstGeom>
          <a:solidFill>
            <a:srgbClr val="2D87B1"/>
          </a:soli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kumimoji="1" sz="1600" b="1">
                <a:solidFill>
                  <a:srgbClr val="333333"/>
                </a:solidFill>
                <a:latin typeface="Arial" panose="020B0604020202020204" pitchFamily="34" charset="0"/>
                <a:ea typeface="굴림" panose="020B0600000101010101" pitchFamily="50" charset="-127"/>
              </a:defRPr>
            </a:lvl1pPr>
            <a:lvl2pPr marL="742950" indent="-285750" eaLnBrk="0" hangingPunct="0">
              <a:defRPr kumimoji="1" sz="1600" b="1">
                <a:solidFill>
                  <a:srgbClr val="333333"/>
                </a:solidFill>
                <a:latin typeface="Arial" panose="020B0604020202020204" pitchFamily="34" charset="0"/>
                <a:ea typeface="굴림" panose="020B0600000101010101" pitchFamily="50" charset="-127"/>
              </a:defRPr>
            </a:lvl2pPr>
            <a:lvl3pPr marL="1143000" indent="-228600" eaLnBrk="0" hangingPunct="0">
              <a:defRPr kumimoji="1" sz="1600" b="1">
                <a:solidFill>
                  <a:srgbClr val="333333"/>
                </a:solidFill>
                <a:latin typeface="Arial" panose="020B0604020202020204" pitchFamily="34" charset="0"/>
                <a:ea typeface="굴림" panose="020B0600000101010101" pitchFamily="50" charset="-127"/>
              </a:defRPr>
            </a:lvl3pPr>
            <a:lvl4pPr marL="1600200" indent="-228600" eaLnBrk="0" hangingPunct="0">
              <a:defRPr kumimoji="1" sz="1600" b="1">
                <a:solidFill>
                  <a:srgbClr val="333333"/>
                </a:solidFill>
                <a:latin typeface="Arial" panose="020B0604020202020204" pitchFamily="34" charset="0"/>
                <a:ea typeface="굴림" panose="020B0600000101010101" pitchFamily="50" charset="-127"/>
              </a:defRPr>
            </a:lvl4pPr>
            <a:lvl5pPr marL="2057400" indent="-228600" eaLnBrk="0" hangingPunct="0">
              <a:defRPr kumimoji="1" sz="1600" b="1">
                <a:solidFill>
                  <a:srgbClr val="333333"/>
                </a:solidFill>
                <a:latin typeface="Arial" panose="020B0604020202020204" pitchFamily="34" charset="0"/>
                <a:ea typeface="굴림" panose="020B0600000101010101" pitchFamily="50" charset="-127"/>
              </a:defRPr>
            </a:lvl5pPr>
            <a:lvl6pPr marL="25146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6pPr>
            <a:lvl7pPr marL="29718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7pPr>
            <a:lvl8pPr marL="34290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8pPr>
            <a:lvl9pPr marL="38862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9pPr>
          </a:lstStyle>
          <a:p>
            <a:pPr eaLnBrk="1" hangingPunct="1">
              <a:spcBef>
                <a:spcPct val="50000"/>
              </a:spcBef>
            </a:pPr>
            <a:r>
              <a:rPr lang="en-US" altLang="ko-KR" sz="2000" dirty="0">
                <a:solidFill>
                  <a:schemeClr val="bg1"/>
                </a:solidFill>
                <a:latin typeface="맑은 고딕" panose="020B0503020000020004" pitchFamily="50" charset="-127"/>
                <a:ea typeface="맑은 고딕" panose="020B0503020000020004" pitchFamily="50" charset="-127"/>
              </a:rPr>
              <a:t>3. </a:t>
            </a:r>
            <a:r>
              <a:rPr lang="ko-KR" altLang="en-US" sz="2000" dirty="0">
                <a:solidFill>
                  <a:schemeClr val="bg1"/>
                </a:solidFill>
                <a:latin typeface="맑은 고딕" panose="020B0503020000020004" pitchFamily="50" charset="-127"/>
                <a:ea typeface="맑은 고딕" panose="020B0503020000020004" pitchFamily="50" charset="-127"/>
              </a:rPr>
              <a:t>임금의 반납</a:t>
            </a:r>
            <a:r>
              <a:rPr lang="en-US" altLang="ko-KR" sz="2000" dirty="0">
                <a:solidFill>
                  <a:schemeClr val="bg1"/>
                </a:solidFill>
                <a:latin typeface="맑은 고딕" panose="020B0503020000020004" pitchFamily="50" charset="-127"/>
                <a:ea typeface="맑은 고딕" panose="020B0503020000020004" pitchFamily="50" charset="-127"/>
              </a:rPr>
              <a:t>, </a:t>
            </a:r>
            <a:r>
              <a:rPr lang="ko-KR" altLang="en-US" sz="2000" dirty="0">
                <a:solidFill>
                  <a:schemeClr val="bg1"/>
                </a:solidFill>
                <a:latin typeface="맑은 고딕" panose="020B0503020000020004" pitchFamily="50" charset="-127"/>
                <a:ea typeface="맑은 고딕" panose="020B0503020000020004" pitchFamily="50" charset="-127"/>
              </a:rPr>
              <a:t>삭감</a:t>
            </a:r>
            <a:r>
              <a:rPr lang="en-US" altLang="ko-KR" sz="2000" dirty="0">
                <a:solidFill>
                  <a:schemeClr val="bg1"/>
                </a:solidFill>
                <a:latin typeface="맑은 고딕" panose="020B0503020000020004" pitchFamily="50" charset="-127"/>
                <a:ea typeface="맑은 고딕" panose="020B0503020000020004" pitchFamily="50" charset="-127"/>
              </a:rPr>
              <a:t>, </a:t>
            </a:r>
            <a:r>
              <a:rPr lang="ko-KR" altLang="en-US" sz="2000" dirty="0">
                <a:solidFill>
                  <a:schemeClr val="bg1"/>
                </a:solidFill>
                <a:latin typeface="맑은 고딕" panose="020B0503020000020004" pitchFamily="50" charset="-127"/>
                <a:ea typeface="맑은 고딕" panose="020B0503020000020004" pitchFamily="50" charset="-127"/>
              </a:rPr>
              <a:t>동결</a:t>
            </a:r>
          </a:p>
        </p:txBody>
      </p:sp>
      <p:sp>
        <p:nvSpPr>
          <p:cNvPr id="12" name="직사각형 11"/>
          <p:cNvSpPr>
            <a:spLocks noChangeArrowheads="1"/>
          </p:cNvSpPr>
          <p:nvPr/>
        </p:nvSpPr>
        <p:spPr bwMode="gray">
          <a:xfrm>
            <a:off x="290513" y="1519238"/>
            <a:ext cx="4105275"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가</a:t>
            </a:r>
            <a:r>
              <a:rPr lang="en-US" altLang="ko-KR" sz="2000" dirty="0">
                <a:solidFill>
                  <a:schemeClr val="bg1"/>
                </a:solidFill>
                <a:latin typeface="+mn-ea"/>
                <a:ea typeface="+mn-ea"/>
              </a:rPr>
              <a:t>. </a:t>
            </a:r>
            <a:r>
              <a:rPr lang="ko-KR" altLang="en-US" sz="2000" dirty="0">
                <a:solidFill>
                  <a:schemeClr val="bg1"/>
                </a:solidFill>
                <a:latin typeface="+mn-ea"/>
                <a:ea typeface="+mn-ea"/>
              </a:rPr>
              <a:t>고용노동부 해석 기준</a:t>
            </a:r>
          </a:p>
        </p:txBody>
      </p:sp>
      <p:sp>
        <p:nvSpPr>
          <p:cNvPr id="15" name="TextBox 14"/>
          <p:cNvSpPr txBox="1"/>
          <p:nvPr/>
        </p:nvSpPr>
        <p:spPr>
          <a:xfrm>
            <a:off x="290513" y="2014538"/>
            <a:ext cx="9029700" cy="4246562"/>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반납 </a:t>
            </a:r>
            <a:r>
              <a:rPr lang="en-US" altLang="ko-KR" sz="1800" b="0" dirty="0">
                <a:solidFill>
                  <a:schemeClr val="tx1"/>
                </a:solidFill>
                <a:latin typeface="+mn-ea"/>
                <a:ea typeface="+mn-ea"/>
              </a:rPr>
              <a:t>: </a:t>
            </a:r>
            <a:r>
              <a:rPr lang="ko-KR" altLang="en-US" sz="1800" dirty="0">
                <a:solidFill>
                  <a:srgbClr val="FF0000"/>
                </a:solidFill>
                <a:latin typeface="+mn-ea"/>
                <a:ea typeface="+mn-ea"/>
              </a:rPr>
              <a:t>기왕의 근로에 대하여 </a:t>
            </a:r>
            <a:r>
              <a:rPr lang="ko-KR" altLang="en-US" sz="1800" b="0" dirty="0">
                <a:solidFill>
                  <a:schemeClr val="tx1"/>
                </a:solidFill>
                <a:latin typeface="+mn-ea"/>
                <a:ea typeface="+mn-ea"/>
              </a:rPr>
              <a:t>발생한 임금 혹은 </a:t>
            </a:r>
            <a:r>
              <a:rPr lang="ko-KR" altLang="en-US" sz="1800" dirty="0">
                <a:solidFill>
                  <a:srgbClr val="FF0000"/>
                </a:solidFill>
                <a:latin typeface="+mn-ea"/>
                <a:ea typeface="+mn-ea"/>
              </a:rPr>
              <a:t>향후 근로에 의하여 </a:t>
            </a:r>
            <a:r>
              <a:rPr lang="ko-KR" altLang="en-US" sz="1800" b="0" dirty="0">
                <a:solidFill>
                  <a:schemeClr val="tx1"/>
                </a:solidFill>
                <a:latin typeface="+mn-ea"/>
                <a:ea typeface="+mn-ea"/>
              </a:rPr>
              <a:t>발생할 임금채권을 </a:t>
            </a:r>
            <a:r>
              <a:rPr lang="ko-KR" altLang="en-US" sz="1800" dirty="0">
                <a:solidFill>
                  <a:srgbClr val="0070C0"/>
                </a:solidFill>
                <a:latin typeface="+mn-ea"/>
                <a:ea typeface="+mn-ea"/>
              </a:rPr>
              <a:t>포기하고 회사에 반환하는 것</a:t>
            </a:r>
            <a:endParaRPr lang="en-US" altLang="ko-KR" sz="1800" dirty="0">
              <a:solidFill>
                <a:srgbClr val="0070C0"/>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개별 근로자 동의가 필요하고</a:t>
            </a:r>
            <a:r>
              <a:rPr lang="en-US" altLang="ko-KR" sz="1800" b="0" dirty="0">
                <a:solidFill>
                  <a:schemeClr val="tx1"/>
                </a:solidFill>
                <a:latin typeface="+mn-ea"/>
                <a:ea typeface="+mn-ea"/>
              </a:rPr>
              <a:t>, </a:t>
            </a:r>
            <a:r>
              <a:rPr lang="ko-KR" altLang="en-US" sz="1800" b="0" dirty="0">
                <a:solidFill>
                  <a:schemeClr val="tx1"/>
                </a:solidFill>
                <a:latin typeface="+mn-ea"/>
                <a:ea typeface="+mn-ea"/>
              </a:rPr>
              <a:t>개별 근로자가 동의하지 않는 한 집단적 합의는 무효</a:t>
            </a:r>
            <a:endParaRPr lang="en-US" altLang="ko-KR" sz="1800" b="0" dirty="0">
              <a:solidFill>
                <a:schemeClr val="tx1"/>
              </a:solidFill>
              <a:latin typeface="+mn-ea"/>
              <a:ea typeface="+mn-ea"/>
            </a:endParaRP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반납한 임금은 기왕의 근로에 대한 임금채권이므로 평균임금에 포함</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삭감 </a:t>
            </a:r>
            <a:r>
              <a:rPr lang="en-US" altLang="ko-KR" sz="1800" b="0" dirty="0">
                <a:solidFill>
                  <a:schemeClr val="tx1"/>
                </a:solidFill>
                <a:latin typeface="+mn-ea"/>
                <a:ea typeface="+mn-ea"/>
              </a:rPr>
              <a:t>: </a:t>
            </a:r>
            <a:r>
              <a:rPr lang="ko-KR" altLang="en-US" sz="1800" dirty="0">
                <a:solidFill>
                  <a:srgbClr val="FF0000"/>
                </a:solidFill>
                <a:latin typeface="+mn-ea"/>
                <a:ea typeface="+mn-ea"/>
              </a:rPr>
              <a:t>장래 일정시점 이후부터 </a:t>
            </a:r>
            <a:r>
              <a:rPr lang="ko-KR" altLang="en-US" sz="1800" b="0" dirty="0">
                <a:solidFill>
                  <a:schemeClr val="tx1"/>
                </a:solidFill>
                <a:latin typeface="+mn-ea"/>
                <a:ea typeface="+mn-ea"/>
              </a:rPr>
              <a:t>동일한 근로에 대한 임금을 낮추어 지급하는 것</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반드시 개별 근로자의 동의를 받아야 하는 것은 아니다</a:t>
            </a:r>
            <a:r>
              <a:rPr lang="en-US" altLang="ko-KR" sz="1800" b="0" dirty="0">
                <a:solidFill>
                  <a:schemeClr val="tx1"/>
                </a:solidFill>
                <a:latin typeface="+mn-ea"/>
                <a:ea typeface="+mn-ea"/>
              </a:rPr>
              <a:t>.</a:t>
            </a: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삭감된 임금은 임금채권이 아니므로 평균임금에 포함되지 않는다</a:t>
            </a:r>
            <a:r>
              <a:rPr lang="en-US" altLang="ko-KR" sz="1800" b="0" dirty="0">
                <a:solidFill>
                  <a:schemeClr val="tx1"/>
                </a:solidFill>
                <a:latin typeface="+mn-ea"/>
                <a:ea typeface="+mn-ea"/>
              </a:rPr>
              <a:t>. </a:t>
            </a:r>
            <a:r>
              <a:rPr lang="ko-KR" altLang="en-US" sz="1800" b="0" dirty="0">
                <a:solidFill>
                  <a:schemeClr val="tx1"/>
                </a:solidFill>
                <a:latin typeface="+mn-ea"/>
                <a:ea typeface="+mn-ea"/>
              </a:rPr>
              <a:t>다만</a:t>
            </a:r>
            <a:r>
              <a:rPr lang="en-US" altLang="ko-KR" sz="1800" b="0" dirty="0">
                <a:solidFill>
                  <a:schemeClr val="tx1"/>
                </a:solidFill>
                <a:latin typeface="+mn-ea"/>
                <a:ea typeface="+mn-ea"/>
              </a:rPr>
              <a:t>, </a:t>
            </a:r>
            <a:r>
              <a:rPr lang="ko-KR" altLang="en-US" sz="1800" b="0" dirty="0">
                <a:solidFill>
                  <a:schemeClr val="tx1"/>
                </a:solidFill>
                <a:latin typeface="+mn-ea"/>
                <a:ea typeface="+mn-ea"/>
              </a:rPr>
              <a:t>퇴직금 계산시 삭감 전 임금으로 계산하기로 약정하였다면 가능하다</a:t>
            </a:r>
            <a:r>
              <a:rPr lang="en-US" altLang="ko-KR" sz="1800" b="0" dirty="0">
                <a:solidFill>
                  <a:schemeClr val="tx1"/>
                </a:solidFill>
                <a:latin typeface="+mn-ea"/>
                <a:ea typeface="+mn-ea"/>
              </a:rPr>
              <a:t>.</a:t>
            </a: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동결 </a:t>
            </a:r>
            <a:r>
              <a:rPr lang="en-US" altLang="ko-KR" sz="1800" b="0" dirty="0">
                <a:solidFill>
                  <a:schemeClr val="tx1"/>
                </a:solidFill>
                <a:latin typeface="+mn-ea"/>
                <a:ea typeface="+mn-ea"/>
              </a:rPr>
              <a:t>: </a:t>
            </a:r>
            <a:r>
              <a:rPr lang="ko-KR" altLang="en-US" sz="1800" b="0" dirty="0">
                <a:solidFill>
                  <a:schemeClr val="tx1"/>
                </a:solidFill>
                <a:latin typeface="+mn-ea"/>
                <a:ea typeface="+mn-ea"/>
              </a:rPr>
              <a:t>임금인상 하지 않고 현재 수준을 장래에도 유지하는 것 </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개별 근로자의 동의 불필요</a:t>
            </a:r>
            <a:endParaRPr lang="en-US" altLang="ko-KR" sz="1800" b="0" dirty="0">
              <a:solidFill>
                <a:schemeClr val="tx1"/>
              </a:solidFill>
              <a:latin typeface="+mn-ea"/>
              <a:ea typeface="+mn-ea"/>
            </a:endParaRPr>
          </a:p>
        </p:txBody>
      </p:sp>
    </p:spTree>
    <p:extLst>
      <p:ext uri="{BB962C8B-B14F-4D97-AF65-F5344CB8AC3E}">
        <p14:creationId xmlns:p14="http://schemas.microsoft.com/office/powerpoint/2010/main" val="36063364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761295"/>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1" name="직사각형 17"/>
          <p:cNvSpPr>
            <a:spLocks noChangeArrowheads="1"/>
          </p:cNvSpPr>
          <p:nvPr/>
        </p:nvSpPr>
        <p:spPr bwMode="gray">
          <a:xfrm>
            <a:off x="290513" y="939800"/>
            <a:ext cx="3333750" cy="482600"/>
          </a:xfrm>
          <a:prstGeom prst="rect">
            <a:avLst/>
          </a:prstGeom>
          <a:solidFill>
            <a:srgbClr val="2D87B1"/>
          </a:soli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kumimoji="1" sz="1600" b="1">
                <a:solidFill>
                  <a:srgbClr val="333333"/>
                </a:solidFill>
                <a:latin typeface="Arial" panose="020B0604020202020204" pitchFamily="34" charset="0"/>
                <a:ea typeface="굴림" panose="020B0600000101010101" pitchFamily="50" charset="-127"/>
              </a:defRPr>
            </a:lvl1pPr>
            <a:lvl2pPr marL="742950" indent="-285750" eaLnBrk="0" hangingPunct="0">
              <a:defRPr kumimoji="1" sz="1600" b="1">
                <a:solidFill>
                  <a:srgbClr val="333333"/>
                </a:solidFill>
                <a:latin typeface="Arial" panose="020B0604020202020204" pitchFamily="34" charset="0"/>
                <a:ea typeface="굴림" panose="020B0600000101010101" pitchFamily="50" charset="-127"/>
              </a:defRPr>
            </a:lvl2pPr>
            <a:lvl3pPr marL="1143000" indent="-228600" eaLnBrk="0" hangingPunct="0">
              <a:defRPr kumimoji="1" sz="1600" b="1">
                <a:solidFill>
                  <a:srgbClr val="333333"/>
                </a:solidFill>
                <a:latin typeface="Arial" panose="020B0604020202020204" pitchFamily="34" charset="0"/>
                <a:ea typeface="굴림" panose="020B0600000101010101" pitchFamily="50" charset="-127"/>
              </a:defRPr>
            </a:lvl3pPr>
            <a:lvl4pPr marL="1600200" indent="-228600" eaLnBrk="0" hangingPunct="0">
              <a:defRPr kumimoji="1" sz="1600" b="1">
                <a:solidFill>
                  <a:srgbClr val="333333"/>
                </a:solidFill>
                <a:latin typeface="Arial" panose="020B0604020202020204" pitchFamily="34" charset="0"/>
                <a:ea typeface="굴림" panose="020B0600000101010101" pitchFamily="50" charset="-127"/>
              </a:defRPr>
            </a:lvl4pPr>
            <a:lvl5pPr marL="2057400" indent="-228600" eaLnBrk="0" hangingPunct="0">
              <a:defRPr kumimoji="1" sz="1600" b="1">
                <a:solidFill>
                  <a:srgbClr val="333333"/>
                </a:solidFill>
                <a:latin typeface="Arial" panose="020B0604020202020204" pitchFamily="34" charset="0"/>
                <a:ea typeface="굴림" panose="020B0600000101010101" pitchFamily="50" charset="-127"/>
              </a:defRPr>
            </a:lvl5pPr>
            <a:lvl6pPr marL="25146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6pPr>
            <a:lvl7pPr marL="29718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7pPr>
            <a:lvl8pPr marL="34290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8pPr>
            <a:lvl9pPr marL="38862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9pPr>
          </a:lstStyle>
          <a:p>
            <a:pPr eaLnBrk="1" hangingPunct="1">
              <a:spcBef>
                <a:spcPct val="50000"/>
              </a:spcBef>
            </a:pPr>
            <a:r>
              <a:rPr lang="en-US" altLang="ko-KR" sz="2000">
                <a:solidFill>
                  <a:schemeClr val="bg1"/>
                </a:solidFill>
                <a:latin typeface="맑은 고딕" panose="020B0503020000020004" pitchFamily="50" charset="-127"/>
                <a:ea typeface="맑은 고딕" panose="020B0503020000020004" pitchFamily="50" charset="-127"/>
              </a:rPr>
              <a:t>3. </a:t>
            </a:r>
            <a:r>
              <a:rPr lang="ko-KR" altLang="en-US" sz="2000">
                <a:solidFill>
                  <a:schemeClr val="bg1"/>
                </a:solidFill>
                <a:latin typeface="맑은 고딕" panose="020B0503020000020004" pitchFamily="50" charset="-127"/>
                <a:ea typeface="맑은 고딕" panose="020B0503020000020004" pitchFamily="50" charset="-127"/>
              </a:rPr>
              <a:t>임금의 반납</a:t>
            </a:r>
            <a:r>
              <a:rPr lang="en-US" altLang="ko-KR" sz="2000">
                <a:solidFill>
                  <a:schemeClr val="bg1"/>
                </a:solidFill>
                <a:latin typeface="맑은 고딕" panose="020B0503020000020004" pitchFamily="50" charset="-127"/>
                <a:ea typeface="맑은 고딕" panose="020B0503020000020004" pitchFamily="50" charset="-127"/>
              </a:rPr>
              <a:t>, </a:t>
            </a:r>
            <a:r>
              <a:rPr lang="ko-KR" altLang="en-US" sz="2000">
                <a:solidFill>
                  <a:schemeClr val="bg1"/>
                </a:solidFill>
                <a:latin typeface="맑은 고딕" panose="020B0503020000020004" pitchFamily="50" charset="-127"/>
                <a:ea typeface="맑은 고딕" panose="020B0503020000020004" pitchFamily="50" charset="-127"/>
              </a:rPr>
              <a:t>삭감</a:t>
            </a:r>
            <a:r>
              <a:rPr lang="en-US" altLang="ko-KR" sz="2000">
                <a:solidFill>
                  <a:schemeClr val="bg1"/>
                </a:solidFill>
                <a:latin typeface="맑은 고딕" panose="020B0503020000020004" pitchFamily="50" charset="-127"/>
                <a:ea typeface="맑은 고딕" panose="020B0503020000020004" pitchFamily="50" charset="-127"/>
              </a:rPr>
              <a:t>, </a:t>
            </a:r>
            <a:r>
              <a:rPr lang="ko-KR" altLang="en-US" sz="2000">
                <a:solidFill>
                  <a:schemeClr val="bg1"/>
                </a:solidFill>
                <a:latin typeface="맑은 고딕" panose="020B0503020000020004" pitchFamily="50" charset="-127"/>
                <a:ea typeface="맑은 고딕" panose="020B0503020000020004" pitchFamily="50" charset="-127"/>
              </a:rPr>
              <a:t>동결</a:t>
            </a:r>
          </a:p>
        </p:txBody>
      </p:sp>
      <p:sp>
        <p:nvSpPr>
          <p:cNvPr id="12" name="직사각형 11"/>
          <p:cNvSpPr>
            <a:spLocks noChangeArrowheads="1"/>
          </p:cNvSpPr>
          <p:nvPr/>
        </p:nvSpPr>
        <p:spPr bwMode="gray">
          <a:xfrm>
            <a:off x="290513" y="1519238"/>
            <a:ext cx="4105275"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나</a:t>
            </a:r>
            <a:r>
              <a:rPr lang="en-US" altLang="ko-KR" sz="2000" dirty="0">
                <a:solidFill>
                  <a:schemeClr val="bg1"/>
                </a:solidFill>
                <a:latin typeface="+mn-ea"/>
                <a:ea typeface="+mn-ea"/>
              </a:rPr>
              <a:t>. </a:t>
            </a:r>
            <a:r>
              <a:rPr lang="ko-KR" altLang="en-US" sz="2000" dirty="0">
                <a:solidFill>
                  <a:schemeClr val="bg1"/>
                </a:solidFill>
                <a:latin typeface="+mn-ea"/>
                <a:ea typeface="+mn-ea"/>
              </a:rPr>
              <a:t>판례 입장</a:t>
            </a:r>
          </a:p>
        </p:txBody>
      </p:sp>
      <p:sp>
        <p:nvSpPr>
          <p:cNvPr id="15" name="TextBox 14"/>
          <p:cNvSpPr txBox="1"/>
          <p:nvPr/>
        </p:nvSpPr>
        <p:spPr>
          <a:xfrm>
            <a:off x="290513" y="2162819"/>
            <a:ext cx="9029700" cy="3416300"/>
          </a:xfrm>
          <a:prstGeom prst="rect">
            <a:avLst/>
          </a:prstGeom>
          <a:noFill/>
          <a:ln w="31750">
            <a:solidFill>
              <a:schemeClr val="bg1">
                <a:lumMod val="75000"/>
              </a:schemeClr>
            </a:solidFill>
          </a:ln>
        </p:spPr>
        <p:txBody>
          <a:bodyPr>
            <a:spAutoFit/>
          </a:bodyPr>
          <a:lstStyle/>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임금청구권의 포기 가능 여부 </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사전 및 사후 포기 모두 가능하나</a:t>
            </a:r>
            <a:r>
              <a:rPr lang="en-US" altLang="ko-KR" sz="1800" b="0" dirty="0">
                <a:solidFill>
                  <a:schemeClr val="tx1"/>
                </a:solidFill>
                <a:latin typeface="+mn-ea"/>
                <a:ea typeface="+mn-ea"/>
              </a:rPr>
              <a:t>, </a:t>
            </a:r>
            <a:r>
              <a:rPr lang="ko-KR" altLang="en-US" sz="1800" b="0" dirty="0">
                <a:solidFill>
                  <a:schemeClr val="tx1"/>
                </a:solidFill>
                <a:latin typeface="+mn-ea"/>
                <a:ea typeface="+mn-ea"/>
              </a:rPr>
              <a:t>포기 의사를 엄격하게 해석</a:t>
            </a:r>
            <a:endParaRPr lang="en-US" altLang="ko-KR" sz="1800" b="0" dirty="0">
              <a:solidFill>
                <a:schemeClr val="tx1"/>
              </a:solidFill>
              <a:latin typeface="+mn-ea"/>
              <a:ea typeface="+mn-ea"/>
            </a:endParaRP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단체협약에 의한 임금 포기 가능 여부</a:t>
            </a:r>
            <a:endParaRPr lang="en-US" altLang="ko-KR" sz="1800" b="0" dirty="0">
              <a:solidFill>
                <a:schemeClr val="tx1"/>
              </a:solidFill>
              <a:latin typeface="+mn-ea"/>
              <a:ea typeface="+mn-ea"/>
            </a:endParaRP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이미 발생한 임금채권은 단체협약으로 포기 불가능</a:t>
            </a:r>
            <a:r>
              <a:rPr lang="en-US" altLang="ko-KR" sz="1800" b="0" dirty="0">
                <a:solidFill>
                  <a:schemeClr val="tx1"/>
                </a:solidFill>
                <a:latin typeface="+mn-ea"/>
                <a:ea typeface="+mn-ea"/>
              </a:rPr>
              <a:t>. (</a:t>
            </a:r>
            <a:r>
              <a:rPr lang="ko-KR" altLang="en-US" sz="1800" b="0" dirty="0">
                <a:solidFill>
                  <a:schemeClr val="tx1"/>
                </a:solidFill>
                <a:latin typeface="+mn-ea"/>
                <a:ea typeface="+mn-ea"/>
              </a:rPr>
              <a:t>즉</a:t>
            </a:r>
            <a:r>
              <a:rPr lang="en-US" altLang="ko-KR" sz="1800" b="0" dirty="0">
                <a:solidFill>
                  <a:schemeClr val="tx1"/>
                </a:solidFill>
                <a:latin typeface="+mn-ea"/>
                <a:ea typeface="+mn-ea"/>
              </a:rPr>
              <a:t>, </a:t>
            </a:r>
            <a:r>
              <a:rPr lang="ko-KR" altLang="en-US" sz="1800" b="0" dirty="0">
                <a:solidFill>
                  <a:schemeClr val="tx1"/>
                </a:solidFill>
                <a:latin typeface="+mn-ea"/>
                <a:ea typeface="+mn-ea"/>
              </a:rPr>
              <a:t>사후 포기 불가능</a:t>
            </a:r>
            <a:r>
              <a:rPr lang="en-US" altLang="ko-KR" sz="1800" b="0" dirty="0">
                <a:solidFill>
                  <a:schemeClr val="tx1"/>
                </a:solidFill>
                <a:latin typeface="+mn-ea"/>
                <a:ea typeface="+mn-ea"/>
              </a:rPr>
              <a:t>)</a:t>
            </a: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향후 발생할 임금채권은 단체협약으로 포기 가능</a:t>
            </a:r>
            <a:r>
              <a:rPr lang="en-US" altLang="ko-KR" sz="1800" b="0" dirty="0">
                <a:solidFill>
                  <a:schemeClr val="tx1"/>
                </a:solidFill>
                <a:latin typeface="+mn-ea"/>
                <a:ea typeface="+mn-ea"/>
              </a:rPr>
              <a:t>. (</a:t>
            </a:r>
            <a:r>
              <a:rPr lang="ko-KR" altLang="en-US" sz="1800" b="0" dirty="0">
                <a:solidFill>
                  <a:schemeClr val="tx1"/>
                </a:solidFill>
                <a:latin typeface="+mn-ea"/>
                <a:ea typeface="+mn-ea"/>
              </a:rPr>
              <a:t>즉</a:t>
            </a:r>
            <a:r>
              <a:rPr lang="en-US" altLang="ko-KR" sz="1800" b="0" dirty="0">
                <a:solidFill>
                  <a:schemeClr val="tx1"/>
                </a:solidFill>
                <a:latin typeface="+mn-ea"/>
                <a:ea typeface="+mn-ea"/>
              </a:rPr>
              <a:t>, </a:t>
            </a:r>
            <a:r>
              <a:rPr lang="ko-KR" altLang="en-US" sz="1800" b="0" dirty="0">
                <a:solidFill>
                  <a:schemeClr val="tx1"/>
                </a:solidFill>
                <a:latin typeface="+mn-ea"/>
                <a:ea typeface="+mn-ea"/>
              </a:rPr>
              <a:t>사전 포기 가능</a:t>
            </a:r>
            <a:r>
              <a:rPr lang="en-US" altLang="ko-KR" sz="1800" b="0" dirty="0">
                <a:solidFill>
                  <a:schemeClr val="tx1"/>
                </a:solidFill>
                <a:latin typeface="+mn-ea"/>
                <a:ea typeface="+mn-ea"/>
              </a:rPr>
              <a:t>)</a:t>
            </a: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퇴직금 산정 방법</a:t>
            </a:r>
            <a:endParaRPr lang="en-US" altLang="ko-KR" sz="1800" b="0" dirty="0">
              <a:solidFill>
                <a:schemeClr val="tx1"/>
              </a:solidFill>
              <a:latin typeface="+mn-ea"/>
              <a:ea typeface="+mn-ea"/>
            </a:endParaRPr>
          </a:p>
          <a:p>
            <a:pPr>
              <a:lnSpc>
                <a:spcPct val="150000"/>
              </a:lnSpc>
              <a:defRPr/>
            </a:pPr>
            <a:r>
              <a:rPr lang="ko-KR" altLang="ko-KR" sz="1800" b="0" dirty="0">
                <a:solidFill>
                  <a:schemeClr val="tx1"/>
                </a:solidFill>
                <a:latin typeface="+mn-ea"/>
                <a:ea typeface="+mn-ea"/>
              </a:rPr>
              <a:t>☞</a:t>
            </a:r>
            <a:r>
              <a:rPr lang="en-US" altLang="ko-KR" sz="1800" b="0" dirty="0">
                <a:solidFill>
                  <a:schemeClr val="tx1"/>
                </a:solidFill>
                <a:latin typeface="+mn-ea"/>
                <a:ea typeface="+mn-ea"/>
              </a:rPr>
              <a:t> </a:t>
            </a:r>
            <a:r>
              <a:rPr lang="ko-KR" altLang="en-US" sz="1800" b="0" dirty="0">
                <a:solidFill>
                  <a:schemeClr val="tx1"/>
                </a:solidFill>
                <a:latin typeface="+mn-ea"/>
                <a:ea typeface="+mn-ea"/>
              </a:rPr>
              <a:t>사후 포기 사안에서 평균임금</a:t>
            </a:r>
            <a:r>
              <a:rPr lang="en-US" altLang="ko-KR" sz="1800" b="0" dirty="0">
                <a:solidFill>
                  <a:schemeClr val="tx1"/>
                </a:solidFill>
                <a:latin typeface="+mn-ea"/>
                <a:ea typeface="+mn-ea"/>
              </a:rPr>
              <a:t>(</a:t>
            </a:r>
            <a:r>
              <a:rPr lang="ko-KR" altLang="en-US" sz="1800" b="0" dirty="0">
                <a:solidFill>
                  <a:schemeClr val="tx1"/>
                </a:solidFill>
                <a:latin typeface="+mn-ea"/>
                <a:ea typeface="+mn-ea"/>
              </a:rPr>
              <a:t>퇴직금</a:t>
            </a:r>
            <a:r>
              <a:rPr lang="en-US" altLang="ko-KR" sz="1800" b="0" dirty="0">
                <a:solidFill>
                  <a:schemeClr val="tx1"/>
                </a:solidFill>
                <a:latin typeface="+mn-ea"/>
                <a:ea typeface="+mn-ea"/>
              </a:rPr>
              <a:t>) </a:t>
            </a:r>
            <a:r>
              <a:rPr lang="ko-KR" altLang="en-US" sz="1800" b="0" dirty="0" err="1">
                <a:solidFill>
                  <a:schemeClr val="tx1"/>
                </a:solidFill>
                <a:latin typeface="+mn-ea"/>
                <a:ea typeface="+mn-ea"/>
              </a:rPr>
              <a:t>산정시</a:t>
            </a:r>
            <a:r>
              <a:rPr lang="ko-KR" altLang="en-US" sz="1800" b="0" dirty="0">
                <a:solidFill>
                  <a:schemeClr val="tx1"/>
                </a:solidFill>
                <a:latin typeface="+mn-ea"/>
                <a:ea typeface="+mn-ea"/>
              </a:rPr>
              <a:t> 포함되어야 한다고 봄</a:t>
            </a:r>
            <a:r>
              <a:rPr lang="en-US" altLang="ko-KR" sz="1800" b="0" dirty="0">
                <a:solidFill>
                  <a:schemeClr val="tx1"/>
                </a:solidFill>
                <a:latin typeface="+mn-ea"/>
                <a:ea typeface="+mn-ea"/>
              </a:rPr>
              <a:t>.</a:t>
            </a:r>
          </a:p>
          <a:p>
            <a:pPr>
              <a:lnSpc>
                <a:spcPct val="150000"/>
              </a:lnSpc>
              <a:defRPr/>
            </a:pPr>
            <a:r>
              <a:rPr lang="en-US" altLang="ko-KR" sz="1800" b="0" dirty="0">
                <a:solidFill>
                  <a:schemeClr val="tx1"/>
                </a:solidFill>
                <a:latin typeface="+mn-ea"/>
                <a:ea typeface="+mn-ea"/>
              </a:rPr>
              <a:t>■ </a:t>
            </a:r>
            <a:r>
              <a:rPr lang="ko-KR" altLang="en-US" sz="1800" b="0" dirty="0">
                <a:solidFill>
                  <a:schemeClr val="tx1"/>
                </a:solidFill>
                <a:latin typeface="+mn-ea"/>
                <a:ea typeface="+mn-ea"/>
              </a:rPr>
              <a:t>퇴직금 사전 포기는 무효</a:t>
            </a:r>
            <a:endParaRPr lang="en-US" altLang="ko-KR" sz="1800" b="0" dirty="0">
              <a:solidFill>
                <a:schemeClr val="tx1"/>
              </a:solidFill>
              <a:latin typeface="+mn-ea"/>
              <a:ea typeface="+mn-ea"/>
            </a:endParaRPr>
          </a:p>
        </p:txBody>
      </p:sp>
    </p:spTree>
    <p:extLst>
      <p:ext uri="{BB962C8B-B14F-4D97-AF65-F5344CB8AC3E}">
        <p14:creationId xmlns:p14="http://schemas.microsoft.com/office/powerpoint/2010/main" val="4763189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IV. </a:t>
            </a:r>
            <a:r>
              <a:rPr lang="ko-KR" altLang="en-US" sz="3600" b="1" dirty="0" smtClean="0"/>
              <a:t>임금 채권의 보호</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6" y="1761295"/>
            <a:ext cx="11842044" cy="2677656"/>
          </a:xfrm>
          <a:prstGeom prst="rect">
            <a:avLst/>
          </a:prstGeom>
          <a:noFill/>
        </p:spPr>
        <p:txBody>
          <a:bodyPr wrap="square" rtlCol="0">
            <a:spAutoFit/>
          </a:bodyPr>
          <a:lstStyle/>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smtClean="0">
              <a:latin typeface="+mn-ea"/>
            </a:endParaRPr>
          </a:p>
          <a:p>
            <a:endParaRPr lang="en-US" altLang="ko-KR" sz="2400" b="1" dirty="0">
              <a:latin typeface="+mn-ea"/>
            </a:endParaRPr>
          </a:p>
          <a:p>
            <a:endParaRPr lang="en-US" altLang="ko-KR" sz="2400" b="1" dirty="0">
              <a:latin typeface="+mn-ea"/>
            </a:endParaRPr>
          </a:p>
          <a:p>
            <a:endParaRPr lang="en-US" altLang="ko-KR" sz="2400" b="1" dirty="0" smtClean="0">
              <a:latin typeface="+mn-ea"/>
            </a:endParaRPr>
          </a:p>
        </p:txBody>
      </p:sp>
      <p:sp>
        <p:nvSpPr>
          <p:cNvPr id="11" name="직사각형 17"/>
          <p:cNvSpPr>
            <a:spLocks noChangeArrowheads="1"/>
          </p:cNvSpPr>
          <p:nvPr/>
        </p:nvSpPr>
        <p:spPr bwMode="gray">
          <a:xfrm>
            <a:off x="290513" y="939800"/>
            <a:ext cx="3333750" cy="482600"/>
          </a:xfrm>
          <a:prstGeom prst="rect">
            <a:avLst/>
          </a:prstGeom>
          <a:solidFill>
            <a:srgbClr val="2D87B1"/>
          </a:soli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eaLnBrk="0" hangingPunct="0">
              <a:defRPr kumimoji="1" sz="1600" b="1">
                <a:solidFill>
                  <a:srgbClr val="333333"/>
                </a:solidFill>
                <a:latin typeface="Arial" panose="020B0604020202020204" pitchFamily="34" charset="0"/>
                <a:ea typeface="굴림" panose="020B0600000101010101" pitchFamily="50" charset="-127"/>
              </a:defRPr>
            </a:lvl1pPr>
            <a:lvl2pPr marL="742950" indent="-285750" eaLnBrk="0" hangingPunct="0">
              <a:defRPr kumimoji="1" sz="1600" b="1">
                <a:solidFill>
                  <a:srgbClr val="333333"/>
                </a:solidFill>
                <a:latin typeface="Arial" panose="020B0604020202020204" pitchFamily="34" charset="0"/>
                <a:ea typeface="굴림" panose="020B0600000101010101" pitchFamily="50" charset="-127"/>
              </a:defRPr>
            </a:lvl2pPr>
            <a:lvl3pPr marL="1143000" indent="-228600" eaLnBrk="0" hangingPunct="0">
              <a:defRPr kumimoji="1" sz="1600" b="1">
                <a:solidFill>
                  <a:srgbClr val="333333"/>
                </a:solidFill>
                <a:latin typeface="Arial" panose="020B0604020202020204" pitchFamily="34" charset="0"/>
                <a:ea typeface="굴림" panose="020B0600000101010101" pitchFamily="50" charset="-127"/>
              </a:defRPr>
            </a:lvl3pPr>
            <a:lvl4pPr marL="1600200" indent="-228600" eaLnBrk="0" hangingPunct="0">
              <a:defRPr kumimoji="1" sz="1600" b="1">
                <a:solidFill>
                  <a:srgbClr val="333333"/>
                </a:solidFill>
                <a:latin typeface="Arial" panose="020B0604020202020204" pitchFamily="34" charset="0"/>
                <a:ea typeface="굴림" panose="020B0600000101010101" pitchFamily="50" charset="-127"/>
              </a:defRPr>
            </a:lvl4pPr>
            <a:lvl5pPr marL="2057400" indent="-228600" eaLnBrk="0" hangingPunct="0">
              <a:defRPr kumimoji="1" sz="1600" b="1">
                <a:solidFill>
                  <a:srgbClr val="333333"/>
                </a:solidFill>
                <a:latin typeface="Arial" panose="020B0604020202020204" pitchFamily="34" charset="0"/>
                <a:ea typeface="굴림" panose="020B0600000101010101" pitchFamily="50" charset="-127"/>
              </a:defRPr>
            </a:lvl5pPr>
            <a:lvl6pPr marL="25146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6pPr>
            <a:lvl7pPr marL="29718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7pPr>
            <a:lvl8pPr marL="34290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8pPr>
            <a:lvl9pPr marL="3886200" indent="-228600" eaLnBrk="0" fontAlgn="base" hangingPunct="0">
              <a:spcBef>
                <a:spcPct val="0"/>
              </a:spcBef>
              <a:spcAft>
                <a:spcPct val="0"/>
              </a:spcAft>
              <a:defRPr kumimoji="1" sz="1600" b="1">
                <a:solidFill>
                  <a:srgbClr val="333333"/>
                </a:solidFill>
                <a:latin typeface="Arial" panose="020B0604020202020204" pitchFamily="34" charset="0"/>
                <a:ea typeface="굴림" panose="020B0600000101010101" pitchFamily="50" charset="-127"/>
              </a:defRPr>
            </a:lvl9pPr>
          </a:lstStyle>
          <a:p>
            <a:pPr eaLnBrk="1" hangingPunct="1">
              <a:spcBef>
                <a:spcPct val="50000"/>
              </a:spcBef>
            </a:pPr>
            <a:r>
              <a:rPr lang="en-US" altLang="ko-KR" sz="2000" dirty="0">
                <a:solidFill>
                  <a:schemeClr val="bg1"/>
                </a:solidFill>
                <a:latin typeface="맑은 고딕" panose="020B0503020000020004" pitchFamily="50" charset="-127"/>
                <a:ea typeface="맑은 고딕" panose="020B0503020000020004" pitchFamily="50" charset="-127"/>
              </a:rPr>
              <a:t>3. </a:t>
            </a:r>
            <a:r>
              <a:rPr lang="ko-KR" altLang="en-US" sz="2000" dirty="0">
                <a:solidFill>
                  <a:schemeClr val="bg1"/>
                </a:solidFill>
                <a:latin typeface="맑은 고딕" panose="020B0503020000020004" pitchFamily="50" charset="-127"/>
                <a:ea typeface="맑은 고딕" panose="020B0503020000020004" pitchFamily="50" charset="-127"/>
              </a:rPr>
              <a:t>임금의 반납</a:t>
            </a:r>
            <a:r>
              <a:rPr lang="en-US" altLang="ko-KR" sz="2000" dirty="0">
                <a:solidFill>
                  <a:schemeClr val="bg1"/>
                </a:solidFill>
                <a:latin typeface="맑은 고딕" panose="020B0503020000020004" pitchFamily="50" charset="-127"/>
                <a:ea typeface="맑은 고딕" panose="020B0503020000020004" pitchFamily="50" charset="-127"/>
              </a:rPr>
              <a:t>, </a:t>
            </a:r>
            <a:r>
              <a:rPr lang="ko-KR" altLang="en-US" sz="2000" dirty="0">
                <a:solidFill>
                  <a:schemeClr val="bg1"/>
                </a:solidFill>
                <a:latin typeface="맑은 고딕" panose="020B0503020000020004" pitchFamily="50" charset="-127"/>
                <a:ea typeface="맑은 고딕" panose="020B0503020000020004" pitchFamily="50" charset="-127"/>
              </a:rPr>
              <a:t>삭감</a:t>
            </a:r>
            <a:r>
              <a:rPr lang="en-US" altLang="ko-KR" sz="2000" dirty="0">
                <a:solidFill>
                  <a:schemeClr val="bg1"/>
                </a:solidFill>
                <a:latin typeface="맑은 고딕" panose="020B0503020000020004" pitchFamily="50" charset="-127"/>
                <a:ea typeface="맑은 고딕" panose="020B0503020000020004" pitchFamily="50" charset="-127"/>
              </a:rPr>
              <a:t>, </a:t>
            </a:r>
            <a:r>
              <a:rPr lang="ko-KR" altLang="en-US" sz="2000" dirty="0">
                <a:solidFill>
                  <a:schemeClr val="bg1"/>
                </a:solidFill>
                <a:latin typeface="맑은 고딕" panose="020B0503020000020004" pitchFamily="50" charset="-127"/>
                <a:ea typeface="맑은 고딕" panose="020B0503020000020004" pitchFamily="50" charset="-127"/>
              </a:rPr>
              <a:t>동결</a:t>
            </a:r>
          </a:p>
        </p:txBody>
      </p:sp>
      <p:sp>
        <p:nvSpPr>
          <p:cNvPr id="12" name="직사각형 11"/>
          <p:cNvSpPr>
            <a:spLocks noChangeArrowheads="1"/>
          </p:cNvSpPr>
          <p:nvPr/>
        </p:nvSpPr>
        <p:spPr bwMode="gray">
          <a:xfrm>
            <a:off x="290513" y="1519238"/>
            <a:ext cx="2586037" cy="482600"/>
          </a:xfrm>
          <a:prstGeom prst="rect">
            <a:avLst/>
          </a:prstGeom>
          <a:solidFill>
            <a:schemeClr val="accent5">
              <a:lumMod val="50000"/>
            </a:schemeClr>
          </a:solidFill>
          <a:ln>
            <a:noFill/>
          </a:ln>
        </p:spPr>
        <p:txBody>
          <a:bodyPr wrap="none" anchor="ctr"/>
          <a:lstStyle/>
          <a:p>
            <a:pPr>
              <a:spcBef>
                <a:spcPct val="50000"/>
              </a:spcBef>
              <a:defRPr/>
            </a:pPr>
            <a:r>
              <a:rPr lang="ko-KR" altLang="en-US" sz="2000" dirty="0">
                <a:solidFill>
                  <a:schemeClr val="bg1"/>
                </a:solidFill>
                <a:latin typeface="+mn-ea"/>
                <a:ea typeface="+mn-ea"/>
              </a:rPr>
              <a:t>다</a:t>
            </a:r>
            <a:r>
              <a:rPr lang="en-US" altLang="ko-KR" sz="2000" dirty="0">
                <a:solidFill>
                  <a:schemeClr val="bg1"/>
                </a:solidFill>
                <a:latin typeface="+mn-ea"/>
                <a:ea typeface="+mn-ea"/>
              </a:rPr>
              <a:t>. </a:t>
            </a:r>
            <a:r>
              <a:rPr lang="ko-KR" altLang="en-US" sz="2000" dirty="0">
                <a:solidFill>
                  <a:schemeClr val="bg1"/>
                </a:solidFill>
                <a:latin typeface="+mn-ea"/>
                <a:ea typeface="+mn-ea"/>
              </a:rPr>
              <a:t>금호타이어 사례 </a:t>
            </a:r>
          </a:p>
        </p:txBody>
      </p:sp>
      <p:sp>
        <p:nvSpPr>
          <p:cNvPr id="15" name="TextBox 14"/>
          <p:cNvSpPr txBox="1"/>
          <p:nvPr/>
        </p:nvSpPr>
        <p:spPr>
          <a:xfrm>
            <a:off x="434523" y="2107543"/>
            <a:ext cx="9029700" cy="5586145"/>
          </a:xfrm>
          <a:prstGeom prst="rect">
            <a:avLst/>
          </a:prstGeom>
          <a:noFill/>
          <a:ln w="31750">
            <a:solidFill>
              <a:schemeClr val="bg1">
                <a:lumMod val="75000"/>
              </a:schemeClr>
            </a:solidFill>
          </a:ln>
        </p:spPr>
        <p:txBody>
          <a:bodyPr>
            <a:spAutoFit/>
          </a:bodyPr>
          <a:lstStyle/>
          <a:p>
            <a:pPr>
              <a:lnSpc>
                <a:spcPct val="150000"/>
              </a:lnSpc>
              <a:defRPr/>
            </a:pPr>
            <a:endParaRPr lang="en-US" altLang="ko-KR" sz="1800" b="0" dirty="0">
              <a:solidFill>
                <a:schemeClr val="tx1"/>
              </a:solidFill>
              <a:latin typeface="+mn-ea"/>
              <a:ea typeface="+mn-ea"/>
            </a:endParaRPr>
          </a:p>
          <a:p>
            <a:pPr>
              <a:lnSpc>
                <a:spcPct val="150000"/>
              </a:lnSpc>
              <a:defRPr/>
            </a:pPr>
            <a:endParaRPr lang="en-US" altLang="ko-KR" sz="1800" b="0" dirty="0">
              <a:solidFill>
                <a:schemeClr val="tx1"/>
              </a:solidFill>
              <a:latin typeface="+mn-ea"/>
              <a:ea typeface="+mn-ea"/>
            </a:endParaRPr>
          </a:p>
          <a:p>
            <a:pPr>
              <a:lnSpc>
                <a:spcPct val="150000"/>
              </a:lnSpc>
              <a:defRPr/>
            </a:pPr>
            <a:endParaRPr lang="en-US" altLang="ko-KR" sz="1800" b="0" dirty="0">
              <a:solidFill>
                <a:schemeClr val="tx1"/>
              </a:solidFill>
              <a:latin typeface="+mn-ea"/>
              <a:ea typeface="+mn-ea"/>
            </a:endParaRPr>
          </a:p>
          <a:p>
            <a:pPr>
              <a:lnSpc>
                <a:spcPct val="150000"/>
              </a:lnSpc>
              <a:defRPr/>
            </a:pPr>
            <a:endParaRPr lang="en-US" altLang="ko-KR" sz="1800" b="0" dirty="0">
              <a:solidFill>
                <a:schemeClr val="tx1"/>
              </a:solidFill>
              <a:latin typeface="+mn-ea"/>
              <a:ea typeface="+mn-ea"/>
            </a:endParaRPr>
          </a:p>
          <a:p>
            <a:pPr>
              <a:lnSpc>
                <a:spcPct val="150000"/>
              </a:lnSpc>
              <a:defRPr/>
            </a:pPr>
            <a:endParaRPr lang="en-US" altLang="ko-KR" sz="1800" b="0" dirty="0">
              <a:solidFill>
                <a:schemeClr val="tx1"/>
              </a:solidFill>
              <a:latin typeface="+mn-ea"/>
              <a:ea typeface="+mn-ea"/>
            </a:endParaRPr>
          </a:p>
          <a:p>
            <a:pPr>
              <a:lnSpc>
                <a:spcPct val="150000"/>
              </a:lnSpc>
              <a:defRPr/>
            </a:pPr>
            <a:r>
              <a:rPr lang="en-US" altLang="ko-KR" sz="1400" b="0" dirty="0" smtClean="0">
                <a:solidFill>
                  <a:schemeClr val="tx1"/>
                </a:solidFill>
                <a:latin typeface="+mn-ea"/>
              </a:rPr>
              <a:t>■</a:t>
            </a:r>
            <a:r>
              <a:rPr lang="ko-KR" altLang="en-US" sz="1400" b="0" dirty="0" smtClean="0">
                <a:solidFill>
                  <a:schemeClr val="tx1"/>
                </a:solidFill>
                <a:latin typeface="+mn-ea"/>
              </a:rPr>
              <a:t>개별 조합원들은 </a:t>
            </a:r>
            <a:r>
              <a:rPr lang="en-US" altLang="ko-KR" sz="1400" b="0" dirty="0" smtClean="0">
                <a:solidFill>
                  <a:schemeClr val="tx1"/>
                </a:solidFill>
                <a:latin typeface="+mn-ea"/>
              </a:rPr>
              <a:t>“</a:t>
            </a:r>
            <a:r>
              <a:rPr lang="ko-KR" altLang="en-US" sz="1400" b="0" dirty="0" smtClean="0">
                <a:solidFill>
                  <a:schemeClr val="tx1"/>
                </a:solidFill>
                <a:latin typeface="+mn-ea"/>
              </a:rPr>
              <a:t>임금을 </a:t>
            </a:r>
            <a:r>
              <a:rPr lang="en-US" altLang="ko-KR" sz="1400" dirty="0" smtClean="0">
                <a:latin typeface="+mn-ea"/>
              </a:rPr>
              <a:t>‘</a:t>
            </a:r>
            <a:r>
              <a:rPr lang="ko-KR" altLang="en-US" sz="1400" b="0" dirty="0" smtClean="0">
                <a:solidFill>
                  <a:schemeClr val="tx1"/>
                </a:solidFill>
                <a:latin typeface="+mn-ea"/>
              </a:rPr>
              <a:t>반납</a:t>
            </a:r>
            <a:r>
              <a:rPr lang="en-US" altLang="ko-KR" sz="1400" b="0" dirty="0" smtClean="0">
                <a:solidFill>
                  <a:schemeClr val="tx1"/>
                </a:solidFill>
                <a:latin typeface="+mn-ea"/>
              </a:rPr>
              <a:t>’</a:t>
            </a:r>
            <a:r>
              <a:rPr lang="ko-KR" altLang="en-US" sz="1400" b="0" dirty="0" smtClean="0">
                <a:solidFill>
                  <a:schemeClr val="tx1"/>
                </a:solidFill>
                <a:latin typeface="+mn-ea"/>
              </a:rPr>
              <a:t>한다는 약정은 개별 노동자들로부터 개별적인 동의나 수권을 받지 않는 이상 무효이다</a:t>
            </a:r>
            <a:r>
              <a:rPr lang="en-US" altLang="ko-KR" sz="1400" b="0" dirty="0" smtClean="0">
                <a:solidFill>
                  <a:schemeClr val="tx1"/>
                </a:solidFill>
                <a:latin typeface="+mn-ea"/>
              </a:rPr>
              <a:t>.!”</a:t>
            </a:r>
            <a:r>
              <a:rPr lang="ko-KR" altLang="en-US" sz="1400" b="0" dirty="0" smtClean="0">
                <a:solidFill>
                  <a:schemeClr val="tx1"/>
                </a:solidFill>
                <a:latin typeface="+mn-ea"/>
              </a:rPr>
              <a:t>라고 주장</a:t>
            </a:r>
            <a:r>
              <a:rPr lang="en-US" altLang="ko-KR" sz="1400" b="0" dirty="0" smtClean="0">
                <a:solidFill>
                  <a:schemeClr val="tx1"/>
                </a:solidFill>
                <a:latin typeface="+mn-ea"/>
              </a:rPr>
              <a:t>.</a:t>
            </a:r>
          </a:p>
          <a:p>
            <a:pPr>
              <a:lnSpc>
                <a:spcPct val="150000"/>
              </a:lnSpc>
              <a:defRPr/>
            </a:pPr>
            <a:endParaRPr lang="en-US" altLang="ko-KR" sz="1400" dirty="0">
              <a:latin typeface="+mn-ea"/>
            </a:endParaRPr>
          </a:p>
          <a:p>
            <a:pPr>
              <a:lnSpc>
                <a:spcPct val="150000"/>
              </a:lnSpc>
              <a:defRPr/>
            </a:pPr>
            <a:r>
              <a:rPr lang="en-US" altLang="ko-KR" sz="1400" dirty="0" smtClean="0">
                <a:latin typeface="+mn-ea"/>
              </a:rPr>
              <a:t>■</a:t>
            </a:r>
            <a:r>
              <a:rPr lang="ko-KR" altLang="en-US" sz="1400" dirty="0" smtClean="0">
                <a:latin typeface="+mn-ea"/>
              </a:rPr>
              <a:t>법원은 </a:t>
            </a:r>
            <a:r>
              <a:rPr lang="en-US" altLang="ko-KR" sz="1400" dirty="0" smtClean="0">
                <a:latin typeface="+mn-ea"/>
              </a:rPr>
              <a:t>“</a:t>
            </a:r>
            <a:r>
              <a:rPr lang="ko-KR" altLang="en-US" sz="1400" b="1" dirty="0" smtClean="0">
                <a:solidFill>
                  <a:srgbClr val="FF0000"/>
                </a:solidFill>
                <a:latin typeface="+mn-ea"/>
              </a:rPr>
              <a:t>근로조건을 불리하게 변경하는 내용의 단체협약을 체결</a:t>
            </a:r>
            <a:r>
              <a:rPr lang="ko-KR" altLang="en-US" sz="1400" dirty="0" smtClean="0">
                <a:latin typeface="+mn-ea"/>
              </a:rPr>
              <a:t>할 수 있으므로 근로조건을 불리하게 변경하는 내용의 단체협약이 현저히 합리성을 결하여 노동조합의 목적을 벗어난 것으로 볼 수 있는 경우와 같은 특별한 사정이 없는 한 그러한 </a:t>
            </a:r>
            <a:r>
              <a:rPr lang="ko-KR" altLang="en-US" sz="1400" b="1" u="sng" dirty="0" smtClean="0">
                <a:solidFill>
                  <a:srgbClr val="FF0000"/>
                </a:solidFill>
                <a:latin typeface="+mn-ea"/>
              </a:rPr>
              <a:t>노사간의 합의를 무효라고 볼 수는 없고</a:t>
            </a:r>
            <a:r>
              <a:rPr lang="en-US" altLang="ko-KR" sz="1400" dirty="0" smtClean="0">
                <a:latin typeface="+mn-ea"/>
              </a:rPr>
              <a:t>, </a:t>
            </a:r>
            <a:r>
              <a:rPr lang="ko-KR" altLang="en-US" sz="1400" b="1" u="sng" dirty="0" smtClean="0">
                <a:solidFill>
                  <a:srgbClr val="FF0000"/>
                </a:solidFill>
                <a:latin typeface="+mn-ea"/>
              </a:rPr>
              <a:t>노동조합으로서는 그러한 합의를 위하여 사전에 근로자들로부터 개별적인 동의나 수권을 받을 필요가 없다</a:t>
            </a:r>
            <a:r>
              <a:rPr lang="en-US" altLang="ko-KR" sz="1400" dirty="0" smtClean="0">
                <a:latin typeface="+mn-ea"/>
              </a:rPr>
              <a:t>.“, “</a:t>
            </a:r>
            <a:r>
              <a:rPr lang="ko-KR" altLang="en-US" sz="1400" dirty="0" smtClean="0">
                <a:latin typeface="+mn-ea"/>
              </a:rPr>
              <a:t>반납은 </a:t>
            </a:r>
            <a:r>
              <a:rPr lang="ko-KR" altLang="en-US" sz="1400" b="1" u="sng" dirty="0" smtClean="0">
                <a:solidFill>
                  <a:srgbClr val="FF0000"/>
                </a:solidFill>
                <a:latin typeface="+mn-ea"/>
              </a:rPr>
              <a:t>장래</a:t>
            </a:r>
            <a:r>
              <a:rPr lang="ko-KR" altLang="en-US" sz="1400" dirty="0" smtClean="0">
                <a:latin typeface="+mn-ea"/>
              </a:rPr>
              <a:t> 워크아웃 기간 동안 임금 및 상여금을 감액한다는 것으로 해석함이 타당</a:t>
            </a:r>
            <a:r>
              <a:rPr lang="en-US" altLang="ko-KR" sz="1400" dirty="0" smtClean="0">
                <a:latin typeface="+mn-ea"/>
              </a:rPr>
              <a:t>.”</a:t>
            </a:r>
            <a:endParaRPr lang="en-US" altLang="ko-KR" sz="1400" b="0" dirty="0" smtClean="0">
              <a:solidFill>
                <a:schemeClr val="tx1"/>
              </a:solidFill>
              <a:latin typeface="+mn-ea"/>
            </a:endParaRPr>
          </a:p>
          <a:p>
            <a:pPr>
              <a:lnSpc>
                <a:spcPct val="150000"/>
              </a:lnSpc>
              <a:defRPr/>
            </a:pPr>
            <a:endParaRPr lang="en-US" altLang="ko-KR" dirty="0">
              <a:latin typeface="+mn-ea"/>
            </a:endParaRPr>
          </a:p>
          <a:p>
            <a:pPr>
              <a:lnSpc>
                <a:spcPct val="150000"/>
              </a:lnSpc>
              <a:defRPr/>
            </a:pPr>
            <a:endParaRPr lang="en-US" altLang="ko-KR" sz="1800" b="0" dirty="0">
              <a:solidFill>
                <a:schemeClr val="tx1"/>
              </a:solidFill>
              <a:latin typeface="+mn-e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963" y="2152650"/>
            <a:ext cx="8334375" cy="1892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57450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V. </a:t>
            </a:r>
            <a:r>
              <a:rPr lang="ko-KR" altLang="en-US" sz="6000" b="1" dirty="0" smtClean="0">
                <a:solidFill>
                  <a:prstClr val="black">
                    <a:lumMod val="75000"/>
                    <a:lumOff val="25000"/>
                  </a:prstClr>
                </a:solidFill>
                <a:latin typeface="+mj-ea"/>
              </a:rPr>
              <a:t>퇴직 연금</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7673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 </a:t>
            </a:r>
            <a:r>
              <a:rPr lang="ko-KR" altLang="en-US" sz="3600" b="1" dirty="0" smtClean="0"/>
              <a:t>퇴직연금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550981"/>
            <a:ext cx="11842044" cy="4264052"/>
          </a:xfrm>
          <a:prstGeom prst="rect">
            <a:avLst/>
          </a:prstGeom>
          <a:noFill/>
        </p:spPr>
        <p:txBody>
          <a:bodyPr wrap="square" rtlCol="0">
            <a:spAutoFit/>
          </a:bodyPr>
          <a:lstStyle/>
          <a:p>
            <a:pPr marL="457200" indent="-457200">
              <a:lnSpc>
                <a:spcPct val="200000"/>
              </a:lnSpc>
              <a:buAutoNum type="arabicPeriod"/>
            </a:pPr>
            <a:r>
              <a:rPr lang="en-US" altLang="ko-KR" sz="2800" dirty="0" smtClean="0">
                <a:latin typeface="+mn-ea"/>
              </a:rPr>
              <a:t>2012. 7. 26. </a:t>
            </a:r>
            <a:r>
              <a:rPr lang="ko-KR" altLang="en-US" sz="2800" dirty="0" smtClean="0">
                <a:latin typeface="+mn-ea"/>
              </a:rPr>
              <a:t>이후 </a:t>
            </a:r>
            <a:r>
              <a:rPr lang="ko-KR" altLang="en-US" sz="2800" dirty="0">
                <a:latin typeface="+mn-ea"/>
              </a:rPr>
              <a:t>새</a:t>
            </a:r>
            <a:r>
              <a:rPr lang="ko-KR" altLang="en-US" sz="2800" dirty="0" smtClean="0">
                <a:latin typeface="+mn-ea"/>
              </a:rPr>
              <a:t>로 설립</a:t>
            </a:r>
            <a:r>
              <a:rPr lang="en-US" altLang="ko-KR" sz="2800" dirty="0" smtClean="0">
                <a:latin typeface="+mn-ea"/>
              </a:rPr>
              <a:t>(</a:t>
            </a:r>
            <a:r>
              <a:rPr lang="ko-KR" altLang="en-US" sz="2800" dirty="0" smtClean="0">
                <a:latin typeface="+mn-ea"/>
              </a:rPr>
              <a:t>합병</a:t>
            </a:r>
            <a:r>
              <a:rPr lang="en-US" altLang="ko-KR" sz="2800" dirty="0" smtClean="0">
                <a:latin typeface="+mn-ea"/>
              </a:rPr>
              <a:t>, </a:t>
            </a:r>
            <a:r>
              <a:rPr lang="ko-KR" altLang="en-US" sz="2800" dirty="0" smtClean="0">
                <a:latin typeface="+mn-ea"/>
              </a:rPr>
              <a:t>분할된 경우는 제외</a:t>
            </a:r>
            <a:r>
              <a:rPr lang="en-US" altLang="ko-KR" sz="2800" dirty="0" smtClean="0">
                <a:latin typeface="+mn-ea"/>
              </a:rPr>
              <a:t>)</a:t>
            </a:r>
            <a:r>
              <a:rPr lang="ko-KR" altLang="en-US" sz="2800" dirty="0" smtClean="0">
                <a:latin typeface="+mn-ea"/>
              </a:rPr>
              <a:t>된 사업의 사용자는 근로자대표의 의견을 들어 사업 설립 후 </a:t>
            </a:r>
            <a:r>
              <a:rPr lang="en-US" altLang="ko-KR" sz="2800" dirty="0" smtClean="0">
                <a:latin typeface="+mn-ea"/>
              </a:rPr>
              <a:t>1</a:t>
            </a:r>
            <a:r>
              <a:rPr lang="ko-KR" altLang="en-US" sz="2800" dirty="0" smtClean="0">
                <a:latin typeface="+mn-ea"/>
              </a:rPr>
              <a:t>년 이내에 </a:t>
            </a:r>
            <a:r>
              <a:rPr lang="en-US" altLang="ko-KR" sz="2800" dirty="0" smtClean="0">
                <a:latin typeface="+mn-ea"/>
              </a:rPr>
              <a:t>DB(</a:t>
            </a:r>
            <a:r>
              <a:rPr lang="ko-KR" altLang="en-US" sz="2800" dirty="0" err="1" smtClean="0">
                <a:latin typeface="+mn-ea"/>
              </a:rPr>
              <a:t>확정급여형</a:t>
            </a:r>
            <a:r>
              <a:rPr lang="en-US" altLang="ko-KR" sz="2800" dirty="0" smtClean="0">
                <a:latin typeface="+mn-ea"/>
              </a:rPr>
              <a:t>) </a:t>
            </a:r>
            <a:r>
              <a:rPr lang="ko-KR" altLang="en-US" sz="2800" dirty="0" smtClean="0">
                <a:latin typeface="+mn-ea"/>
              </a:rPr>
              <a:t>퇴직연금제도나 </a:t>
            </a:r>
            <a:r>
              <a:rPr lang="en-US" altLang="ko-KR" sz="2800" dirty="0" smtClean="0">
                <a:latin typeface="+mn-ea"/>
              </a:rPr>
              <a:t>DC(</a:t>
            </a:r>
            <a:r>
              <a:rPr lang="ko-KR" altLang="en-US" sz="2800" dirty="0" err="1" smtClean="0">
                <a:latin typeface="+mn-ea"/>
              </a:rPr>
              <a:t>확정기여형</a:t>
            </a:r>
            <a:r>
              <a:rPr lang="en-US" altLang="ko-KR" sz="2800" dirty="0" smtClean="0">
                <a:latin typeface="+mn-ea"/>
              </a:rPr>
              <a:t>)</a:t>
            </a:r>
            <a:r>
              <a:rPr lang="ko-KR" altLang="en-US" sz="2800" dirty="0" smtClean="0">
                <a:latin typeface="+mn-ea"/>
              </a:rPr>
              <a:t>퇴직연금제도를 설정해야 함</a:t>
            </a:r>
            <a:r>
              <a:rPr lang="en-US" altLang="ko-KR" sz="2800" dirty="0" smtClean="0">
                <a:latin typeface="+mn-ea"/>
              </a:rPr>
              <a:t>. </a:t>
            </a:r>
          </a:p>
          <a:p>
            <a:pPr marL="457200" indent="-457200">
              <a:lnSpc>
                <a:spcPct val="200000"/>
              </a:lnSpc>
              <a:buAutoNum type="arabicPeriod"/>
            </a:pPr>
            <a:r>
              <a:rPr lang="ko-KR" altLang="en-US" sz="2800" dirty="0" smtClean="0">
                <a:latin typeface="+mn-ea"/>
              </a:rPr>
              <a:t>정부는 </a:t>
            </a:r>
            <a:r>
              <a:rPr lang="en-US" altLang="ko-KR" sz="2800" dirty="0" smtClean="0">
                <a:latin typeface="+mn-ea"/>
              </a:rPr>
              <a:t>2022. 1. 1. </a:t>
            </a:r>
            <a:r>
              <a:rPr lang="ko-KR" altLang="en-US" sz="2800" dirty="0" smtClean="0">
                <a:latin typeface="+mn-ea"/>
              </a:rPr>
              <a:t>까지 기업규모에 따라 단계적으로 퇴직연금 도입 의무화를 추진 중</a:t>
            </a:r>
            <a:r>
              <a:rPr lang="en-US" altLang="ko-KR" sz="2800" dirty="0" smtClean="0">
                <a:latin typeface="+mn-ea"/>
              </a:rPr>
              <a:t>. </a:t>
            </a:r>
            <a:endParaRPr lang="en-US" altLang="ko-KR" sz="2800" dirty="0">
              <a:latin typeface="+mn-ea"/>
            </a:endParaRPr>
          </a:p>
        </p:txBody>
      </p:sp>
    </p:spTree>
    <p:extLst>
      <p:ext uri="{BB962C8B-B14F-4D97-AF65-F5344CB8AC3E}">
        <p14:creationId xmlns:p14="http://schemas.microsoft.com/office/powerpoint/2010/main" val="26836270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 </a:t>
            </a:r>
            <a:r>
              <a:rPr lang="ko-KR" altLang="en-US" sz="3600" b="1" dirty="0" smtClean="0"/>
              <a:t>퇴직연금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550981"/>
            <a:ext cx="11842044" cy="5770811"/>
          </a:xfrm>
          <a:prstGeom prst="rect">
            <a:avLst/>
          </a:prstGeom>
          <a:noFill/>
        </p:spPr>
        <p:txBody>
          <a:bodyPr wrap="square" rtlCol="0">
            <a:spAutoFit/>
          </a:bodyPr>
          <a:lstStyle/>
          <a:p>
            <a:pPr>
              <a:lnSpc>
                <a:spcPct val="150000"/>
              </a:lnSpc>
            </a:pPr>
            <a:r>
              <a:rPr lang="en-US" altLang="ko-KR" sz="1600" dirty="0" smtClean="0">
                <a:latin typeface="+mn-ea"/>
              </a:rPr>
              <a:t>1. DB</a:t>
            </a:r>
            <a:r>
              <a:rPr lang="ko-KR" altLang="en-US" sz="1600" dirty="0" smtClean="0">
                <a:latin typeface="+mn-ea"/>
              </a:rPr>
              <a:t>형의 특징</a:t>
            </a:r>
            <a:endParaRPr lang="en-US" altLang="ko-KR" sz="1600" dirty="0" smtClean="0">
              <a:latin typeface="+mn-ea"/>
            </a:endParaRPr>
          </a:p>
          <a:p>
            <a:pPr marL="285750" indent="-285750">
              <a:lnSpc>
                <a:spcPct val="150000"/>
              </a:lnSpc>
              <a:buFontTx/>
              <a:buChar char="-"/>
            </a:pPr>
            <a:r>
              <a:rPr lang="ko-KR" altLang="en-US" sz="1600" dirty="0" smtClean="0">
                <a:latin typeface="+mn-ea"/>
              </a:rPr>
              <a:t>최종 퇴직급여 수준은 노동자의 최종 임금 수준과 근속연수에 따라 결정</a:t>
            </a:r>
            <a:endParaRPr lang="en-US" altLang="ko-KR" sz="1600" dirty="0" smtClean="0">
              <a:latin typeface="+mn-ea"/>
            </a:endParaRPr>
          </a:p>
          <a:p>
            <a:pPr marL="285750" indent="-285750">
              <a:lnSpc>
                <a:spcPct val="150000"/>
              </a:lnSpc>
              <a:buFontTx/>
              <a:buChar char="-"/>
            </a:pPr>
            <a:r>
              <a:rPr lang="ko-KR" altLang="en-US" sz="1600" dirty="0" smtClean="0">
                <a:latin typeface="+mn-ea"/>
              </a:rPr>
              <a:t>퇴직 연금 운용 등에 대해 노동자는 고민하지 않아도 됨</a:t>
            </a:r>
            <a:r>
              <a:rPr lang="en-US" altLang="ko-KR" sz="1600" dirty="0" smtClean="0">
                <a:latin typeface="+mn-ea"/>
              </a:rPr>
              <a:t>. </a:t>
            </a:r>
          </a:p>
          <a:p>
            <a:pPr marL="285750" indent="-285750">
              <a:lnSpc>
                <a:spcPct val="150000"/>
              </a:lnSpc>
              <a:buFontTx/>
              <a:buChar char="-"/>
            </a:pPr>
            <a:r>
              <a:rPr lang="ko-KR" altLang="en-US" sz="1600" dirty="0" smtClean="0">
                <a:latin typeface="+mn-ea"/>
              </a:rPr>
              <a:t>회사가 도산하는 최악의 경우에는 사외에 예치된 적립금</a:t>
            </a:r>
            <a:r>
              <a:rPr lang="en-US" altLang="ko-KR" sz="1600" dirty="0" smtClean="0">
                <a:latin typeface="+mn-ea"/>
              </a:rPr>
              <a:t>(</a:t>
            </a:r>
            <a:r>
              <a:rPr lang="ko-KR" altLang="en-US" sz="1600" dirty="0" smtClean="0">
                <a:latin typeface="+mn-ea"/>
              </a:rPr>
              <a:t>현재 법정 최소 적립비율은 </a:t>
            </a:r>
            <a:r>
              <a:rPr lang="en-US" altLang="ko-KR" sz="1600" dirty="0" smtClean="0">
                <a:latin typeface="+mn-ea"/>
              </a:rPr>
              <a:t>70%)</a:t>
            </a:r>
            <a:r>
              <a:rPr lang="ko-KR" altLang="en-US" sz="1600" dirty="0" smtClean="0">
                <a:latin typeface="+mn-ea"/>
              </a:rPr>
              <a:t>만 받게 되는 상황이 올 수도 있음</a:t>
            </a:r>
            <a:r>
              <a:rPr lang="en-US" altLang="ko-KR" sz="1600" dirty="0" smtClean="0">
                <a:latin typeface="+mn-ea"/>
              </a:rPr>
              <a:t>.</a:t>
            </a:r>
          </a:p>
          <a:p>
            <a:pPr marL="285750" indent="-285750">
              <a:lnSpc>
                <a:spcPct val="150000"/>
              </a:lnSpc>
              <a:buFontTx/>
              <a:buChar char="-"/>
            </a:pPr>
            <a:endParaRPr lang="en-US" altLang="ko-KR" sz="1600" dirty="0">
              <a:latin typeface="+mn-ea"/>
            </a:endParaRPr>
          </a:p>
          <a:p>
            <a:pPr>
              <a:lnSpc>
                <a:spcPct val="150000"/>
              </a:lnSpc>
            </a:pPr>
            <a:r>
              <a:rPr lang="en-US" altLang="ko-KR" sz="1600" dirty="0" smtClean="0">
                <a:latin typeface="+mn-ea"/>
              </a:rPr>
              <a:t>2. DC</a:t>
            </a:r>
            <a:r>
              <a:rPr lang="ko-KR" altLang="en-US" sz="1600" dirty="0" smtClean="0">
                <a:latin typeface="+mn-ea"/>
              </a:rPr>
              <a:t>형의 특징</a:t>
            </a:r>
            <a:endParaRPr lang="en-US" altLang="ko-KR" sz="1600" dirty="0" smtClean="0">
              <a:latin typeface="+mn-ea"/>
            </a:endParaRPr>
          </a:p>
          <a:p>
            <a:pPr marL="285750" indent="-285750">
              <a:lnSpc>
                <a:spcPct val="150000"/>
              </a:lnSpc>
              <a:buFontTx/>
              <a:buChar char="-"/>
            </a:pPr>
            <a:r>
              <a:rPr lang="ko-KR" altLang="en-US" sz="1600" dirty="0" smtClean="0">
                <a:latin typeface="+mn-ea"/>
              </a:rPr>
              <a:t>최종 퇴직급여 수준은 노동자의 운영수익과 추가부담 수준에 따라 결정</a:t>
            </a:r>
            <a:endParaRPr lang="en-US" altLang="ko-KR" sz="1600" dirty="0" smtClean="0">
              <a:latin typeface="+mn-ea"/>
            </a:endParaRPr>
          </a:p>
          <a:p>
            <a:pPr marL="285750" indent="-285750">
              <a:lnSpc>
                <a:spcPct val="150000"/>
              </a:lnSpc>
              <a:buFontTx/>
              <a:buChar char="-"/>
            </a:pPr>
            <a:r>
              <a:rPr lang="ko-KR" altLang="en-US" sz="1600" dirty="0" smtClean="0">
                <a:latin typeface="+mn-ea"/>
              </a:rPr>
              <a:t>퇴직 연금 운용에 대해 노동자가 고민해야 함</a:t>
            </a:r>
            <a:r>
              <a:rPr lang="en-US" altLang="ko-KR" sz="1600" dirty="0" smtClean="0">
                <a:latin typeface="+mn-ea"/>
              </a:rPr>
              <a:t>. </a:t>
            </a:r>
            <a:r>
              <a:rPr lang="ko-KR" altLang="en-US" sz="1600" dirty="0" smtClean="0">
                <a:latin typeface="+mn-ea"/>
              </a:rPr>
              <a:t>금융기관은 원리금 보장상품을 포함하여 자산운용 방법을 제시함</a:t>
            </a:r>
            <a:r>
              <a:rPr lang="en-US" altLang="ko-KR" sz="1600" dirty="0" smtClean="0">
                <a:latin typeface="+mn-ea"/>
              </a:rPr>
              <a:t>.</a:t>
            </a:r>
          </a:p>
          <a:p>
            <a:pPr marL="285750" indent="-285750">
              <a:lnSpc>
                <a:spcPct val="150000"/>
              </a:lnSpc>
              <a:buFontTx/>
              <a:buChar char="-"/>
            </a:pPr>
            <a:r>
              <a:rPr lang="ko-KR" altLang="en-US" sz="1600" dirty="0" smtClean="0">
                <a:latin typeface="+mn-ea"/>
              </a:rPr>
              <a:t>회사는 매년 연간 임금 총액의 </a:t>
            </a:r>
            <a:r>
              <a:rPr lang="en-US" altLang="ko-KR" sz="1600" dirty="0" smtClean="0">
                <a:latin typeface="+mn-ea"/>
              </a:rPr>
              <a:t>1/12 </a:t>
            </a:r>
            <a:r>
              <a:rPr lang="ko-KR" altLang="en-US" sz="1600" dirty="0" smtClean="0">
                <a:latin typeface="+mn-ea"/>
              </a:rPr>
              <a:t>이상에 해당하는 부담금을 노동자의 </a:t>
            </a:r>
            <a:r>
              <a:rPr lang="en-US" altLang="ko-KR" sz="1600" dirty="0" smtClean="0">
                <a:latin typeface="+mn-ea"/>
              </a:rPr>
              <a:t>DC </a:t>
            </a:r>
            <a:r>
              <a:rPr lang="ko-KR" altLang="en-US" sz="1600" dirty="0" smtClean="0">
                <a:latin typeface="+mn-ea"/>
              </a:rPr>
              <a:t>계정에 납입</a:t>
            </a:r>
            <a:r>
              <a:rPr lang="en-US" altLang="ko-KR" sz="1600" dirty="0" smtClean="0">
                <a:latin typeface="+mn-ea"/>
              </a:rPr>
              <a:t>. </a:t>
            </a:r>
          </a:p>
          <a:p>
            <a:pPr marL="285750" indent="-285750">
              <a:lnSpc>
                <a:spcPct val="150000"/>
              </a:lnSpc>
              <a:buFontTx/>
              <a:buChar char="-"/>
            </a:pPr>
            <a:r>
              <a:rPr lang="ko-KR" altLang="en-US" sz="1600" dirty="0" smtClean="0">
                <a:latin typeface="+mn-ea"/>
              </a:rPr>
              <a:t>퇴직급여가 </a:t>
            </a:r>
            <a:r>
              <a:rPr lang="en-US" altLang="ko-KR" sz="1600" dirty="0" smtClean="0">
                <a:latin typeface="+mn-ea"/>
              </a:rPr>
              <a:t>100% </a:t>
            </a:r>
            <a:r>
              <a:rPr lang="ko-KR" altLang="en-US" sz="1600" dirty="0" smtClean="0">
                <a:latin typeface="+mn-ea"/>
              </a:rPr>
              <a:t>사외에 보존되므로 회사가 도산하더라도 퇴직급여는 </a:t>
            </a:r>
            <a:r>
              <a:rPr lang="en-US" altLang="ko-KR" sz="1600" dirty="0" smtClean="0">
                <a:latin typeface="+mn-ea"/>
              </a:rPr>
              <a:t>100% </a:t>
            </a:r>
            <a:r>
              <a:rPr lang="ko-KR" altLang="en-US" sz="1600" dirty="0" smtClean="0">
                <a:latin typeface="+mn-ea"/>
              </a:rPr>
              <a:t>보존</a:t>
            </a:r>
            <a:r>
              <a:rPr lang="en-US" altLang="ko-KR" sz="1600" dirty="0" smtClean="0">
                <a:latin typeface="+mn-ea"/>
              </a:rPr>
              <a:t>. </a:t>
            </a:r>
          </a:p>
          <a:p>
            <a:pPr marL="285750" indent="-285750">
              <a:lnSpc>
                <a:spcPct val="150000"/>
              </a:lnSpc>
              <a:buFontTx/>
              <a:buChar char="-"/>
            </a:pPr>
            <a:endParaRPr lang="en-US" altLang="ko-KR" sz="1600" dirty="0">
              <a:latin typeface="+mn-ea"/>
            </a:endParaRPr>
          </a:p>
          <a:p>
            <a:pPr>
              <a:lnSpc>
                <a:spcPct val="150000"/>
              </a:lnSpc>
            </a:pPr>
            <a:r>
              <a:rPr lang="ko-KR" altLang="en-US" sz="1600" dirty="0" smtClean="0"/>
              <a:t>☆ 사용자가 </a:t>
            </a:r>
            <a:r>
              <a:rPr lang="ko-KR" altLang="en-US" sz="1600" dirty="0"/>
              <a:t>퇴직급여제도를 설정하거나 설정된 퇴직급여제도를 다른 종류의 퇴직급여제도로 변경하려는 경우에는 근로자의 과반수가 가입한 노동조합이 있는 경우에는 그 노동조합</a:t>
            </a:r>
            <a:r>
              <a:rPr lang="en-US" altLang="ko-KR" sz="1600" dirty="0"/>
              <a:t>, </a:t>
            </a:r>
            <a:r>
              <a:rPr lang="ko-KR" altLang="en-US" sz="1600" dirty="0"/>
              <a:t>근로자의 과반수가 가입한 노동조합이 없는 경우에는 근로자 과반수</a:t>
            </a:r>
            <a:r>
              <a:rPr lang="en-US" altLang="ko-KR" sz="1600" dirty="0"/>
              <a:t>(</a:t>
            </a:r>
            <a:r>
              <a:rPr lang="ko-KR" altLang="en-US" sz="1600" dirty="0"/>
              <a:t>이하 “근로자대표”라 한다</a:t>
            </a:r>
            <a:r>
              <a:rPr lang="en-US" altLang="ko-KR" sz="1600" dirty="0"/>
              <a:t>)</a:t>
            </a:r>
            <a:r>
              <a:rPr lang="ko-KR" altLang="en-US" sz="1600" dirty="0"/>
              <a:t>의 동의를 받아야 </a:t>
            </a:r>
            <a:r>
              <a:rPr lang="ko-KR" altLang="en-US" sz="1600" dirty="0" smtClean="0"/>
              <a:t>한다</a:t>
            </a:r>
            <a:r>
              <a:rPr lang="en-US" altLang="ko-KR" sz="1600" dirty="0" smtClean="0"/>
              <a:t>(</a:t>
            </a:r>
            <a:r>
              <a:rPr lang="ko-KR" altLang="en-US" sz="1600" dirty="0" smtClean="0"/>
              <a:t>근로자 </a:t>
            </a:r>
            <a:r>
              <a:rPr lang="ko-KR" altLang="en-US" sz="1600" dirty="0" err="1" smtClean="0"/>
              <a:t>퇴직급여보장법</a:t>
            </a:r>
            <a:r>
              <a:rPr lang="ko-KR" altLang="en-US" sz="1600" dirty="0" smtClean="0"/>
              <a:t> 제</a:t>
            </a:r>
            <a:r>
              <a:rPr lang="en-US" altLang="ko-KR" sz="1600" dirty="0" smtClean="0"/>
              <a:t>4</a:t>
            </a:r>
            <a:r>
              <a:rPr lang="ko-KR" altLang="en-US" sz="1600" dirty="0" smtClean="0"/>
              <a:t>조 제</a:t>
            </a:r>
            <a:r>
              <a:rPr lang="en-US" altLang="ko-KR" sz="1600" dirty="0" smtClean="0"/>
              <a:t>3</a:t>
            </a:r>
            <a:r>
              <a:rPr lang="ko-KR" altLang="en-US" sz="1600" dirty="0" smtClean="0"/>
              <a:t>항</a:t>
            </a:r>
            <a:r>
              <a:rPr lang="en-US" altLang="ko-KR" sz="1600" dirty="0" smtClean="0"/>
              <a:t>).</a:t>
            </a:r>
            <a:endParaRPr lang="en-US" altLang="ko-KR" sz="1600" dirty="0" smtClean="0">
              <a:latin typeface="+mn-ea"/>
            </a:endParaRPr>
          </a:p>
          <a:p>
            <a:pPr>
              <a:lnSpc>
                <a:spcPct val="150000"/>
              </a:lnSpc>
            </a:pPr>
            <a:endParaRPr lang="en-US" altLang="ko-KR" sz="1600" dirty="0">
              <a:latin typeface="+mn-ea"/>
            </a:endParaRPr>
          </a:p>
        </p:txBody>
      </p:sp>
    </p:spTree>
    <p:extLst>
      <p:ext uri="{BB962C8B-B14F-4D97-AF65-F5344CB8AC3E}">
        <p14:creationId xmlns:p14="http://schemas.microsoft.com/office/powerpoint/2010/main" val="390834869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 </a:t>
            </a:r>
            <a:r>
              <a:rPr lang="ko-KR" altLang="en-US" sz="3600" b="1" dirty="0" smtClean="0"/>
              <a:t>퇴직연금</a:t>
            </a:r>
            <a:endParaRPr lang="ko-KR" altLang="en-US" sz="3600" b="1" dirty="0"/>
          </a:p>
        </p:txBody>
      </p:sp>
      <p:graphicFrame>
        <p:nvGraphicFramePr>
          <p:cNvPr id="3" name="표 2"/>
          <p:cNvGraphicFramePr>
            <a:graphicFrameLocks noGrp="1"/>
          </p:cNvGraphicFramePr>
          <p:nvPr>
            <p:extLst>
              <p:ext uri="{D42A27DB-BD31-4B8C-83A1-F6EECF244321}">
                <p14:modId xmlns:p14="http://schemas.microsoft.com/office/powerpoint/2010/main" val="367439918"/>
              </p:ext>
            </p:extLst>
          </p:nvPr>
        </p:nvGraphicFramePr>
        <p:xfrm>
          <a:off x="2751438" y="1825625"/>
          <a:ext cx="7224584" cy="4351337"/>
        </p:xfrm>
        <a:graphic>
          <a:graphicData uri="http://schemas.openxmlformats.org/drawingml/2006/table">
            <a:tbl>
              <a:tblPr/>
              <a:tblGrid>
                <a:gridCol w="2882701"/>
                <a:gridCol w="1356186"/>
                <a:gridCol w="1454833"/>
                <a:gridCol w="1530864"/>
              </a:tblGrid>
              <a:tr h="234472">
                <a:tc gridSpan="4">
                  <a:txBody>
                    <a:bodyPr/>
                    <a:lstStyle/>
                    <a:p>
                      <a:pPr marL="0" marR="0" indent="0" algn="ctr" fontAlgn="base" latinLnBrk="0">
                        <a:lnSpc>
                          <a:spcPct val="120000"/>
                        </a:lnSpc>
                        <a:spcBef>
                          <a:spcPts val="0"/>
                        </a:spcBef>
                        <a:spcAft>
                          <a:spcPts val="0"/>
                        </a:spcAft>
                      </a:pPr>
                      <a:r>
                        <a:rPr lang="ko-KR" altLang="en-US" sz="900" b="1" kern="0" spc="0" dirty="0" smtClean="0">
                          <a:solidFill>
                            <a:srgbClr val="000000"/>
                          </a:solidFill>
                          <a:effectLst/>
                          <a:latin typeface="맑은 고딕" panose="020B0503020000020004" pitchFamily="50" charset="-127"/>
                        </a:rPr>
                        <a:t>퇴직금 중간정산</a:t>
                      </a:r>
                      <a:endParaRPr lang="ko-KR" altLang="en-US" sz="900" b="1" kern="0" spc="0" dirty="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solidFill>
                      <a:srgbClr val="E5E5E5"/>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561429">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사 유</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b="1" kern="0" spc="0">
                          <a:solidFill>
                            <a:srgbClr val="000000"/>
                          </a:solidFill>
                          <a:effectLst/>
                          <a:ea typeface="맑은 고딕" panose="020B0503020000020004" pitchFamily="50" charset="-127"/>
                        </a:rPr>
                        <a:t>퇴직금</a:t>
                      </a:r>
                      <a:endParaRPr lang="ko-KR" altLang="en-US" sz="900" b="1" kern="0" spc="0">
                        <a:solidFill>
                          <a:srgbClr val="000000"/>
                        </a:solidFill>
                        <a:effectLst/>
                      </a:endParaRPr>
                    </a:p>
                    <a:p>
                      <a:pPr marL="0" marR="0" indent="0" algn="ctr" fontAlgn="base" latinLnBrk="0">
                        <a:lnSpc>
                          <a:spcPct val="120000"/>
                        </a:lnSpc>
                        <a:spcBef>
                          <a:spcPts val="0"/>
                        </a:spcBef>
                        <a:spcAft>
                          <a:spcPts val="0"/>
                        </a:spcAft>
                      </a:pPr>
                      <a:r>
                        <a:rPr lang="en-US" altLang="ko-KR" sz="900" kern="0" spc="-60">
                          <a:solidFill>
                            <a:srgbClr val="000000"/>
                          </a:solidFill>
                          <a:effectLst/>
                          <a:latin typeface="맑은 고딕" panose="020B0503020000020004" pitchFamily="50" charset="-127"/>
                        </a:rPr>
                        <a:t>&lt;</a:t>
                      </a:r>
                      <a:r>
                        <a:rPr lang="ko-KR" altLang="en-US" sz="900" kern="0" spc="-60">
                          <a:solidFill>
                            <a:srgbClr val="000000"/>
                          </a:solidFill>
                          <a:effectLst/>
                          <a:ea typeface="맑은 고딕" panose="020B0503020000020004" pitchFamily="50" charset="-127"/>
                        </a:rPr>
                        <a:t>중간정산</a:t>
                      </a:r>
                      <a:r>
                        <a:rPr lang="en-US" altLang="ko-KR" sz="900" kern="0" spc="-60">
                          <a:solidFill>
                            <a:srgbClr val="000000"/>
                          </a:solidFill>
                          <a:effectLst/>
                          <a:latin typeface="맑은 고딕" panose="020B0503020000020004" pitchFamily="50" charset="-127"/>
                        </a:rPr>
                        <a:t>&gt;</a:t>
                      </a:r>
                      <a:endParaRPr lang="ko-KR" altLang="en-US" sz="900" kern="0" spc="-6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b="1" kern="0" spc="0" dirty="0">
                          <a:solidFill>
                            <a:srgbClr val="000000"/>
                          </a:solidFill>
                          <a:effectLst/>
                          <a:ea typeface="맑은 고딕" panose="020B0503020000020004" pitchFamily="50" charset="-127"/>
                        </a:rPr>
                        <a:t>퇴직연금</a:t>
                      </a:r>
                      <a:endParaRPr lang="ko-KR" altLang="en-US" sz="900" b="1" kern="0" spc="0" dirty="0">
                        <a:solidFill>
                          <a:srgbClr val="000000"/>
                        </a:solidFill>
                        <a:effectLst/>
                      </a:endParaRPr>
                    </a:p>
                    <a:p>
                      <a:pPr marL="0" marR="0" indent="0" algn="ctr" fontAlgn="base" latinLnBrk="0">
                        <a:lnSpc>
                          <a:spcPct val="120000"/>
                        </a:lnSpc>
                        <a:spcBef>
                          <a:spcPts val="0"/>
                        </a:spcBef>
                        <a:spcAft>
                          <a:spcPts val="0"/>
                        </a:spcAft>
                      </a:pPr>
                      <a:r>
                        <a:rPr lang="en-US" altLang="ko-KR" sz="900" b="1" kern="0" spc="0" dirty="0">
                          <a:solidFill>
                            <a:srgbClr val="000000"/>
                          </a:solidFill>
                          <a:effectLst/>
                          <a:latin typeface="맑은 고딕" panose="020B0503020000020004" pitchFamily="50" charset="-127"/>
                        </a:rPr>
                        <a:t>(</a:t>
                      </a:r>
                      <a:r>
                        <a:rPr lang="en-US" altLang="ko-KR" sz="900" b="1" kern="0" spc="0" dirty="0" smtClean="0">
                          <a:solidFill>
                            <a:srgbClr val="000000"/>
                          </a:solidFill>
                          <a:effectLst/>
                          <a:latin typeface="맑은 고딕" panose="020B0503020000020004" pitchFamily="50" charset="-127"/>
                        </a:rPr>
                        <a:t>DC)</a:t>
                      </a:r>
                      <a:endParaRPr lang="ko-KR" altLang="en-US" sz="900" b="1" kern="0" spc="0" dirty="0">
                        <a:solidFill>
                          <a:srgbClr val="000000"/>
                        </a:solidFill>
                        <a:effectLst/>
                      </a:endParaRPr>
                    </a:p>
                    <a:p>
                      <a:pPr marL="0" marR="0" indent="0" algn="ctr" fontAlgn="base" latinLnBrk="0">
                        <a:lnSpc>
                          <a:spcPct val="120000"/>
                        </a:lnSpc>
                        <a:spcBef>
                          <a:spcPts val="0"/>
                        </a:spcBef>
                        <a:spcAft>
                          <a:spcPts val="0"/>
                        </a:spcAft>
                      </a:pPr>
                      <a:r>
                        <a:rPr lang="en-US" altLang="ko-KR" sz="900" kern="0" spc="0" dirty="0">
                          <a:solidFill>
                            <a:srgbClr val="000000"/>
                          </a:solidFill>
                          <a:effectLst/>
                          <a:latin typeface="맑은 고딕" panose="020B0503020000020004" pitchFamily="50" charset="-127"/>
                        </a:rPr>
                        <a:t>&lt;</a:t>
                      </a:r>
                      <a:r>
                        <a:rPr lang="ko-KR" altLang="en-US" sz="900" kern="0" spc="0" dirty="0">
                          <a:solidFill>
                            <a:srgbClr val="000000"/>
                          </a:solidFill>
                          <a:effectLst/>
                          <a:ea typeface="맑은 고딕" panose="020B0503020000020004" pitchFamily="50" charset="-127"/>
                        </a:rPr>
                        <a:t>중도인출</a:t>
                      </a:r>
                      <a:r>
                        <a:rPr lang="en-US" altLang="ko-KR" sz="900" kern="0" spc="0" dirty="0">
                          <a:solidFill>
                            <a:srgbClr val="000000"/>
                          </a:solidFill>
                          <a:effectLst/>
                          <a:latin typeface="맑은 고딕" panose="020B0503020000020004" pitchFamily="50" charset="-127"/>
                        </a:rPr>
                        <a:t>&gt;</a:t>
                      </a:r>
                      <a:endParaRPr lang="ko-KR" altLang="en-US" sz="900" kern="0" spc="0" dirty="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b="1" kern="0" spc="-190" dirty="0">
                          <a:solidFill>
                            <a:srgbClr val="000000"/>
                          </a:solidFill>
                          <a:effectLst/>
                          <a:ea typeface="맑은 고딕" panose="020B0503020000020004" pitchFamily="50" charset="-127"/>
                        </a:rPr>
                        <a:t>퇴직연금</a:t>
                      </a:r>
                      <a:endParaRPr lang="ko-KR" altLang="en-US" sz="900" b="1" kern="0" spc="-190" dirty="0">
                        <a:solidFill>
                          <a:srgbClr val="000000"/>
                        </a:solidFill>
                        <a:effectLst/>
                      </a:endParaRPr>
                    </a:p>
                    <a:p>
                      <a:pPr marL="0" marR="0" indent="0" algn="ctr" fontAlgn="base" latinLnBrk="0">
                        <a:lnSpc>
                          <a:spcPct val="120000"/>
                        </a:lnSpc>
                        <a:spcBef>
                          <a:spcPts val="0"/>
                        </a:spcBef>
                        <a:spcAft>
                          <a:spcPts val="0"/>
                        </a:spcAft>
                      </a:pPr>
                      <a:r>
                        <a:rPr lang="en-US" altLang="ko-KR" sz="900" b="1" kern="0" spc="-190" dirty="0">
                          <a:solidFill>
                            <a:srgbClr val="000000"/>
                          </a:solidFill>
                          <a:effectLst/>
                          <a:latin typeface="맑은 고딕" panose="020B0503020000020004" pitchFamily="50" charset="-127"/>
                        </a:rPr>
                        <a:t>(DB</a:t>
                      </a:r>
                      <a:r>
                        <a:rPr lang="ko-KR" altLang="en-US" sz="900" b="1" kern="0" spc="-190" dirty="0">
                          <a:solidFill>
                            <a:srgbClr val="000000"/>
                          </a:solidFill>
                          <a:effectLst/>
                          <a:ea typeface="맑은 고딕" panose="020B0503020000020004" pitchFamily="50" charset="-127"/>
                        </a:rPr>
                        <a:t>･</a:t>
                      </a:r>
                      <a:r>
                        <a:rPr lang="en-US" altLang="ko-KR" sz="900" b="1" kern="0" spc="-190" dirty="0" smtClean="0">
                          <a:solidFill>
                            <a:srgbClr val="000000"/>
                          </a:solidFill>
                          <a:effectLst/>
                          <a:latin typeface="맑은 고딕" panose="020B0503020000020004" pitchFamily="50" charset="-127"/>
                        </a:rPr>
                        <a:t>DC)</a:t>
                      </a:r>
                      <a:endParaRPr lang="ko-KR" altLang="en-US" sz="900" b="1" kern="0" spc="-190" dirty="0">
                        <a:solidFill>
                          <a:srgbClr val="000000"/>
                        </a:solidFill>
                        <a:effectLst/>
                      </a:endParaRPr>
                    </a:p>
                    <a:p>
                      <a:pPr marL="0" marR="0" indent="0" algn="ctr" fontAlgn="base" latinLnBrk="0">
                        <a:lnSpc>
                          <a:spcPct val="120000"/>
                        </a:lnSpc>
                        <a:spcBef>
                          <a:spcPts val="0"/>
                        </a:spcBef>
                        <a:spcAft>
                          <a:spcPts val="0"/>
                        </a:spcAft>
                      </a:pPr>
                      <a:r>
                        <a:rPr lang="en-US" altLang="ko-KR" sz="900" kern="0" spc="0" dirty="0">
                          <a:solidFill>
                            <a:srgbClr val="000000"/>
                          </a:solidFill>
                          <a:effectLst/>
                          <a:latin typeface="맑은 고딕" panose="020B0503020000020004" pitchFamily="50" charset="-127"/>
                        </a:rPr>
                        <a:t>&lt;</a:t>
                      </a:r>
                      <a:r>
                        <a:rPr lang="ko-KR" altLang="en-US" sz="900" kern="0" spc="0" dirty="0">
                          <a:solidFill>
                            <a:srgbClr val="000000"/>
                          </a:solidFill>
                          <a:effectLst/>
                          <a:ea typeface="맑은 고딕" panose="020B0503020000020004" pitchFamily="50" charset="-127"/>
                        </a:rPr>
                        <a:t>담보대출</a:t>
                      </a:r>
                      <a:r>
                        <a:rPr lang="en-US" altLang="ko-KR" sz="900" kern="0" spc="0" dirty="0">
                          <a:solidFill>
                            <a:srgbClr val="000000"/>
                          </a:solidFill>
                          <a:effectLst/>
                          <a:latin typeface="맑은 고딕" panose="020B0503020000020004" pitchFamily="50" charset="-127"/>
                        </a:rPr>
                        <a:t>&gt;</a:t>
                      </a:r>
                      <a:endParaRPr lang="ko-KR" altLang="en-US" sz="900" kern="0" spc="0" dirty="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85234">
                <a:tc>
                  <a:txBody>
                    <a:bodyPr/>
                    <a:lstStyle/>
                    <a:p>
                      <a:pPr marL="0" marR="0" indent="0" algn="just" fontAlgn="base" latinLnBrk="1">
                        <a:lnSpc>
                          <a:spcPct val="120000"/>
                        </a:lnSpc>
                        <a:spcBef>
                          <a:spcPts val="0"/>
                        </a:spcBef>
                        <a:spcAft>
                          <a:spcPts val="0"/>
                        </a:spcAft>
                      </a:pPr>
                      <a:r>
                        <a:rPr lang="ko-KR" altLang="en-US" sz="900" b="1" kern="0" spc="0">
                          <a:solidFill>
                            <a:srgbClr val="000000"/>
                          </a:solidFill>
                          <a:effectLst/>
                          <a:ea typeface="맑은 고딕" panose="020B0503020000020004" pitchFamily="50" charset="-127"/>
                        </a:rPr>
                        <a:t>무주택자 본인명의 주택구입</a:t>
                      </a:r>
                      <a:endParaRPr lang="ko-KR" altLang="en-US" sz="900" b="1"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dirty="0">
                          <a:solidFill>
                            <a:srgbClr val="000000"/>
                          </a:solidFill>
                          <a:effectLst/>
                          <a:ea typeface="맑은 고딕" panose="020B0503020000020004" pitchFamily="50" charset="-127"/>
                        </a:rPr>
                        <a:t>◯</a:t>
                      </a:r>
                      <a:endParaRPr lang="ko-KR" altLang="en-US" sz="900" kern="0" spc="0" dirty="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613137">
                <a:tc>
                  <a:txBody>
                    <a:bodyPr/>
                    <a:lstStyle/>
                    <a:p>
                      <a:pPr marL="0" marR="0" indent="0" algn="just" fontAlgn="base" latinLnBrk="1">
                        <a:lnSpc>
                          <a:spcPct val="120000"/>
                        </a:lnSpc>
                        <a:spcBef>
                          <a:spcPts val="0"/>
                        </a:spcBef>
                        <a:spcAft>
                          <a:spcPts val="0"/>
                        </a:spcAft>
                      </a:pPr>
                      <a:r>
                        <a:rPr lang="ko-KR" altLang="en-US" sz="900" kern="0" spc="0">
                          <a:solidFill>
                            <a:srgbClr val="000000"/>
                          </a:solidFill>
                          <a:effectLst/>
                          <a:ea typeface="맑은 고딕" panose="020B0503020000020004" pitchFamily="50" charset="-127"/>
                        </a:rPr>
                        <a:t>무주택자 주거목적 </a:t>
                      </a:r>
                      <a:r>
                        <a:rPr lang="ko-KR" altLang="en-US" sz="900" b="1" kern="0" spc="0">
                          <a:solidFill>
                            <a:srgbClr val="000000"/>
                          </a:solidFill>
                          <a:effectLst/>
                          <a:ea typeface="맑은 고딕" panose="020B0503020000020004" pitchFamily="50" charset="-127"/>
                        </a:rPr>
                        <a:t>전세금 및 임차</a:t>
                      </a:r>
                      <a:r>
                        <a:rPr lang="ko-KR" altLang="en-US" sz="900" b="1" kern="0" spc="-70">
                          <a:solidFill>
                            <a:srgbClr val="000000"/>
                          </a:solidFill>
                          <a:effectLst/>
                          <a:ea typeface="맑은 고딕" panose="020B0503020000020004" pitchFamily="50" charset="-127"/>
                        </a:rPr>
                        <a:t>보증금</a:t>
                      </a:r>
                      <a:r>
                        <a:rPr lang="en-US" altLang="ko-KR" sz="900" kern="0" spc="-70">
                          <a:solidFill>
                            <a:srgbClr val="000000"/>
                          </a:solidFill>
                          <a:effectLst/>
                          <a:latin typeface="맑은 고딕" panose="020B0503020000020004" pitchFamily="50" charset="-127"/>
                        </a:rPr>
                        <a:t>(</a:t>
                      </a:r>
                      <a:r>
                        <a:rPr lang="ko-KR" altLang="en-US" sz="900" kern="0" spc="-70">
                          <a:solidFill>
                            <a:srgbClr val="000000"/>
                          </a:solidFill>
                          <a:effectLst/>
                          <a:ea typeface="맑은 고딕" panose="020B0503020000020004" pitchFamily="50" charset="-127"/>
                        </a:rPr>
                        <a:t>하나의 사업</a:t>
                      </a:r>
                      <a:r>
                        <a:rPr lang="en-US" altLang="ko-KR" sz="900" kern="0" spc="-70">
                          <a:solidFill>
                            <a:srgbClr val="000000"/>
                          </a:solidFill>
                          <a:effectLst/>
                          <a:latin typeface="맑은 고딕" panose="020B0503020000020004" pitchFamily="50" charset="-127"/>
                        </a:rPr>
                        <a:t>(</a:t>
                      </a:r>
                      <a:r>
                        <a:rPr lang="ko-KR" altLang="en-US" sz="900" kern="0" spc="-70">
                          <a:solidFill>
                            <a:srgbClr val="000000"/>
                          </a:solidFill>
                          <a:effectLst/>
                          <a:ea typeface="맑은 고딕" panose="020B0503020000020004" pitchFamily="50" charset="-127"/>
                        </a:rPr>
                        <a:t>장</a:t>
                      </a:r>
                      <a:r>
                        <a:rPr lang="en-US" altLang="ko-KR" sz="900" kern="0" spc="-70">
                          <a:solidFill>
                            <a:srgbClr val="000000"/>
                          </a:solidFill>
                          <a:effectLst/>
                          <a:latin typeface="맑은 고딕" panose="020B0503020000020004" pitchFamily="50" charset="-127"/>
                        </a:rPr>
                        <a:t>) </a:t>
                      </a:r>
                      <a:r>
                        <a:rPr lang="ko-KR" altLang="en-US" sz="900" kern="0" spc="-70">
                          <a:solidFill>
                            <a:srgbClr val="000000"/>
                          </a:solidFill>
                          <a:effectLst/>
                          <a:ea typeface="맑은 고딕" panose="020B0503020000020004" pitchFamily="50" charset="-127"/>
                        </a:rPr>
                        <a:t>근로하는 동안</a:t>
                      </a:r>
                      <a:r>
                        <a:rPr lang="ko-KR" altLang="en-US" sz="900" kern="0" spc="0">
                          <a:solidFill>
                            <a:srgbClr val="000000"/>
                          </a:solidFill>
                          <a:effectLst/>
                          <a:latin typeface="맑은 고딕" panose="020B0503020000020004" pitchFamily="50" charset="-127"/>
                        </a:rPr>
                        <a:t> </a:t>
                      </a:r>
                      <a:r>
                        <a:rPr lang="en-US" altLang="ko-KR" sz="900" kern="0" spc="0">
                          <a:solidFill>
                            <a:srgbClr val="000000"/>
                          </a:solidFill>
                          <a:effectLst/>
                          <a:latin typeface="맑은 고딕" panose="020B0503020000020004" pitchFamily="50" charset="-127"/>
                        </a:rPr>
                        <a:t>1</a:t>
                      </a:r>
                      <a:r>
                        <a:rPr lang="ko-KR" altLang="en-US" sz="900" kern="0" spc="0">
                          <a:solidFill>
                            <a:srgbClr val="000000"/>
                          </a:solidFill>
                          <a:effectLst/>
                          <a:ea typeface="맑은 고딕" panose="020B0503020000020004" pitchFamily="50" charset="-127"/>
                        </a:rPr>
                        <a:t>회로 한정</a:t>
                      </a:r>
                      <a:r>
                        <a:rPr lang="en-US" altLang="ko-KR" sz="900" kern="0" spc="0">
                          <a:solidFill>
                            <a:srgbClr val="000000"/>
                          </a:solidFill>
                          <a:effectLst/>
                          <a:latin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449185">
                <a:tc>
                  <a:txBody>
                    <a:bodyPr/>
                    <a:lstStyle/>
                    <a:p>
                      <a:pPr marL="0" marR="0" indent="0" algn="just" fontAlgn="base" latinLnBrk="1">
                        <a:lnSpc>
                          <a:spcPct val="120000"/>
                        </a:lnSpc>
                        <a:spcBef>
                          <a:spcPts val="0"/>
                        </a:spcBef>
                        <a:spcAft>
                          <a:spcPts val="0"/>
                        </a:spcAft>
                      </a:pPr>
                      <a:r>
                        <a:rPr lang="ko-KR" altLang="en-US" sz="900" kern="0" spc="0">
                          <a:solidFill>
                            <a:srgbClr val="000000"/>
                          </a:solidFill>
                          <a:effectLst/>
                          <a:ea typeface="맑은 고딕" panose="020B0503020000020004" pitchFamily="50" charset="-127"/>
                        </a:rPr>
                        <a:t>본인</a:t>
                      </a:r>
                      <a:r>
                        <a:rPr lang="en-US" altLang="ko-KR" sz="900" kern="0" spc="0">
                          <a:solidFill>
                            <a:srgbClr val="000000"/>
                          </a:solidFill>
                          <a:effectLst/>
                          <a:latin typeface="맑은 고딕" panose="020B0503020000020004" pitchFamily="50" charset="-127"/>
                        </a:rPr>
                        <a:t>, </a:t>
                      </a:r>
                      <a:r>
                        <a:rPr lang="ko-KR" altLang="en-US" sz="900" kern="0" spc="0">
                          <a:solidFill>
                            <a:srgbClr val="000000"/>
                          </a:solidFill>
                          <a:effectLst/>
                          <a:ea typeface="맑은 고딕" panose="020B0503020000020004" pitchFamily="50" charset="-127"/>
                        </a:rPr>
                        <a:t>배우자</a:t>
                      </a:r>
                      <a:r>
                        <a:rPr lang="en-US" altLang="ko-KR" sz="900" kern="0" spc="0">
                          <a:solidFill>
                            <a:srgbClr val="000000"/>
                          </a:solidFill>
                          <a:effectLst/>
                          <a:latin typeface="맑은 고딕" panose="020B0503020000020004" pitchFamily="50" charset="-127"/>
                        </a:rPr>
                        <a:t>, </a:t>
                      </a:r>
                      <a:r>
                        <a:rPr lang="ko-KR" altLang="en-US" sz="900" kern="0" spc="0">
                          <a:solidFill>
                            <a:srgbClr val="000000"/>
                          </a:solidFill>
                          <a:effectLst/>
                          <a:ea typeface="맑은 고딕" panose="020B0503020000020004" pitchFamily="50" charset="-127"/>
                        </a:rPr>
                        <a:t>부양가족 </a:t>
                      </a:r>
                      <a:r>
                        <a:rPr lang="en-US" altLang="ko-KR" sz="900" b="1" kern="0" spc="0">
                          <a:solidFill>
                            <a:srgbClr val="000000"/>
                          </a:solidFill>
                          <a:effectLst/>
                          <a:latin typeface="맑은 고딕" panose="020B0503020000020004" pitchFamily="50" charset="-127"/>
                        </a:rPr>
                        <a:t>6</a:t>
                      </a:r>
                      <a:r>
                        <a:rPr lang="ko-KR" altLang="en-US" sz="900" b="1" kern="0" spc="0">
                          <a:solidFill>
                            <a:srgbClr val="000000"/>
                          </a:solidFill>
                          <a:effectLst/>
                          <a:ea typeface="맑은 고딕" panose="020B0503020000020004" pitchFamily="50" charset="-127"/>
                        </a:rPr>
                        <a:t>개월 이상 요양</a:t>
                      </a:r>
                      <a:r>
                        <a:rPr lang="en-US" altLang="ko-KR" sz="900" kern="0" spc="0">
                          <a:solidFill>
                            <a:srgbClr val="000000"/>
                          </a:solidFill>
                          <a:effectLst/>
                          <a:latin typeface="맑은 고딕" panose="020B0503020000020004" pitchFamily="50" charset="-127"/>
                        </a:rPr>
                        <a:t>(</a:t>
                      </a:r>
                      <a:r>
                        <a:rPr lang="ko-KR" altLang="en-US" sz="900" kern="0" spc="0">
                          <a:solidFill>
                            <a:srgbClr val="000000"/>
                          </a:solidFill>
                          <a:effectLst/>
                          <a:ea typeface="맑은 고딕" panose="020B0503020000020004" pitchFamily="50" charset="-127"/>
                        </a:rPr>
                        <a:t>질병 또는 부상</a:t>
                      </a:r>
                      <a:r>
                        <a:rPr lang="en-US" altLang="ko-KR" sz="900" kern="0" spc="0">
                          <a:solidFill>
                            <a:srgbClr val="000000"/>
                          </a:solidFill>
                          <a:effectLst/>
                          <a:latin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62585">
                <a:tc>
                  <a:txBody>
                    <a:bodyPr/>
                    <a:lstStyle/>
                    <a:p>
                      <a:pPr marL="0" marR="0" indent="0" algn="just" fontAlgn="base" latinLnBrk="1">
                        <a:lnSpc>
                          <a:spcPct val="120000"/>
                        </a:lnSpc>
                        <a:spcBef>
                          <a:spcPts val="0"/>
                        </a:spcBef>
                        <a:spcAft>
                          <a:spcPts val="0"/>
                        </a:spcAft>
                      </a:pPr>
                      <a:r>
                        <a:rPr lang="ko-KR" altLang="en-US" sz="900" b="1" kern="0" spc="-40">
                          <a:solidFill>
                            <a:srgbClr val="000000"/>
                          </a:solidFill>
                          <a:effectLst/>
                          <a:ea typeface="맑은 고딕" panose="020B0503020000020004" pitchFamily="50" charset="-127"/>
                        </a:rPr>
                        <a:t>파산선고 및 개인회생절차 개시 결정</a:t>
                      </a:r>
                      <a:r>
                        <a:rPr lang="en-US" altLang="ko-KR" sz="900" b="1" kern="0" spc="-40">
                          <a:solidFill>
                            <a:srgbClr val="000000"/>
                          </a:solidFill>
                          <a:effectLst/>
                          <a:latin typeface="맑은 고딕" panose="020B0503020000020004" pitchFamily="50" charset="-127"/>
                        </a:rPr>
                        <a:t>(</a:t>
                      </a:r>
                      <a:r>
                        <a:rPr lang="ko-KR" altLang="en-US" sz="900" b="1" kern="0" spc="-40">
                          <a:solidFill>
                            <a:srgbClr val="000000"/>
                          </a:solidFill>
                          <a:effectLst/>
                          <a:ea typeface="맑은 고딕" panose="020B0503020000020004" pitchFamily="50" charset="-127"/>
                        </a:rPr>
                        <a:t>최근 </a:t>
                      </a:r>
                      <a:r>
                        <a:rPr lang="en-US" altLang="ko-KR" sz="900" b="1" kern="0" spc="-40">
                          <a:solidFill>
                            <a:srgbClr val="000000"/>
                          </a:solidFill>
                          <a:effectLst/>
                          <a:latin typeface="맑은 고딕" panose="020B0503020000020004" pitchFamily="50" charset="-127"/>
                        </a:rPr>
                        <a:t>5</a:t>
                      </a:r>
                      <a:r>
                        <a:rPr lang="ko-KR" altLang="en-US" sz="900" b="1" kern="0" spc="-40">
                          <a:solidFill>
                            <a:srgbClr val="000000"/>
                          </a:solidFill>
                          <a:effectLst/>
                          <a:ea typeface="맑은 고딕" panose="020B0503020000020004" pitchFamily="50" charset="-127"/>
                        </a:rPr>
                        <a:t>년이내</a:t>
                      </a:r>
                      <a:r>
                        <a:rPr lang="en-US" altLang="ko-KR" sz="900" b="1" kern="0" spc="-40">
                          <a:solidFill>
                            <a:srgbClr val="000000"/>
                          </a:solidFill>
                          <a:effectLst/>
                          <a:latin typeface="맑은 고딕" panose="020B0503020000020004" pitchFamily="50" charset="-127"/>
                        </a:rPr>
                        <a:t>)</a:t>
                      </a:r>
                      <a:endParaRPr lang="ko-KR" altLang="en-US" sz="900" b="1" kern="0" spc="-4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561429">
                <a:tc>
                  <a:txBody>
                    <a:bodyPr/>
                    <a:lstStyle/>
                    <a:p>
                      <a:pPr marL="0" marR="0" indent="0" algn="just" fontAlgn="base" latinLnBrk="1">
                        <a:lnSpc>
                          <a:spcPct val="120000"/>
                        </a:lnSpc>
                        <a:spcBef>
                          <a:spcPts val="0"/>
                        </a:spcBef>
                        <a:spcAft>
                          <a:spcPts val="0"/>
                        </a:spcAft>
                      </a:pPr>
                      <a:r>
                        <a:rPr lang="ko-KR" altLang="en-US" sz="900" b="1" u="sng" kern="0" spc="-30">
                          <a:solidFill>
                            <a:srgbClr val="000000"/>
                          </a:solidFill>
                          <a:effectLst/>
                          <a:uFill>
                            <a:solidFill>
                              <a:srgbClr val="000000"/>
                            </a:solidFill>
                          </a:uFill>
                          <a:ea typeface="맑은 고딕" panose="020B0503020000020004" pitchFamily="50" charset="-127"/>
                        </a:rPr>
                        <a:t>단협이나 취업규칙 등으로 임금피크제 실시하여</a:t>
                      </a:r>
                      <a:r>
                        <a:rPr lang="ko-KR" altLang="en-US" sz="900" kern="0" spc="0">
                          <a:solidFill>
                            <a:srgbClr val="000000"/>
                          </a:solidFill>
                          <a:effectLst/>
                          <a:latin typeface="맑은 고딕" panose="020B0503020000020004" pitchFamily="50" charset="-127"/>
                        </a:rPr>
                        <a:t> </a:t>
                      </a:r>
                      <a:r>
                        <a:rPr lang="ko-KR" altLang="en-US" sz="900" kern="0" spc="0">
                          <a:solidFill>
                            <a:srgbClr val="000000"/>
                          </a:solidFill>
                          <a:effectLst/>
                          <a:ea typeface="맑은 고딕" panose="020B0503020000020004" pitchFamily="50" charset="-127"/>
                        </a:rPr>
                        <a:t>임금이 줄어드는 경우</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solidFill>
                      <a:srgbClr val="E5E5E5"/>
                    </a:solidFill>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529059">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소정근로시간을 </a:t>
                      </a:r>
                      <a:r>
                        <a:rPr lang="en-US" altLang="ko-KR" sz="900" kern="0" spc="0">
                          <a:solidFill>
                            <a:srgbClr val="000000"/>
                          </a:solidFill>
                          <a:effectLst/>
                          <a:latin typeface="맑은 고딕" panose="020B0503020000020004" pitchFamily="50" charset="-127"/>
                        </a:rPr>
                        <a:t>1</a:t>
                      </a:r>
                      <a:r>
                        <a:rPr lang="ko-KR" altLang="en-US" sz="900" kern="0" spc="0">
                          <a:solidFill>
                            <a:srgbClr val="000000"/>
                          </a:solidFill>
                          <a:effectLst/>
                          <a:ea typeface="맑은 고딕" panose="020B0503020000020004" pitchFamily="50" charset="-127"/>
                        </a:rPr>
                        <a:t>일 </a:t>
                      </a:r>
                      <a:r>
                        <a:rPr lang="en-US" altLang="ko-KR" sz="900" kern="0" spc="0">
                          <a:solidFill>
                            <a:srgbClr val="000000"/>
                          </a:solidFill>
                          <a:effectLst/>
                          <a:latin typeface="맑은 고딕" panose="020B0503020000020004" pitchFamily="50" charset="-127"/>
                        </a:rPr>
                        <a:t>1</a:t>
                      </a:r>
                      <a:r>
                        <a:rPr lang="ko-KR" altLang="en-US" sz="900" kern="0" spc="0">
                          <a:solidFill>
                            <a:srgbClr val="000000"/>
                          </a:solidFill>
                          <a:effectLst/>
                          <a:ea typeface="맑은 고딕" panose="020B0503020000020004" pitchFamily="50" charset="-127"/>
                        </a:rPr>
                        <a:t>시간 또는 </a:t>
                      </a:r>
                      <a:r>
                        <a:rPr lang="en-US" altLang="ko-KR" sz="900" kern="0" spc="0">
                          <a:solidFill>
                            <a:srgbClr val="000000"/>
                          </a:solidFill>
                          <a:effectLst/>
                          <a:latin typeface="맑은 고딕" panose="020B0503020000020004" pitchFamily="50" charset="-127"/>
                        </a:rPr>
                        <a:t>1</a:t>
                      </a:r>
                      <a:r>
                        <a:rPr lang="ko-KR" altLang="en-US" sz="900" kern="0" spc="0">
                          <a:solidFill>
                            <a:srgbClr val="000000"/>
                          </a:solidFill>
                          <a:effectLst/>
                          <a:ea typeface="맑은 고딕" panose="020B0503020000020004" pitchFamily="50" charset="-127"/>
                        </a:rPr>
                        <a:t>주 </a:t>
                      </a:r>
                      <a:r>
                        <a:rPr lang="en-US" altLang="ko-KR" sz="900" kern="0" spc="0">
                          <a:solidFill>
                            <a:srgbClr val="000000"/>
                          </a:solidFill>
                          <a:effectLst/>
                          <a:latin typeface="맑은 고딕" panose="020B0503020000020004" pitchFamily="50" charset="-127"/>
                        </a:rPr>
                        <a:t>5</a:t>
                      </a:r>
                      <a:r>
                        <a:rPr lang="ko-KR" altLang="en-US" sz="900" kern="0" spc="0">
                          <a:solidFill>
                            <a:srgbClr val="000000"/>
                          </a:solidFill>
                          <a:effectLst/>
                          <a:ea typeface="맑은 고딕" panose="020B0503020000020004" pitchFamily="50" charset="-127"/>
                        </a:rPr>
                        <a:t>시간 이상 변경하는 경우</a:t>
                      </a:r>
                      <a:r>
                        <a:rPr lang="en-US" altLang="ko-KR" sz="900" kern="0" spc="0">
                          <a:solidFill>
                            <a:srgbClr val="000000"/>
                          </a:solidFill>
                          <a:effectLst/>
                          <a:latin typeface="맑은 고딕" panose="020B0503020000020004" pitchFamily="50" charset="-127"/>
                        </a:rPr>
                        <a:t>(3</a:t>
                      </a:r>
                      <a:r>
                        <a:rPr lang="ko-KR" altLang="en-US" sz="900" kern="0" spc="0">
                          <a:solidFill>
                            <a:srgbClr val="000000"/>
                          </a:solidFill>
                          <a:effectLst/>
                          <a:ea typeface="맑은 고딕" panose="020B0503020000020004" pitchFamily="50" charset="-127"/>
                        </a:rPr>
                        <a:t>개월 이상</a:t>
                      </a:r>
                      <a:r>
                        <a:rPr lang="en-US" altLang="ko-KR" sz="900" kern="0" spc="0">
                          <a:solidFill>
                            <a:srgbClr val="000000"/>
                          </a:solidFill>
                          <a:effectLst/>
                          <a:latin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196111">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대학등록금</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196111">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혼례비 및 장례비</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en-US" sz="900" kern="0" spc="0">
                          <a:solidFill>
                            <a:srgbClr val="000000"/>
                          </a:solidFill>
                          <a:effectLst/>
                          <a:latin typeface="맑은 고딕" panose="020B0503020000020004" pitchFamily="50" charset="-127"/>
                        </a:rPr>
                        <a:t>×</a:t>
                      </a:r>
                      <a:endParaRPr 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62585">
                <a:tc>
                  <a:txBody>
                    <a:bodyPr/>
                    <a:lstStyle/>
                    <a:p>
                      <a:pPr marL="0" marR="0" indent="0" algn="just" fontAlgn="base" latinLnBrk="1">
                        <a:lnSpc>
                          <a:spcPct val="120000"/>
                        </a:lnSpc>
                        <a:spcBef>
                          <a:spcPts val="0"/>
                        </a:spcBef>
                        <a:spcAft>
                          <a:spcPts val="0"/>
                        </a:spcAft>
                      </a:pPr>
                      <a:r>
                        <a:rPr lang="ko-KR" altLang="en-US" sz="900" b="1" kern="0" spc="0">
                          <a:solidFill>
                            <a:srgbClr val="000000"/>
                          </a:solidFill>
                          <a:effectLst/>
                          <a:ea typeface="맑은 고딕" panose="020B0503020000020004" pitchFamily="50" charset="-127"/>
                        </a:rPr>
                        <a:t>천재지변 등 고용노동부장관이 정하는 경우</a:t>
                      </a:r>
                      <a:endParaRPr lang="ko-KR" altLang="en-US" sz="900" b="1"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a:solidFill>
                            <a:srgbClr val="000000"/>
                          </a:solidFill>
                          <a:effectLst/>
                          <a:ea typeface="맑은 고딕" panose="020B0503020000020004" pitchFamily="50" charset="-127"/>
                        </a:rPr>
                        <a:t>◯</a:t>
                      </a:r>
                      <a:endParaRPr lang="ko-KR" altLang="en-US" sz="900" kern="0" spc="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20000"/>
                        </a:lnSpc>
                        <a:spcBef>
                          <a:spcPts val="0"/>
                        </a:spcBef>
                        <a:spcAft>
                          <a:spcPts val="0"/>
                        </a:spcAft>
                      </a:pPr>
                      <a:r>
                        <a:rPr lang="ko-KR" altLang="en-US" sz="900" kern="0" spc="0" dirty="0">
                          <a:solidFill>
                            <a:srgbClr val="000000"/>
                          </a:solidFill>
                          <a:effectLst/>
                          <a:ea typeface="맑은 고딕" panose="020B0503020000020004" pitchFamily="50" charset="-127"/>
                        </a:rPr>
                        <a:t>◯</a:t>
                      </a:r>
                      <a:endParaRPr lang="ko-KR" altLang="en-US" sz="900" kern="0" spc="0" dirty="0">
                        <a:solidFill>
                          <a:srgbClr val="000000"/>
                        </a:solidFill>
                        <a:effectLst/>
                      </a:endParaRPr>
                    </a:p>
                  </a:txBody>
                  <a:tcPr marL="53600" marR="53600" marT="14819" marB="14819"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721074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 </a:t>
            </a:r>
            <a:r>
              <a:rPr lang="ko-KR" altLang="en-US" sz="3600" b="1" dirty="0" smtClean="0"/>
              <a:t>퇴직연금</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225689"/>
            <a:ext cx="11842044" cy="5632311"/>
          </a:xfrm>
          <a:prstGeom prst="rect">
            <a:avLst/>
          </a:prstGeom>
          <a:noFill/>
        </p:spPr>
        <p:txBody>
          <a:bodyPr wrap="square" rtlCol="0">
            <a:spAutoFit/>
          </a:bodyPr>
          <a:lstStyle/>
          <a:p>
            <a:pPr>
              <a:lnSpc>
                <a:spcPct val="150000"/>
              </a:lnSpc>
            </a:pPr>
            <a:r>
              <a:rPr lang="en-US" altLang="ko-KR" sz="1600" dirty="0" smtClean="0">
                <a:latin typeface="+mn-ea"/>
              </a:rPr>
              <a:t>★ </a:t>
            </a:r>
            <a:r>
              <a:rPr lang="ko-KR" altLang="en-US" sz="1600" b="1" dirty="0" smtClean="0">
                <a:latin typeface="+mn-ea"/>
              </a:rPr>
              <a:t>매월 지급받는 임금 속에 퇴직금이란 명목으로 일정한 </a:t>
            </a:r>
            <a:r>
              <a:rPr lang="ko-KR" altLang="en-US" sz="1600" b="1" dirty="0" err="1" smtClean="0">
                <a:latin typeface="+mn-ea"/>
              </a:rPr>
              <a:t>금원을</a:t>
            </a:r>
            <a:r>
              <a:rPr lang="ko-KR" altLang="en-US" sz="1600" b="1" dirty="0" smtClean="0">
                <a:latin typeface="+mn-ea"/>
              </a:rPr>
              <a:t> 지급하기로 약정한 경우</a:t>
            </a:r>
            <a:r>
              <a:rPr lang="en-US" altLang="ko-KR" sz="1600" b="1" dirty="0" smtClean="0">
                <a:latin typeface="+mn-ea"/>
              </a:rPr>
              <a:t>. </a:t>
            </a:r>
          </a:p>
          <a:p>
            <a:pPr>
              <a:lnSpc>
                <a:spcPct val="150000"/>
              </a:lnSpc>
            </a:pPr>
            <a:r>
              <a:rPr lang="en-US" altLang="ko-KR" sz="1600" dirty="0" smtClean="0">
                <a:latin typeface="+mn-ea"/>
              </a:rPr>
              <a:t>- </a:t>
            </a:r>
            <a:r>
              <a:rPr lang="ko-KR" altLang="en-US" sz="1600" b="1" u="sng" dirty="0" smtClean="0">
                <a:latin typeface="+mn-ea"/>
              </a:rPr>
              <a:t>판례의 태도</a:t>
            </a:r>
            <a:endParaRPr lang="en-US" altLang="ko-KR" sz="1600" b="1" u="sng" dirty="0">
              <a:latin typeface="+mn-ea"/>
            </a:endParaRPr>
          </a:p>
          <a:p>
            <a:pPr>
              <a:lnSpc>
                <a:spcPct val="150000"/>
              </a:lnSpc>
              <a:defRPr/>
            </a:pPr>
            <a:r>
              <a:rPr lang="ko-KR" altLang="en-US" sz="1600" dirty="0">
                <a:latin typeface="+mn-ea"/>
              </a:rPr>
              <a:t>■ 퇴직금 지급</a:t>
            </a:r>
            <a:r>
              <a:rPr lang="en-US" altLang="ko-KR" sz="1600" dirty="0">
                <a:latin typeface="+mn-ea"/>
              </a:rPr>
              <a:t>(</a:t>
            </a:r>
            <a:r>
              <a:rPr lang="ko-KR" altLang="en-US" sz="1600" dirty="0">
                <a:latin typeface="+mn-ea"/>
              </a:rPr>
              <a:t>내지 중간정산</a:t>
            </a:r>
            <a:r>
              <a:rPr lang="en-US" altLang="ko-KR" sz="1600" dirty="0">
                <a:latin typeface="+mn-ea"/>
              </a:rPr>
              <a:t>)</a:t>
            </a:r>
            <a:r>
              <a:rPr lang="ko-KR" altLang="en-US" sz="1600" dirty="0">
                <a:latin typeface="+mn-ea"/>
              </a:rPr>
              <a:t>으로서는 무효 </a:t>
            </a:r>
            <a:r>
              <a:rPr lang="en-US" altLang="ko-KR" sz="1600" dirty="0">
                <a:latin typeface="+mn-ea"/>
              </a:rPr>
              <a:t>(</a:t>
            </a:r>
            <a:r>
              <a:rPr lang="ko-KR" altLang="en-US" sz="1600" dirty="0">
                <a:latin typeface="+mn-ea"/>
              </a:rPr>
              <a:t>퇴직금은 퇴직할 때 발생함</a:t>
            </a:r>
            <a:r>
              <a:rPr lang="en-US" altLang="ko-KR" sz="1600" dirty="0">
                <a:latin typeface="+mn-ea"/>
              </a:rPr>
              <a:t>)</a:t>
            </a:r>
          </a:p>
          <a:p>
            <a:pPr>
              <a:lnSpc>
                <a:spcPct val="150000"/>
              </a:lnSpc>
              <a:defRPr/>
            </a:pPr>
            <a:r>
              <a:rPr lang="ko-KR" altLang="en-US" sz="1600" dirty="0">
                <a:latin typeface="+mn-ea"/>
              </a:rPr>
              <a:t>■ 그렇다면 임금인지</a:t>
            </a:r>
            <a:r>
              <a:rPr lang="en-US" altLang="ko-KR" sz="1600" dirty="0">
                <a:latin typeface="+mn-ea"/>
              </a:rPr>
              <a:t>(</a:t>
            </a:r>
            <a:r>
              <a:rPr lang="ko-KR" altLang="en-US" sz="1600" dirty="0">
                <a:latin typeface="+mn-ea"/>
              </a:rPr>
              <a:t>반환 불필요</a:t>
            </a:r>
            <a:r>
              <a:rPr lang="en-US" altLang="ko-KR" sz="1600" dirty="0">
                <a:latin typeface="+mn-ea"/>
              </a:rPr>
              <a:t>)</a:t>
            </a:r>
            <a:r>
              <a:rPr lang="ko-KR" altLang="en-US" sz="1600" dirty="0">
                <a:latin typeface="+mn-ea"/>
              </a:rPr>
              <a:t> 아니면 부당이득인지</a:t>
            </a:r>
            <a:r>
              <a:rPr lang="en-US" altLang="ko-KR" sz="1600" dirty="0">
                <a:latin typeface="+mn-ea"/>
              </a:rPr>
              <a:t>(</a:t>
            </a:r>
            <a:r>
              <a:rPr lang="ko-KR" altLang="en-US" sz="1600" dirty="0">
                <a:latin typeface="+mn-ea"/>
              </a:rPr>
              <a:t>반환해야</a:t>
            </a:r>
            <a:r>
              <a:rPr lang="en-US" altLang="ko-KR" sz="1600" dirty="0">
                <a:latin typeface="+mn-ea"/>
              </a:rPr>
              <a:t>)</a:t>
            </a:r>
          </a:p>
          <a:p>
            <a:pPr>
              <a:lnSpc>
                <a:spcPct val="150000"/>
              </a:lnSpc>
              <a:defRPr/>
            </a:pPr>
            <a:r>
              <a:rPr lang="ko-KR" altLang="ko-KR" sz="1600" dirty="0">
                <a:latin typeface="+mn-ea"/>
              </a:rPr>
              <a:t>①</a:t>
            </a:r>
            <a:r>
              <a:rPr lang="en-US" altLang="ko-KR" sz="1600" dirty="0">
                <a:latin typeface="+mn-ea"/>
              </a:rPr>
              <a:t> </a:t>
            </a:r>
            <a:r>
              <a:rPr lang="ko-KR" altLang="en-US" sz="1600" dirty="0">
                <a:latin typeface="+mn-ea"/>
              </a:rPr>
              <a:t>실질적인 퇴직금 분할 지급 약정이 존재하는 경우에는 부당이득으로서 반환해야</a:t>
            </a:r>
            <a:endParaRPr lang="en-US" altLang="ko-KR" sz="1600" dirty="0">
              <a:latin typeface="+mn-ea"/>
            </a:endParaRPr>
          </a:p>
          <a:p>
            <a:pPr>
              <a:lnSpc>
                <a:spcPct val="150000"/>
              </a:lnSpc>
              <a:defRPr/>
            </a:pPr>
            <a:r>
              <a:rPr lang="en-US" altLang="ko-KR" sz="1600" dirty="0">
                <a:latin typeface="+mn-ea"/>
              </a:rPr>
              <a:t>② </a:t>
            </a:r>
            <a:r>
              <a:rPr lang="ko-KR" altLang="en-US" sz="1600" dirty="0">
                <a:latin typeface="+mn-ea"/>
              </a:rPr>
              <a:t>실질적인 퇴직금 분할 지급 약정이 존재하지 않는 경우</a:t>
            </a:r>
            <a:r>
              <a:rPr lang="en-US" altLang="ko-KR" sz="1600" dirty="0">
                <a:latin typeface="+mn-ea"/>
              </a:rPr>
              <a:t>(</a:t>
            </a:r>
            <a:r>
              <a:rPr lang="ko-KR" altLang="en-US" sz="1600" dirty="0">
                <a:latin typeface="+mn-ea"/>
              </a:rPr>
              <a:t>즉</a:t>
            </a:r>
            <a:r>
              <a:rPr lang="en-US" altLang="ko-KR" sz="1600" dirty="0">
                <a:latin typeface="+mn-ea"/>
              </a:rPr>
              <a:t>, </a:t>
            </a:r>
            <a:r>
              <a:rPr lang="ko-KR" altLang="en-US" sz="1600" dirty="0">
                <a:latin typeface="+mn-ea"/>
              </a:rPr>
              <a:t>그 실질이 임금임에도 불구하고 퇴직금 지급 의무를 면탈하기 위한 경우</a:t>
            </a:r>
            <a:r>
              <a:rPr lang="en-US" altLang="ko-KR" sz="1600" dirty="0">
                <a:latin typeface="+mn-ea"/>
              </a:rPr>
              <a:t>)</a:t>
            </a:r>
            <a:r>
              <a:rPr lang="ko-KR" altLang="en-US" sz="1600" dirty="0">
                <a:latin typeface="+mn-ea"/>
              </a:rPr>
              <a:t>에는 반환 불필요</a:t>
            </a:r>
            <a:endParaRPr lang="en-US" altLang="ko-KR" sz="1600" dirty="0">
              <a:latin typeface="+mn-ea"/>
            </a:endParaRPr>
          </a:p>
          <a:p>
            <a:pPr>
              <a:lnSpc>
                <a:spcPct val="150000"/>
              </a:lnSpc>
              <a:defRPr/>
            </a:pPr>
            <a:r>
              <a:rPr lang="en-US" altLang="ko-KR" sz="1600" dirty="0">
                <a:latin typeface="+mn-ea"/>
              </a:rPr>
              <a:t>■ </a:t>
            </a:r>
            <a:r>
              <a:rPr lang="ko-KR" altLang="en-US" sz="1600" dirty="0">
                <a:latin typeface="+mn-ea"/>
              </a:rPr>
              <a:t>실질적인 퇴직금 분할 지급 </a:t>
            </a:r>
            <a:r>
              <a:rPr lang="ko-KR" altLang="en-US" sz="1600" dirty="0" smtClean="0">
                <a:latin typeface="+mn-ea"/>
              </a:rPr>
              <a:t>약정이란</a:t>
            </a:r>
            <a:r>
              <a:rPr lang="en-US" altLang="ko-KR" sz="1600" dirty="0" smtClean="0">
                <a:latin typeface="+mn-ea"/>
              </a:rPr>
              <a:t>- </a:t>
            </a:r>
            <a:endParaRPr lang="en-US" altLang="ko-KR" sz="1600" dirty="0">
              <a:latin typeface="+mn-ea"/>
            </a:endParaRPr>
          </a:p>
          <a:p>
            <a:pPr>
              <a:lnSpc>
                <a:spcPct val="150000"/>
              </a:lnSpc>
              <a:defRPr/>
            </a:pPr>
            <a:r>
              <a:rPr lang="ko-KR" altLang="ko-KR" sz="1600" dirty="0">
                <a:latin typeface="+mn-ea"/>
              </a:rPr>
              <a:t>①</a:t>
            </a:r>
            <a:r>
              <a:rPr lang="en-US" altLang="ko-KR" sz="1600" dirty="0">
                <a:latin typeface="+mn-ea"/>
              </a:rPr>
              <a:t> </a:t>
            </a:r>
            <a:r>
              <a:rPr lang="ko-KR" altLang="en-US" sz="1600" dirty="0">
                <a:latin typeface="+mn-ea"/>
              </a:rPr>
              <a:t>연봉에 퇴직금을 포함하고 </a:t>
            </a:r>
            <a:r>
              <a:rPr lang="ko-KR" altLang="en-US" sz="1600" dirty="0" err="1">
                <a:latin typeface="+mn-ea"/>
              </a:rPr>
              <a:t>퇴직시</a:t>
            </a:r>
            <a:r>
              <a:rPr lang="ko-KR" altLang="en-US" sz="1600" dirty="0">
                <a:latin typeface="+mn-ea"/>
              </a:rPr>
              <a:t> 별도의 퇴직금 지급하지 않는다는 합의 존재</a:t>
            </a:r>
            <a:endParaRPr lang="en-US" altLang="ko-KR" sz="1600" dirty="0">
              <a:latin typeface="+mn-ea"/>
            </a:endParaRPr>
          </a:p>
          <a:p>
            <a:pPr>
              <a:lnSpc>
                <a:spcPct val="150000"/>
              </a:lnSpc>
              <a:defRPr/>
            </a:pPr>
            <a:r>
              <a:rPr lang="ko-KR" altLang="ko-KR" sz="1600" dirty="0">
                <a:latin typeface="+mn-ea"/>
              </a:rPr>
              <a:t>②</a:t>
            </a:r>
            <a:r>
              <a:rPr lang="en-US" altLang="ko-KR" sz="1600" dirty="0">
                <a:latin typeface="+mn-ea"/>
              </a:rPr>
              <a:t> </a:t>
            </a:r>
            <a:r>
              <a:rPr lang="ko-KR" altLang="en-US" sz="1600" dirty="0">
                <a:latin typeface="+mn-ea"/>
              </a:rPr>
              <a:t>임금과 구별되는 퇴직금 명목의 </a:t>
            </a:r>
            <a:r>
              <a:rPr lang="ko-KR" altLang="en-US" sz="1600" dirty="0" err="1">
                <a:latin typeface="+mn-ea"/>
              </a:rPr>
              <a:t>금원</a:t>
            </a:r>
            <a:r>
              <a:rPr lang="ko-KR" altLang="en-US" sz="1600" dirty="0">
                <a:latin typeface="+mn-ea"/>
              </a:rPr>
              <a:t> 액수가 특정</a:t>
            </a:r>
            <a:endParaRPr lang="en-US" altLang="ko-KR" sz="1600" dirty="0">
              <a:latin typeface="+mn-ea"/>
            </a:endParaRPr>
          </a:p>
          <a:p>
            <a:pPr>
              <a:lnSpc>
                <a:spcPct val="150000"/>
              </a:lnSpc>
              <a:defRPr/>
            </a:pPr>
            <a:r>
              <a:rPr lang="ko-KR" altLang="ko-KR" sz="1600" dirty="0">
                <a:latin typeface="+mn-ea"/>
              </a:rPr>
              <a:t>③</a:t>
            </a:r>
            <a:r>
              <a:rPr lang="en-US" altLang="ko-KR" sz="1600" dirty="0">
                <a:latin typeface="+mn-ea"/>
              </a:rPr>
              <a:t> </a:t>
            </a:r>
            <a:r>
              <a:rPr lang="ko-KR" altLang="en-US" sz="1600" dirty="0">
                <a:latin typeface="+mn-ea"/>
              </a:rPr>
              <a:t>연봉에 포함된 퇴직금 명목 </a:t>
            </a:r>
            <a:r>
              <a:rPr lang="ko-KR" altLang="en-US" sz="1600" dirty="0" err="1">
                <a:latin typeface="+mn-ea"/>
              </a:rPr>
              <a:t>금원을</a:t>
            </a:r>
            <a:r>
              <a:rPr lang="ko-KR" altLang="en-US" sz="1600" dirty="0">
                <a:latin typeface="+mn-ea"/>
              </a:rPr>
              <a:t> 제외한 임금 액수 등을 고려할 때 근로자에게 </a:t>
            </a:r>
            <a:r>
              <a:rPr lang="ko-KR" altLang="en-US" sz="1600" dirty="0" err="1">
                <a:latin typeface="+mn-ea"/>
              </a:rPr>
              <a:t>불이익하지</a:t>
            </a:r>
            <a:r>
              <a:rPr lang="ko-KR" altLang="en-US" sz="1600" dirty="0">
                <a:latin typeface="+mn-ea"/>
              </a:rPr>
              <a:t> 않아야 함</a:t>
            </a:r>
            <a:r>
              <a:rPr lang="en-US" altLang="ko-KR" sz="1600" dirty="0">
                <a:latin typeface="+mn-ea"/>
              </a:rPr>
              <a:t>. ④ </a:t>
            </a:r>
            <a:r>
              <a:rPr lang="ko-KR" altLang="en-US" sz="1600" dirty="0">
                <a:latin typeface="+mn-ea"/>
              </a:rPr>
              <a:t>추가로 퇴직금 명목의 </a:t>
            </a:r>
            <a:r>
              <a:rPr lang="ko-KR" altLang="en-US" sz="1600" dirty="0" err="1">
                <a:latin typeface="+mn-ea"/>
              </a:rPr>
              <a:t>금원을</a:t>
            </a:r>
            <a:r>
              <a:rPr lang="ko-KR" altLang="en-US" sz="1600" dirty="0">
                <a:latin typeface="+mn-ea"/>
              </a:rPr>
              <a:t> 실질적으로 지급하기로 </a:t>
            </a:r>
            <a:r>
              <a:rPr lang="ko-KR" altLang="en-US" sz="1600" dirty="0" smtClean="0">
                <a:latin typeface="+mn-ea"/>
              </a:rPr>
              <a:t>약정</a:t>
            </a:r>
            <a:endParaRPr lang="en-US" altLang="ko-KR" sz="1600" dirty="0" smtClean="0">
              <a:latin typeface="+mn-ea"/>
            </a:endParaRPr>
          </a:p>
          <a:p>
            <a:pPr>
              <a:lnSpc>
                <a:spcPct val="150000"/>
              </a:lnSpc>
              <a:defRPr/>
            </a:pPr>
            <a:r>
              <a:rPr lang="en-US" altLang="ko-KR" sz="1600" dirty="0" smtClean="0">
                <a:latin typeface="+mn-ea"/>
              </a:rPr>
              <a:t>- </a:t>
            </a:r>
            <a:r>
              <a:rPr lang="ko-KR" altLang="en-US" sz="1600" dirty="0" smtClean="0">
                <a:latin typeface="+mn-ea"/>
              </a:rPr>
              <a:t>근로계약서에 임금과 퇴직금의 액수</a:t>
            </a:r>
            <a:r>
              <a:rPr lang="en-US" altLang="ko-KR" sz="1600" dirty="0" smtClean="0">
                <a:latin typeface="+mn-ea"/>
              </a:rPr>
              <a:t>, </a:t>
            </a:r>
            <a:r>
              <a:rPr lang="ko-KR" altLang="en-US" sz="1600" dirty="0" smtClean="0">
                <a:latin typeface="+mn-ea"/>
              </a:rPr>
              <a:t>계산법 등이 분명히 되어 있는지</a:t>
            </a:r>
            <a:r>
              <a:rPr lang="en-US" altLang="ko-KR" sz="1600" dirty="0" smtClean="0">
                <a:latin typeface="+mn-ea"/>
              </a:rPr>
              <a:t>, </a:t>
            </a:r>
            <a:r>
              <a:rPr lang="ko-KR" altLang="en-US" sz="1600" dirty="0" smtClean="0">
                <a:latin typeface="+mn-ea"/>
              </a:rPr>
              <a:t>입사 최초 </a:t>
            </a:r>
            <a:r>
              <a:rPr lang="en-US" altLang="ko-KR" sz="1600" dirty="0" smtClean="0">
                <a:latin typeface="+mn-ea"/>
              </a:rPr>
              <a:t>1</a:t>
            </a:r>
            <a:r>
              <a:rPr lang="ko-KR" altLang="en-US" sz="1600" dirty="0" smtClean="0">
                <a:latin typeface="+mn-ea"/>
              </a:rPr>
              <a:t>년 동안 분할지급</a:t>
            </a:r>
            <a:r>
              <a:rPr lang="en-US" altLang="ko-KR" sz="1600" dirty="0" smtClean="0">
                <a:latin typeface="+mn-ea"/>
              </a:rPr>
              <a:t>?</a:t>
            </a:r>
            <a:endParaRPr lang="en-US" altLang="ko-KR" sz="1600" dirty="0">
              <a:latin typeface="+mn-ea"/>
            </a:endParaRPr>
          </a:p>
          <a:p>
            <a:pPr>
              <a:lnSpc>
                <a:spcPct val="150000"/>
              </a:lnSpc>
              <a:defRPr/>
            </a:pPr>
            <a:r>
              <a:rPr lang="en-US" altLang="ko-KR" sz="1600" dirty="0">
                <a:latin typeface="+mn-ea"/>
              </a:rPr>
              <a:t>■ </a:t>
            </a:r>
            <a:r>
              <a:rPr lang="ko-KR" altLang="en-US" sz="1600" dirty="0">
                <a:latin typeface="+mn-ea"/>
              </a:rPr>
              <a:t>부당이득이라고 볼 경우 사용자의 상계 범위는 </a:t>
            </a:r>
            <a:r>
              <a:rPr lang="ko-KR" altLang="en-US" sz="1600" dirty="0" err="1">
                <a:latin typeface="+mn-ea"/>
              </a:rPr>
              <a:t>압류금지액</a:t>
            </a:r>
            <a:r>
              <a:rPr lang="en-US" altLang="ko-KR" sz="1600" dirty="0">
                <a:latin typeface="+mn-ea"/>
              </a:rPr>
              <a:t>(½ )</a:t>
            </a:r>
            <a:r>
              <a:rPr lang="ko-KR" altLang="en-US" sz="1600" dirty="0">
                <a:latin typeface="+mn-ea"/>
              </a:rPr>
              <a:t>초과 부분만 가능</a:t>
            </a:r>
            <a:endParaRPr lang="en-US" altLang="ko-KR" sz="1600" dirty="0">
              <a:latin typeface="+mn-ea"/>
            </a:endParaRPr>
          </a:p>
          <a:p>
            <a:pPr>
              <a:lnSpc>
                <a:spcPct val="150000"/>
              </a:lnSpc>
            </a:pPr>
            <a:endParaRPr lang="en-US" altLang="ko-KR" sz="1600" dirty="0">
              <a:latin typeface="+mn-ea"/>
            </a:endParaRPr>
          </a:p>
        </p:txBody>
      </p:sp>
    </p:spTree>
    <p:extLst>
      <p:ext uri="{BB962C8B-B14F-4D97-AF65-F5344CB8AC3E}">
        <p14:creationId xmlns:p14="http://schemas.microsoft.com/office/powerpoint/2010/main" val="27646624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VI. </a:t>
            </a:r>
            <a:r>
              <a:rPr lang="ko-KR" altLang="en-US" sz="6000" b="1" dirty="0" smtClean="0">
                <a:solidFill>
                  <a:prstClr val="black">
                    <a:lumMod val="75000"/>
                    <a:lumOff val="25000"/>
                  </a:prstClr>
                </a:solidFill>
                <a:latin typeface="+mj-ea"/>
              </a:rPr>
              <a:t>임금 체계</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81283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 </a:t>
            </a:r>
            <a:r>
              <a:rPr lang="ko-KR" altLang="en-US" sz="3600" b="1" dirty="0" smtClean="0"/>
              <a:t>임금체계</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225689"/>
            <a:ext cx="11842044" cy="4649478"/>
          </a:xfrm>
          <a:prstGeom prst="rect">
            <a:avLst/>
          </a:prstGeom>
          <a:noFill/>
        </p:spPr>
        <p:txBody>
          <a:bodyPr wrap="square" rtlCol="0">
            <a:spAutoFit/>
          </a:bodyPr>
          <a:lstStyle/>
          <a:p>
            <a:pPr marL="342900" indent="-342900">
              <a:lnSpc>
                <a:spcPct val="150000"/>
              </a:lnSpc>
              <a:buAutoNum type="arabicPeriod"/>
            </a:pPr>
            <a:r>
              <a:rPr lang="ko-KR" altLang="en-US" sz="2000" b="1" dirty="0" err="1" smtClean="0">
                <a:latin typeface="+mn-ea"/>
              </a:rPr>
              <a:t>연공급</a:t>
            </a:r>
            <a:r>
              <a:rPr lang="en-US" altLang="ko-KR" sz="2000" b="1" dirty="0" smtClean="0">
                <a:latin typeface="+mn-ea"/>
              </a:rPr>
              <a:t>(</a:t>
            </a:r>
            <a:r>
              <a:rPr lang="ko-KR" altLang="en-US" sz="2000" b="1" dirty="0" err="1" smtClean="0">
                <a:latin typeface="+mn-ea"/>
              </a:rPr>
              <a:t>호봉제</a:t>
            </a:r>
            <a:r>
              <a:rPr lang="en-US" altLang="ko-KR" sz="2000" b="1" dirty="0" smtClean="0">
                <a:latin typeface="+mn-ea"/>
              </a:rPr>
              <a:t>)</a:t>
            </a:r>
          </a:p>
          <a:p>
            <a:pPr>
              <a:lnSpc>
                <a:spcPct val="150000"/>
              </a:lnSpc>
            </a:pPr>
            <a:r>
              <a:rPr lang="en-US" altLang="ko-KR" sz="2000" dirty="0" smtClean="0">
                <a:latin typeface="+mn-ea"/>
              </a:rPr>
              <a:t>- </a:t>
            </a:r>
            <a:r>
              <a:rPr lang="ko-KR" altLang="en-US" sz="2000" dirty="0" smtClean="0">
                <a:latin typeface="+mn-ea"/>
              </a:rPr>
              <a:t>근속이나 나이 등의 연공적 기준으로 승급하고 고정적인 상여를 지급하는 임금체계</a:t>
            </a:r>
            <a:r>
              <a:rPr lang="en-US" altLang="ko-KR" sz="2000" dirty="0" smtClean="0">
                <a:latin typeface="+mn-ea"/>
              </a:rPr>
              <a:t>. </a:t>
            </a:r>
          </a:p>
          <a:p>
            <a:pPr marL="285750" indent="-285750">
              <a:lnSpc>
                <a:spcPct val="150000"/>
              </a:lnSpc>
              <a:buFontTx/>
              <a:buChar char="-"/>
            </a:pPr>
            <a:endParaRPr lang="en-US" altLang="ko-KR" sz="2000" dirty="0">
              <a:latin typeface="+mn-ea"/>
            </a:endParaRPr>
          </a:p>
          <a:p>
            <a:pPr>
              <a:lnSpc>
                <a:spcPct val="150000"/>
              </a:lnSpc>
            </a:pPr>
            <a:r>
              <a:rPr lang="en-US" altLang="ko-KR" sz="2000" b="1" dirty="0" smtClean="0">
                <a:latin typeface="+mn-ea"/>
              </a:rPr>
              <a:t>2. </a:t>
            </a:r>
            <a:r>
              <a:rPr lang="ko-KR" altLang="en-US" sz="2000" b="1" dirty="0" err="1" smtClean="0">
                <a:latin typeface="+mn-ea"/>
              </a:rPr>
              <a:t>직무급</a:t>
            </a:r>
            <a:endParaRPr lang="en-US" altLang="ko-KR" sz="2000" b="1" dirty="0" smtClean="0">
              <a:latin typeface="+mn-ea"/>
            </a:endParaRPr>
          </a:p>
          <a:p>
            <a:pPr>
              <a:lnSpc>
                <a:spcPct val="150000"/>
              </a:lnSpc>
            </a:pPr>
            <a:r>
              <a:rPr lang="en-US" altLang="ko-KR" sz="2000" dirty="0" smtClean="0">
                <a:latin typeface="+mn-ea"/>
              </a:rPr>
              <a:t>- </a:t>
            </a:r>
            <a:r>
              <a:rPr lang="ko-KR" altLang="en-US" sz="2000" dirty="0" smtClean="0">
                <a:latin typeface="+mn-ea"/>
              </a:rPr>
              <a:t>개별 직무의 상대적 가치에 따라 직무 등급을 도출하고 직무 등급에 기반하여 기본급을 결정하는 임금체계</a:t>
            </a:r>
            <a:r>
              <a:rPr lang="en-US" altLang="ko-KR" sz="2000" dirty="0" smtClean="0">
                <a:latin typeface="+mn-ea"/>
              </a:rPr>
              <a:t>, </a:t>
            </a:r>
            <a:r>
              <a:rPr lang="ko-KR" altLang="en-US" sz="2000" dirty="0" smtClean="0">
                <a:latin typeface="+mn-ea"/>
              </a:rPr>
              <a:t>모든 직무의 내용과 중요도</a:t>
            </a:r>
            <a:r>
              <a:rPr lang="en-US" altLang="ko-KR" sz="2000" dirty="0" smtClean="0">
                <a:latin typeface="+mn-ea"/>
              </a:rPr>
              <a:t>, </a:t>
            </a:r>
            <a:r>
              <a:rPr lang="ko-KR" altLang="en-US" sz="2000" dirty="0" smtClean="0">
                <a:latin typeface="+mn-ea"/>
              </a:rPr>
              <a:t>난이도 및 근무환경 조건 등을 측정해</a:t>
            </a:r>
            <a:r>
              <a:rPr lang="en-US" altLang="ko-KR" sz="2000" dirty="0" smtClean="0">
                <a:latin typeface="+mn-ea"/>
              </a:rPr>
              <a:t>(</a:t>
            </a:r>
            <a:r>
              <a:rPr lang="ko-KR" altLang="en-US" sz="2000" dirty="0" smtClean="0">
                <a:latin typeface="+mn-ea"/>
              </a:rPr>
              <a:t>직무분석</a:t>
            </a:r>
            <a:r>
              <a:rPr lang="en-US" altLang="ko-KR" sz="2000" dirty="0" smtClean="0">
                <a:latin typeface="+mn-ea"/>
              </a:rPr>
              <a:t>), </a:t>
            </a:r>
            <a:r>
              <a:rPr lang="ko-KR" altLang="en-US" sz="2000" dirty="0" smtClean="0">
                <a:latin typeface="+mn-ea"/>
              </a:rPr>
              <a:t>상대적 가치를 평가하여</a:t>
            </a:r>
            <a:r>
              <a:rPr lang="en-US" altLang="ko-KR" sz="2000" dirty="0" smtClean="0">
                <a:latin typeface="+mn-ea"/>
              </a:rPr>
              <a:t>(</a:t>
            </a:r>
            <a:r>
              <a:rPr lang="ko-KR" altLang="en-US" sz="2000" dirty="0" smtClean="0">
                <a:latin typeface="+mn-ea"/>
              </a:rPr>
              <a:t>직무 평가</a:t>
            </a:r>
            <a:r>
              <a:rPr lang="en-US" altLang="ko-KR" sz="2000" dirty="0" smtClean="0">
                <a:latin typeface="+mn-ea"/>
              </a:rPr>
              <a:t>) </a:t>
            </a:r>
            <a:r>
              <a:rPr lang="ko-KR" altLang="en-US" sz="2000" dirty="0" smtClean="0">
                <a:latin typeface="+mn-ea"/>
              </a:rPr>
              <a:t>임금을 결정</a:t>
            </a:r>
            <a:r>
              <a:rPr lang="en-US" altLang="ko-KR" sz="2000" dirty="0" smtClean="0">
                <a:latin typeface="+mn-ea"/>
              </a:rPr>
              <a:t>. </a:t>
            </a:r>
          </a:p>
          <a:p>
            <a:pPr>
              <a:lnSpc>
                <a:spcPct val="150000"/>
              </a:lnSpc>
            </a:pPr>
            <a:endParaRPr lang="en-US" altLang="ko-KR" sz="2000" dirty="0">
              <a:latin typeface="+mn-ea"/>
            </a:endParaRPr>
          </a:p>
          <a:p>
            <a:pPr>
              <a:lnSpc>
                <a:spcPct val="150000"/>
              </a:lnSpc>
            </a:pPr>
            <a:r>
              <a:rPr lang="en-US" altLang="ko-KR" sz="2000" b="1" dirty="0">
                <a:latin typeface="+mn-ea"/>
              </a:rPr>
              <a:t>3</a:t>
            </a:r>
            <a:r>
              <a:rPr lang="en-US" altLang="ko-KR" sz="2000" b="1" dirty="0" smtClean="0">
                <a:latin typeface="+mn-ea"/>
              </a:rPr>
              <a:t>. </a:t>
            </a:r>
            <a:r>
              <a:rPr lang="ko-KR" altLang="en-US" sz="2000" b="1" dirty="0" smtClean="0">
                <a:latin typeface="+mn-ea"/>
              </a:rPr>
              <a:t>성과급</a:t>
            </a:r>
            <a:endParaRPr lang="en-US" altLang="ko-KR" sz="2000" b="1" dirty="0" smtClean="0">
              <a:latin typeface="+mn-ea"/>
            </a:endParaRPr>
          </a:p>
          <a:p>
            <a:pPr>
              <a:lnSpc>
                <a:spcPct val="150000"/>
              </a:lnSpc>
            </a:pPr>
            <a:r>
              <a:rPr lang="en-US" altLang="ko-KR" sz="2000" dirty="0" smtClean="0">
                <a:latin typeface="+mn-ea"/>
              </a:rPr>
              <a:t>- </a:t>
            </a:r>
            <a:r>
              <a:rPr lang="ko-KR" altLang="en-US" sz="2000" dirty="0" smtClean="0">
                <a:latin typeface="+mn-ea"/>
              </a:rPr>
              <a:t>노동자 개인의 성과에 따라 급여가 결정되는 임금체계</a:t>
            </a:r>
            <a:r>
              <a:rPr lang="en-US" altLang="ko-KR" sz="2000" dirty="0" smtClean="0">
                <a:latin typeface="+mn-ea"/>
              </a:rPr>
              <a:t>. </a:t>
            </a:r>
            <a:endParaRPr lang="en-US" altLang="ko-KR" sz="2000" dirty="0">
              <a:latin typeface="+mn-ea"/>
            </a:endParaRPr>
          </a:p>
        </p:txBody>
      </p:sp>
    </p:spTree>
    <p:extLst>
      <p:ext uri="{BB962C8B-B14F-4D97-AF65-F5344CB8AC3E}">
        <p14:creationId xmlns:p14="http://schemas.microsoft.com/office/powerpoint/2010/main" val="229094219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 </a:t>
            </a:r>
            <a:r>
              <a:rPr lang="ko-KR" altLang="en-US" sz="3600" b="1" dirty="0" smtClean="0"/>
              <a:t>임금체계</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225689"/>
            <a:ext cx="11842044" cy="5170646"/>
          </a:xfrm>
          <a:prstGeom prst="rect">
            <a:avLst/>
          </a:prstGeom>
          <a:noFill/>
        </p:spPr>
        <p:txBody>
          <a:bodyPr wrap="square" rtlCol="0">
            <a:spAutoFit/>
          </a:bodyPr>
          <a:lstStyle/>
          <a:p>
            <a:pPr marL="457200" indent="-457200">
              <a:lnSpc>
                <a:spcPct val="150000"/>
              </a:lnSpc>
              <a:buAutoNum type="arabicPeriod"/>
            </a:pPr>
            <a:r>
              <a:rPr lang="ko-KR" altLang="en-US" sz="2000" b="1" dirty="0" smtClean="0">
                <a:latin typeface="+mn-ea"/>
              </a:rPr>
              <a:t>연봉제</a:t>
            </a:r>
            <a:endParaRPr lang="en-US" altLang="ko-KR" sz="2000" b="1" dirty="0" smtClean="0">
              <a:latin typeface="+mn-ea"/>
            </a:endParaRPr>
          </a:p>
          <a:p>
            <a:pPr marL="457200" indent="-457200">
              <a:lnSpc>
                <a:spcPct val="150000"/>
              </a:lnSpc>
              <a:buAutoNum type="arabicPeriod"/>
            </a:pPr>
            <a:endParaRPr lang="en-US" altLang="ko-KR" sz="2000" b="1" u="sng" dirty="0">
              <a:latin typeface="+mn-ea"/>
            </a:endParaRPr>
          </a:p>
          <a:p>
            <a:pPr>
              <a:lnSpc>
                <a:spcPct val="150000"/>
              </a:lnSpc>
            </a:pPr>
            <a:r>
              <a:rPr lang="en-US" altLang="ko-KR" sz="2000" dirty="0" smtClean="0">
                <a:latin typeface="+mn-ea"/>
              </a:rPr>
              <a:t>- </a:t>
            </a:r>
            <a:r>
              <a:rPr lang="ko-KR" altLang="en-US" sz="2000" dirty="0" smtClean="0">
                <a:latin typeface="+mn-ea"/>
              </a:rPr>
              <a:t>임금의 전부</a:t>
            </a:r>
            <a:r>
              <a:rPr lang="en-US" altLang="ko-KR" sz="2000" dirty="0">
                <a:latin typeface="+mn-ea"/>
              </a:rPr>
              <a:t> </a:t>
            </a:r>
            <a:r>
              <a:rPr lang="ko-KR" altLang="en-US" sz="2000" dirty="0" smtClean="0">
                <a:latin typeface="+mn-ea"/>
              </a:rPr>
              <a:t>또는 상당부분을 노동자의 능력</a:t>
            </a:r>
            <a:r>
              <a:rPr lang="en-US" altLang="ko-KR" sz="2000" dirty="0" smtClean="0">
                <a:latin typeface="+mn-ea"/>
              </a:rPr>
              <a:t>, </a:t>
            </a:r>
            <a:r>
              <a:rPr lang="ko-KR" altLang="en-US" sz="2000" dirty="0" smtClean="0">
                <a:latin typeface="+mn-ea"/>
              </a:rPr>
              <a:t>실적 및 공헌도 등을 평가하여 연단위로 결정하는 제도</a:t>
            </a:r>
            <a:r>
              <a:rPr lang="en-US" altLang="ko-KR" sz="2000" dirty="0" smtClean="0">
                <a:latin typeface="+mn-ea"/>
              </a:rPr>
              <a:t>.</a:t>
            </a:r>
            <a:endParaRPr lang="en-US" altLang="ko-KR" sz="2000" dirty="0">
              <a:latin typeface="+mn-ea"/>
            </a:endParaRPr>
          </a:p>
          <a:p>
            <a:pPr>
              <a:lnSpc>
                <a:spcPct val="150000"/>
              </a:lnSpc>
            </a:pPr>
            <a:endParaRPr lang="en-US" altLang="ko-KR" sz="2000" dirty="0" smtClean="0">
              <a:latin typeface="+mn-ea"/>
            </a:endParaRPr>
          </a:p>
          <a:p>
            <a:pPr>
              <a:lnSpc>
                <a:spcPct val="150000"/>
              </a:lnSpc>
            </a:pPr>
            <a:endParaRPr lang="en-US" altLang="ko-KR" sz="2000" dirty="0">
              <a:latin typeface="+mn-ea"/>
            </a:endParaRPr>
          </a:p>
          <a:p>
            <a:pPr>
              <a:lnSpc>
                <a:spcPct val="150000"/>
              </a:lnSpc>
            </a:pPr>
            <a:r>
              <a:rPr lang="en-US" altLang="ko-KR" sz="2000" b="1" dirty="0" smtClean="0">
                <a:latin typeface="+mn-ea"/>
              </a:rPr>
              <a:t>2. </a:t>
            </a:r>
            <a:r>
              <a:rPr lang="ko-KR" altLang="en-US" sz="2000" b="1" dirty="0" smtClean="0">
                <a:latin typeface="+mn-ea"/>
              </a:rPr>
              <a:t>포괄임금제</a:t>
            </a:r>
            <a:endParaRPr lang="en-US" altLang="ko-KR" sz="2000" b="1" dirty="0" smtClean="0">
              <a:latin typeface="+mn-ea"/>
            </a:endParaRPr>
          </a:p>
          <a:p>
            <a:pPr>
              <a:lnSpc>
                <a:spcPct val="150000"/>
              </a:lnSpc>
            </a:pPr>
            <a:endParaRPr lang="en-US" altLang="ko-KR" sz="2000" dirty="0">
              <a:latin typeface="+mn-ea"/>
            </a:endParaRPr>
          </a:p>
          <a:p>
            <a:pPr>
              <a:lnSpc>
                <a:spcPct val="150000"/>
              </a:lnSpc>
            </a:pPr>
            <a:r>
              <a:rPr lang="en-US" altLang="ko-KR" sz="2000" dirty="0" smtClean="0">
                <a:latin typeface="+mn-ea"/>
              </a:rPr>
              <a:t>- </a:t>
            </a:r>
            <a:r>
              <a:rPr lang="ko-KR" altLang="en-US" sz="2000" dirty="0" smtClean="0">
                <a:latin typeface="+mn-ea"/>
              </a:rPr>
              <a:t>연장근로수당을 비롯한 법정수당 등을 실제 근로시간에 상관없이 기본급에 포함하여 지급하거나</a:t>
            </a:r>
            <a:r>
              <a:rPr lang="en-US" altLang="ko-KR" sz="2000" dirty="0" smtClean="0">
                <a:latin typeface="+mn-ea"/>
              </a:rPr>
              <a:t>, </a:t>
            </a:r>
            <a:r>
              <a:rPr lang="ko-KR" altLang="en-US" sz="2000" dirty="0" smtClean="0">
                <a:latin typeface="+mn-ea"/>
              </a:rPr>
              <a:t>정액으로 지급하는 방식</a:t>
            </a:r>
            <a:r>
              <a:rPr lang="en-US" altLang="ko-KR" sz="2000" dirty="0" smtClean="0">
                <a:latin typeface="+mn-ea"/>
              </a:rPr>
              <a:t>. → </a:t>
            </a:r>
            <a:r>
              <a:rPr lang="ko-KR" altLang="en-US" sz="2000" dirty="0" smtClean="0">
                <a:latin typeface="+mn-ea"/>
              </a:rPr>
              <a:t>감시 단속적 근로 등과 같이 근로시간 산정이 실제로 어려운 경우에 한하여 예외적으로 포괄임금제에 대한 명시적인 합의가 있는 경우에만 유효</a:t>
            </a:r>
            <a:r>
              <a:rPr lang="en-US" altLang="ko-KR" sz="2000" dirty="0" smtClean="0">
                <a:latin typeface="+mn-ea"/>
              </a:rPr>
              <a:t>. </a:t>
            </a:r>
            <a:r>
              <a:rPr lang="ko-KR" altLang="en-US" sz="2000" b="1" u="sng" dirty="0" smtClean="0">
                <a:solidFill>
                  <a:srgbClr val="FF0000"/>
                </a:solidFill>
                <a:latin typeface="+mn-ea"/>
              </a:rPr>
              <a:t>근로시간 산정이 가능함에도 계산 편의</a:t>
            </a:r>
            <a:r>
              <a:rPr lang="en-US" altLang="ko-KR" sz="2000" b="1" u="sng" dirty="0" smtClean="0">
                <a:solidFill>
                  <a:srgbClr val="FF0000"/>
                </a:solidFill>
                <a:latin typeface="+mn-ea"/>
              </a:rPr>
              <a:t>, </a:t>
            </a:r>
            <a:r>
              <a:rPr lang="ko-KR" altLang="en-US" sz="2000" b="1" u="sng" dirty="0" smtClean="0">
                <a:solidFill>
                  <a:srgbClr val="FF0000"/>
                </a:solidFill>
                <a:latin typeface="+mn-ea"/>
              </a:rPr>
              <a:t>통상적으로 초과근로 발생 예정 등의 이유로 포괄임금 약정을 하는 것은 무효</a:t>
            </a:r>
            <a:r>
              <a:rPr lang="en-US" altLang="ko-KR" sz="2000" dirty="0" smtClean="0">
                <a:latin typeface="+mn-ea"/>
              </a:rPr>
              <a:t>. </a:t>
            </a:r>
            <a:endParaRPr lang="en-US" altLang="ko-KR" sz="2000" dirty="0">
              <a:latin typeface="+mn-ea"/>
            </a:endParaRPr>
          </a:p>
        </p:txBody>
      </p:sp>
    </p:spTree>
    <p:extLst>
      <p:ext uri="{BB962C8B-B14F-4D97-AF65-F5344CB8AC3E}">
        <p14:creationId xmlns:p14="http://schemas.microsoft.com/office/powerpoint/2010/main" val="2155192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 </a:t>
            </a:r>
            <a:r>
              <a:rPr lang="ko-KR" altLang="en-US" sz="3600" b="1" dirty="0" smtClean="0"/>
              <a:t>임금체계</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225689"/>
            <a:ext cx="11842044" cy="2400657"/>
          </a:xfrm>
          <a:prstGeom prst="rect">
            <a:avLst/>
          </a:prstGeom>
          <a:noFill/>
        </p:spPr>
        <p:txBody>
          <a:bodyPr wrap="square" rtlCol="0">
            <a:spAutoFit/>
          </a:bodyPr>
          <a:lstStyle/>
          <a:p>
            <a:pPr>
              <a:lnSpc>
                <a:spcPct val="150000"/>
              </a:lnSpc>
            </a:pPr>
            <a:r>
              <a:rPr lang="ko-KR" altLang="en-US" sz="2000" dirty="0" smtClean="0">
                <a:latin typeface="+mn-ea"/>
              </a:rPr>
              <a:t>제</a:t>
            </a:r>
            <a:r>
              <a:rPr lang="en-US" altLang="ko-KR" sz="2000" dirty="0" smtClean="0">
                <a:latin typeface="+mn-ea"/>
              </a:rPr>
              <a:t>00</a:t>
            </a:r>
            <a:r>
              <a:rPr lang="ko-KR" altLang="en-US" sz="2000" dirty="0" smtClean="0">
                <a:latin typeface="+mn-ea"/>
              </a:rPr>
              <a:t>조 </a:t>
            </a:r>
            <a:r>
              <a:rPr lang="en-US" altLang="ko-KR" sz="2000" dirty="0" smtClean="0">
                <a:latin typeface="+mn-ea"/>
              </a:rPr>
              <a:t>(</a:t>
            </a:r>
            <a:r>
              <a:rPr lang="ko-KR" altLang="en-US" sz="2000" dirty="0" smtClean="0">
                <a:latin typeface="+mn-ea"/>
              </a:rPr>
              <a:t>연봉 내역</a:t>
            </a:r>
            <a:r>
              <a:rPr lang="en-US" altLang="ko-KR" sz="2000" dirty="0" smtClean="0">
                <a:latin typeface="+mn-ea"/>
              </a:rPr>
              <a:t>)</a:t>
            </a:r>
          </a:p>
          <a:p>
            <a:pPr>
              <a:lnSpc>
                <a:spcPct val="150000"/>
              </a:lnSpc>
            </a:pPr>
            <a:endParaRPr lang="en-US" altLang="ko-KR" sz="2000" dirty="0">
              <a:latin typeface="+mn-ea"/>
            </a:endParaRPr>
          </a:p>
          <a:p>
            <a:pPr marL="457200" indent="-457200">
              <a:lnSpc>
                <a:spcPct val="150000"/>
              </a:lnSpc>
              <a:buAutoNum type="arabicPeriod"/>
            </a:pPr>
            <a:r>
              <a:rPr lang="ko-KR" altLang="en-US" sz="2000" dirty="0" smtClean="0">
                <a:latin typeface="+mn-ea"/>
              </a:rPr>
              <a:t>연봉계약금 기간은 </a:t>
            </a:r>
            <a:r>
              <a:rPr lang="en-US" altLang="ko-KR" sz="2000" dirty="0" smtClean="0">
                <a:latin typeface="+mn-ea"/>
              </a:rPr>
              <a:t>2018. 1. 1. – 2018. 12. 31. </a:t>
            </a:r>
            <a:r>
              <a:rPr lang="ko-KR" altLang="en-US" sz="2000" dirty="0" smtClean="0">
                <a:latin typeface="+mn-ea"/>
              </a:rPr>
              <a:t>까지로 하며 총</a:t>
            </a:r>
            <a:r>
              <a:rPr lang="en-US" altLang="ko-KR" sz="2000" dirty="0" smtClean="0">
                <a:latin typeface="+mn-ea"/>
              </a:rPr>
              <a:t>000000</a:t>
            </a:r>
            <a:r>
              <a:rPr lang="ko-KR" altLang="en-US" sz="2000" dirty="0" smtClean="0">
                <a:latin typeface="+mn-ea"/>
              </a:rPr>
              <a:t>원으로 한다</a:t>
            </a:r>
            <a:r>
              <a:rPr lang="en-US" altLang="ko-KR" sz="2000" dirty="0" smtClean="0">
                <a:latin typeface="+mn-ea"/>
              </a:rPr>
              <a:t>. </a:t>
            </a:r>
          </a:p>
          <a:p>
            <a:pPr marL="457200" indent="-457200">
              <a:lnSpc>
                <a:spcPct val="150000"/>
              </a:lnSpc>
              <a:buAutoNum type="arabicPeriod"/>
            </a:pPr>
            <a:endParaRPr lang="en-US" altLang="ko-KR" sz="2000" dirty="0">
              <a:latin typeface="+mn-ea"/>
            </a:endParaRPr>
          </a:p>
          <a:p>
            <a:pPr marL="457200" indent="-457200">
              <a:lnSpc>
                <a:spcPct val="150000"/>
              </a:lnSpc>
              <a:buAutoNum type="arabicPeriod"/>
            </a:pPr>
            <a:r>
              <a:rPr lang="ko-KR" altLang="en-US" sz="2000" dirty="0" smtClean="0">
                <a:latin typeface="+mn-ea"/>
              </a:rPr>
              <a:t>상기 금액은 각종 수당이 포함된 금액이며 </a:t>
            </a:r>
            <a:r>
              <a:rPr lang="en-US" altLang="ko-KR" sz="2000" dirty="0" smtClean="0">
                <a:latin typeface="+mn-ea"/>
              </a:rPr>
              <a:t>12</a:t>
            </a:r>
            <a:r>
              <a:rPr lang="ko-KR" altLang="en-US" sz="2000" dirty="0" smtClean="0">
                <a:latin typeface="+mn-ea"/>
              </a:rPr>
              <a:t>월로 나누어 매월 지급한다</a:t>
            </a:r>
            <a:r>
              <a:rPr lang="en-US" altLang="ko-KR" sz="2000" dirty="0" smtClean="0">
                <a:latin typeface="+mn-ea"/>
              </a:rPr>
              <a:t>. </a:t>
            </a:r>
            <a:endParaRPr lang="en-US" altLang="ko-KR" sz="2000" dirty="0">
              <a:latin typeface="+mn-ea"/>
            </a:endParaRPr>
          </a:p>
        </p:txBody>
      </p:sp>
    </p:spTree>
    <p:extLst>
      <p:ext uri="{BB962C8B-B14F-4D97-AF65-F5344CB8AC3E}">
        <p14:creationId xmlns:p14="http://schemas.microsoft.com/office/powerpoint/2010/main" val="7519097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 </a:t>
            </a:r>
            <a:r>
              <a:rPr lang="ko-KR" altLang="en-US" sz="3600" b="1" dirty="0" smtClean="0"/>
              <a:t>임금체계</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349955" y="1225689"/>
            <a:ext cx="11842044" cy="1417824"/>
          </a:xfrm>
          <a:prstGeom prst="rect">
            <a:avLst/>
          </a:prstGeom>
          <a:noFill/>
        </p:spPr>
        <p:txBody>
          <a:bodyPr wrap="square" rtlCol="0">
            <a:spAutoFit/>
          </a:bodyPr>
          <a:lstStyle/>
          <a:p>
            <a:pPr>
              <a:lnSpc>
                <a:spcPct val="150000"/>
              </a:lnSpc>
            </a:pPr>
            <a:r>
              <a:rPr lang="ko-KR" altLang="en-US" sz="2000" b="1" dirty="0" smtClean="0">
                <a:latin typeface="+mn-ea"/>
              </a:rPr>
              <a:t>성과급 제도의 문제점</a:t>
            </a:r>
            <a:endParaRPr lang="en-US" altLang="ko-KR" sz="2000" b="1" dirty="0" smtClean="0">
              <a:latin typeface="+mn-ea"/>
            </a:endParaRPr>
          </a:p>
          <a:p>
            <a:pPr marL="457200" indent="-457200">
              <a:lnSpc>
                <a:spcPct val="150000"/>
              </a:lnSpc>
              <a:buAutoNum type="arabicPeriod"/>
            </a:pPr>
            <a:endParaRPr lang="en-US" altLang="ko-KR" sz="2000" dirty="0">
              <a:latin typeface="+mn-ea"/>
            </a:endParaRPr>
          </a:p>
          <a:p>
            <a:pPr>
              <a:lnSpc>
                <a:spcPct val="150000"/>
              </a:lnSpc>
            </a:pPr>
            <a:endParaRPr lang="en-US" altLang="ko-KR" sz="2000" dirty="0" smtClean="0">
              <a:latin typeface="+mn-ea"/>
            </a:endParaRPr>
          </a:p>
        </p:txBody>
      </p:sp>
      <p:graphicFrame>
        <p:nvGraphicFramePr>
          <p:cNvPr id="3" name="표 2"/>
          <p:cNvGraphicFramePr>
            <a:graphicFrameLocks noGrp="1"/>
          </p:cNvGraphicFramePr>
          <p:nvPr>
            <p:extLst>
              <p:ext uri="{D42A27DB-BD31-4B8C-83A1-F6EECF244321}">
                <p14:modId xmlns:p14="http://schemas.microsoft.com/office/powerpoint/2010/main" val="3297030059"/>
              </p:ext>
            </p:extLst>
          </p:nvPr>
        </p:nvGraphicFramePr>
        <p:xfrm>
          <a:off x="659027" y="1804243"/>
          <a:ext cx="10033687" cy="4351338"/>
        </p:xfrm>
        <a:graphic>
          <a:graphicData uri="http://schemas.openxmlformats.org/drawingml/2006/table">
            <a:tbl>
              <a:tblPr/>
              <a:tblGrid>
                <a:gridCol w="10033687"/>
              </a:tblGrid>
              <a:tr h="4351338">
                <a:tc>
                  <a:txBody>
                    <a:bodyPr/>
                    <a:lstStyle/>
                    <a:p>
                      <a:pPr marL="127000" marR="0" indent="-127000" algn="just" fontAlgn="base" latinLnBrk="1">
                        <a:lnSpc>
                          <a:spcPct val="200000"/>
                        </a:lnSpc>
                        <a:spcBef>
                          <a:spcPts val="0"/>
                        </a:spcBef>
                        <a:spcAft>
                          <a:spcPts val="0"/>
                        </a:spcAft>
                      </a:pPr>
                      <a:r>
                        <a:rPr lang="en-US" altLang="ko-KR" sz="1100" b="1" kern="0" spc="-50" dirty="0">
                          <a:solidFill>
                            <a:srgbClr val="000000"/>
                          </a:solidFill>
                          <a:effectLst/>
                          <a:latin typeface="맑은 고딕" panose="020B0503020000020004" pitchFamily="50" charset="-127"/>
                        </a:rPr>
                        <a:t>1. </a:t>
                      </a:r>
                      <a:r>
                        <a:rPr lang="ko-KR" altLang="en-US" sz="1100" b="1" kern="0" spc="-50" dirty="0">
                          <a:solidFill>
                            <a:srgbClr val="000000"/>
                          </a:solidFill>
                          <a:effectLst/>
                          <a:ea typeface="맑은 고딕" panose="020B0503020000020004" pitchFamily="50" charset="-127"/>
                        </a:rPr>
                        <a:t>성과측정의 문제</a:t>
                      </a:r>
                      <a:endParaRPr lang="ko-KR" altLang="en-US" sz="1100" b="1" kern="0" spc="-50" dirty="0">
                        <a:solidFill>
                          <a:srgbClr val="000000"/>
                        </a:solidFill>
                        <a:effectLst/>
                      </a:endParaRPr>
                    </a:p>
                    <a:p>
                      <a:pPr marL="127000" marR="0" indent="-127000" algn="just" fontAlgn="base" latinLnBrk="1">
                        <a:lnSpc>
                          <a:spcPct val="200000"/>
                        </a:lnSpc>
                        <a:spcBef>
                          <a:spcPts val="0"/>
                        </a:spcBef>
                        <a:spcAft>
                          <a:spcPts val="0"/>
                        </a:spcAft>
                      </a:pPr>
                      <a:r>
                        <a:rPr lang="ko-KR" altLang="en-US" sz="1100" kern="0" spc="-50" dirty="0">
                          <a:solidFill>
                            <a:srgbClr val="000000"/>
                          </a:solidFill>
                          <a:effectLst/>
                          <a:ea typeface="맑은 고딕" panose="020B0503020000020004" pitchFamily="50" charset="-127"/>
                        </a:rPr>
                        <a:t>① 평가대상 직무의 한정성 </a:t>
                      </a:r>
                      <a:endParaRPr lang="ko-KR" altLang="en-US" sz="1100" kern="0" spc="-50" dirty="0">
                        <a:solidFill>
                          <a:srgbClr val="000000"/>
                        </a:solidFill>
                        <a:effectLst/>
                      </a:endParaRPr>
                    </a:p>
                    <a:p>
                      <a:pPr marL="127000" marR="0" indent="-127000" algn="just" fontAlgn="base" latinLnBrk="1">
                        <a:lnSpc>
                          <a:spcPct val="200000"/>
                        </a:lnSpc>
                        <a:spcBef>
                          <a:spcPts val="0"/>
                        </a:spcBef>
                        <a:spcAft>
                          <a:spcPts val="0"/>
                        </a:spcAft>
                      </a:pPr>
                      <a:r>
                        <a:rPr lang="ko-KR" altLang="en-US" sz="1100" kern="0" spc="-50" dirty="0">
                          <a:solidFill>
                            <a:srgbClr val="000000"/>
                          </a:solidFill>
                          <a:effectLst/>
                          <a:ea typeface="맑은 고딕" panose="020B0503020000020004" pitchFamily="50" charset="-127"/>
                        </a:rPr>
                        <a:t>② </a:t>
                      </a:r>
                      <a:r>
                        <a:rPr lang="ko-KR" altLang="en-US" sz="1100" kern="0" spc="-50" dirty="0" smtClean="0">
                          <a:solidFill>
                            <a:srgbClr val="000000"/>
                          </a:solidFill>
                          <a:effectLst/>
                          <a:ea typeface="맑은 고딕" panose="020B0503020000020004" pitchFamily="50" charset="-127"/>
                        </a:rPr>
                        <a:t>목표설정의 </a:t>
                      </a:r>
                      <a:r>
                        <a:rPr lang="ko-KR" altLang="en-US" sz="1100" kern="0" spc="-50" dirty="0">
                          <a:solidFill>
                            <a:srgbClr val="000000"/>
                          </a:solidFill>
                          <a:effectLst/>
                          <a:ea typeface="맑은 고딕" panose="020B0503020000020004" pitchFamily="50" charset="-127"/>
                        </a:rPr>
                        <a:t>계량화 한계 </a:t>
                      </a:r>
                      <a:endParaRPr lang="ko-KR" altLang="en-US" sz="1100" kern="0" spc="-50" dirty="0">
                        <a:solidFill>
                          <a:srgbClr val="000000"/>
                        </a:solidFill>
                        <a:effectLst/>
                      </a:endParaRPr>
                    </a:p>
                    <a:p>
                      <a:pPr marL="127000" marR="0" indent="-127000" algn="just" fontAlgn="base" latinLnBrk="1">
                        <a:lnSpc>
                          <a:spcPct val="200000"/>
                        </a:lnSpc>
                        <a:spcBef>
                          <a:spcPts val="0"/>
                        </a:spcBef>
                        <a:spcAft>
                          <a:spcPts val="0"/>
                        </a:spcAft>
                      </a:pPr>
                      <a:r>
                        <a:rPr lang="ko-KR" altLang="en-US" sz="1100" kern="0" spc="-50" dirty="0">
                          <a:solidFill>
                            <a:srgbClr val="000000"/>
                          </a:solidFill>
                          <a:effectLst/>
                          <a:ea typeface="맑은 고딕" panose="020B0503020000020004" pitchFamily="50" charset="-127"/>
                        </a:rPr>
                        <a:t>③ 업적평가의 문제 </a:t>
                      </a:r>
                      <a:endParaRPr lang="ko-KR" altLang="en-US" sz="1100" kern="0" spc="-50" dirty="0">
                        <a:solidFill>
                          <a:srgbClr val="000000"/>
                        </a:solidFill>
                        <a:effectLst/>
                      </a:endParaRPr>
                    </a:p>
                    <a:p>
                      <a:pPr marL="127000" marR="0" indent="-127000" algn="just" fontAlgn="base" latinLnBrk="1">
                        <a:lnSpc>
                          <a:spcPct val="200000"/>
                        </a:lnSpc>
                        <a:spcBef>
                          <a:spcPts val="0"/>
                        </a:spcBef>
                        <a:spcAft>
                          <a:spcPts val="0"/>
                        </a:spcAft>
                      </a:pPr>
                      <a:r>
                        <a:rPr lang="en-US" altLang="ko-KR" sz="1100" b="1" kern="0" spc="-50" dirty="0">
                          <a:solidFill>
                            <a:srgbClr val="000000"/>
                          </a:solidFill>
                          <a:effectLst/>
                          <a:latin typeface="맑은 고딕" panose="020B0503020000020004" pitchFamily="50" charset="-127"/>
                        </a:rPr>
                        <a:t>2. </a:t>
                      </a:r>
                      <a:r>
                        <a:rPr lang="ko-KR" altLang="en-US" sz="1100" b="1" kern="0" spc="-50" dirty="0">
                          <a:solidFill>
                            <a:srgbClr val="000000"/>
                          </a:solidFill>
                          <a:effectLst/>
                          <a:ea typeface="맑은 고딕" panose="020B0503020000020004" pitchFamily="50" charset="-127"/>
                        </a:rPr>
                        <a:t>인간관계 및 </a:t>
                      </a:r>
                      <a:r>
                        <a:rPr lang="ko-KR" altLang="en-US" sz="1100" b="1" kern="0" spc="-50" dirty="0" err="1">
                          <a:solidFill>
                            <a:srgbClr val="000000"/>
                          </a:solidFill>
                          <a:effectLst/>
                          <a:ea typeface="맑은 고딕" panose="020B0503020000020004" pitchFamily="50" charset="-127"/>
                        </a:rPr>
                        <a:t>팀웍의</a:t>
                      </a:r>
                      <a:r>
                        <a:rPr lang="ko-KR" altLang="en-US" sz="1100" b="1" kern="0" spc="-50" dirty="0">
                          <a:solidFill>
                            <a:srgbClr val="000000"/>
                          </a:solidFill>
                          <a:effectLst/>
                          <a:ea typeface="맑은 고딕" panose="020B0503020000020004" pitchFamily="50" charset="-127"/>
                        </a:rPr>
                        <a:t> 파괴와 조직학습의 저해</a:t>
                      </a:r>
                      <a:endParaRPr lang="ko-KR" altLang="en-US" sz="1100" b="1" kern="0" spc="-50" dirty="0">
                        <a:solidFill>
                          <a:srgbClr val="000000"/>
                        </a:solidFill>
                        <a:effectLst/>
                      </a:endParaRPr>
                    </a:p>
                    <a:p>
                      <a:pPr marL="127000" marR="0" indent="-127000" algn="just" fontAlgn="base" latinLnBrk="1">
                        <a:lnSpc>
                          <a:spcPct val="200000"/>
                        </a:lnSpc>
                        <a:spcBef>
                          <a:spcPts val="0"/>
                        </a:spcBef>
                        <a:spcAft>
                          <a:spcPts val="0"/>
                        </a:spcAft>
                      </a:pPr>
                      <a:r>
                        <a:rPr lang="ko-KR" altLang="en-US" sz="1100" kern="0" spc="-50" dirty="0">
                          <a:solidFill>
                            <a:srgbClr val="000000"/>
                          </a:solidFill>
                          <a:effectLst/>
                          <a:ea typeface="맑은 고딕" panose="020B0503020000020004" pitchFamily="50" charset="-127"/>
                        </a:rPr>
                        <a:t>① 구성원들간의 인간관계를 파괴하고</a:t>
                      </a:r>
                      <a:r>
                        <a:rPr lang="en-US" altLang="ko-KR" sz="1100" kern="0" spc="-50" dirty="0">
                          <a:solidFill>
                            <a:srgbClr val="000000"/>
                          </a:solidFill>
                          <a:effectLst/>
                          <a:latin typeface="맑은 고딕" panose="020B0503020000020004" pitchFamily="50" charset="-127"/>
                        </a:rPr>
                        <a:t>, </a:t>
                      </a:r>
                      <a:r>
                        <a:rPr lang="ko-KR" altLang="en-US" sz="1100" kern="0" spc="-50" dirty="0" err="1">
                          <a:solidFill>
                            <a:srgbClr val="000000"/>
                          </a:solidFill>
                          <a:effectLst/>
                          <a:ea typeface="맑은 고딕" panose="020B0503020000020004" pitchFamily="50" charset="-127"/>
                        </a:rPr>
                        <a:t>조직내에서</a:t>
                      </a:r>
                      <a:r>
                        <a:rPr lang="ko-KR" altLang="en-US" sz="1100" kern="0" spc="-50" dirty="0">
                          <a:solidFill>
                            <a:srgbClr val="000000"/>
                          </a:solidFill>
                          <a:effectLst/>
                          <a:ea typeface="맑은 고딕" panose="020B0503020000020004" pitchFamily="50" charset="-127"/>
                        </a:rPr>
                        <a:t> </a:t>
                      </a:r>
                      <a:r>
                        <a:rPr lang="ko-KR" altLang="en-US" sz="1100" kern="0" spc="-50" dirty="0" err="1">
                          <a:solidFill>
                            <a:srgbClr val="000000"/>
                          </a:solidFill>
                          <a:effectLst/>
                          <a:ea typeface="맑은 고딕" panose="020B0503020000020004" pitchFamily="50" charset="-127"/>
                        </a:rPr>
                        <a:t>팀웍과</a:t>
                      </a:r>
                      <a:r>
                        <a:rPr lang="ko-KR" altLang="en-US" sz="1100" kern="0" spc="-50" dirty="0">
                          <a:solidFill>
                            <a:srgbClr val="000000"/>
                          </a:solidFill>
                          <a:effectLst/>
                          <a:ea typeface="맑은 고딕" panose="020B0503020000020004" pitchFamily="50" charset="-127"/>
                        </a:rPr>
                        <a:t> 협동심을 제고시키기는 </a:t>
                      </a:r>
                      <a:r>
                        <a:rPr lang="ko-KR" altLang="en-US" sz="1100" kern="0" spc="-50" dirty="0" smtClean="0">
                          <a:solidFill>
                            <a:srgbClr val="000000"/>
                          </a:solidFill>
                          <a:effectLst/>
                          <a:ea typeface="맑은 고딕" panose="020B0503020000020004" pitchFamily="50" charset="-127"/>
                        </a:rPr>
                        <a:t>커녕 </a:t>
                      </a:r>
                      <a:r>
                        <a:rPr lang="ko-KR" altLang="en-US" sz="1100" kern="0" spc="-50" dirty="0">
                          <a:solidFill>
                            <a:srgbClr val="000000"/>
                          </a:solidFill>
                          <a:effectLst/>
                          <a:ea typeface="맑은 고딕" panose="020B0503020000020004" pitchFamily="50" charset="-127"/>
                        </a:rPr>
                        <a:t>오히려 그 반대의 결과를 </a:t>
                      </a:r>
                      <a:r>
                        <a:rPr lang="en-US" altLang="ko-KR" sz="1100" kern="0" spc="-50" dirty="0" smtClean="0">
                          <a:solidFill>
                            <a:srgbClr val="000000"/>
                          </a:solidFill>
                          <a:effectLst/>
                          <a:latin typeface="맑은 고딕" panose="020B0503020000020004" pitchFamily="50" charset="-127"/>
                        </a:rPr>
                        <a:t>(</a:t>
                      </a:r>
                      <a:r>
                        <a:rPr lang="en-US" altLang="ko-KR" sz="1100" kern="0" spc="-50" dirty="0">
                          <a:solidFill>
                            <a:srgbClr val="000000"/>
                          </a:solidFill>
                          <a:effectLst/>
                          <a:latin typeface="맑은 고딕" panose="020B0503020000020004" pitchFamily="50" charset="-127"/>
                        </a:rPr>
                        <a:t>Kohn, 1993b : 58)</a:t>
                      </a:r>
                      <a:endParaRPr lang="ko-KR" altLang="en-US" sz="1100" kern="0" spc="-50" dirty="0">
                        <a:solidFill>
                          <a:srgbClr val="000000"/>
                        </a:solidFill>
                        <a:effectLst/>
                      </a:endParaRPr>
                    </a:p>
                    <a:p>
                      <a:pPr marL="127000" marR="0" indent="-127000" algn="just" fontAlgn="base" latinLnBrk="1">
                        <a:lnSpc>
                          <a:spcPct val="200000"/>
                        </a:lnSpc>
                        <a:spcBef>
                          <a:spcPts val="0"/>
                        </a:spcBef>
                        <a:spcAft>
                          <a:spcPts val="0"/>
                        </a:spcAft>
                      </a:pPr>
                      <a:r>
                        <a:rPr lang="ko-KR" altLang="en-US" sz="1100" kern="0" spc="-50" dirty="0">
                          <a:solidFill>
                            <a:srgbClr val="000000"/>
                          </a:solidFill>
                          <a:effectLst/>
                          <a:ea typeface="맑은 고딕" panose="020B0503020000020004" pitchFamily="50" charset="-127"/>
                        </a:rPr>
                        <a:t>② 노동자들을 </a:t>
                      </a:r>
                      <a:r>
                        <a:rPr lang="ko-KR" altLang="en-US" sz="1100" kern="0" spc="-50" dirty="0" err="1">
                          <a:solidFill>
                            <a:srgbClr val="000000"/>
                          </a:solidFill>
                          <a:effectLst/>
                          <a:ea typeface="맑은 고딕" panose="020B0503020000020004" pitchFamily="50" charset="-127"/>
                        </a:rPr>
                        <a:t>개별화시킴으로서</a:t>
                      </a:r>
                      <a:r>
                        <a:rPr lang="ko-KR" altLang="en-US" sz="1100" kern="0" spc="-50" dirty="0">
                          <a:solidFill>
                            <a:srgbClr val="000000"/>
                          </a:solidFill>
                          <a:effectLst/>
                          <a:ea typeface="맑은 고딕" panose="020B0503020000020004" pitchFamily="50" charset="-127"/>
                        </a:rPr>
                        <a:t> </a:t>
                      </a:r>
                      <a:r>
                        <a:rPr lang="ko-KR" altLang="en-US" sz="1100" u="sng" kern="0" spc="-50" dirty="0">
                          <a:solidFill>
                            <a:srgbClr val="FF0000"/>
                          </a:solidFill>
                          <a:effectLst/>
                          <a:ea typeface="맑은 고딕" panose="020B0503020000020004" pitchFamily="50" charset="-127"/>
                        </a:rPr>
                        <a:t>노조의 영향력을 약화시키는 훌륭한 제도적 장치</a:t>
                      </a:r>
                      <a:endParaRPr lang="ko-KR" altLang="en-US" sz="1100" u="sng" kern="0" spc="-50" dirty="0">
                        <a:solidFill>
                          <a:srgbClr val="FF0000"/>
                        </a:solidFill>
                        <a:effectLst/>
                      </a:endParaRPr>
                    </a:p>
                    <a:p>
                      <a:pPr marL="127000" marR="0" indent="-127000" algn="just" fontAlgn="base" latinLnBrk="1">
                        <a:lnSpc>
                          <a:spcPct val="200000"/>
                        </a:lnSpc>
                        <a:spcBef>
                          <a:spcPts val="0"/>
                        </a:spcBef>
                        <a:spcAft>
                          <a:spcPts val="0"/>
                        </a:spcAft>
                      </a:pPr>
                      <a:r>
                        <a:rPr lang="ko-KR" altLang="en-US" sz="1100" kern="0" spc="-50" dirty="0">
                          <a:solidFill>
                            <a:srgbClr val="000000"/>
                          </a:solidFill>
                          <a:effectLst/>
                          <a:ea typeface="맑은 고딕" panose="020B0503020000020004" pitchFamily="50" charset="-127"/>
                        </a:rPr>
                        <a:t>③ 조직학습과 관련하여 부정적인 영향 </a:t>
                      </a:r>
                      <a:endParaRPr lang="ko-KR" altLang="en-US" sz="1100" kern="0" spc="-50" dirty="0">
                        <a:solidFill>
                          <a:srgbClr val="000000"/>
                        </a:solidFill>
                        <a:effectLst/>
                      </a:endParaRPr>
                    </a:p>
                    <a:p>
                      <a:pPr marL="127000" marR="0" indent="-127000" algn="just" fontAlgn="base" latinLnBrk="1">
                        <a:lnSpc>
                          <a:spcPct val="200000"/>
                        </a:lnSpc>
                        <a:spcBef>
                          <a:spcPts val="0"/>
                        </a:spcBef>
                        <a:spcAft>
                          <a:spcPts val="0"/>
                        </a:spcAft>
                      </a:pPr>
                      <a:r>
                        <a:rPr lang="ko-KR" altLang="en-US" sz="1100" kern="0" spc="-50" dirty="0">
                          <a:solidFill>
                            <a:srgbClr val="000000"/>
                          </a:solidFill>
                          <a:effectLst/>
                          <a:ea typeface="맑은 고딕" panose="020B0503020000020004" pitchFamily="50" charset="-127"/>
                        </a:rPr>
                        <a:t>④ 일반적으로 부하직원에 대한 상사의 </a:t>
                      </a:r>
                      <a:r>
                        <a:rPr lang="ko-KR" altLang="en-US" sz="1100" kern="0" spc="-50" dirty="0" err="1">
                          <a:solidFill>
                            <a:srgbClr val="000000"/>
                          </a:solidFill>
                          <a:effectLst/>
                          <a:ea typeface="맑은 고딕" panose="020B0503020000020004" pitchFamily="50" charset="-127"/>
                        </a:rPr>
                        <a:t>리더쉽</a:t>
                      </a:r>
                      <a:r>
                        <a:rPr lang="ko-KR" altLang="en-US" sz="1100" kern="0" spc="-50" dirty="0">
                          <a:solidFill>
                            <a:srgbClr val="000000"/>
                          </a:solidFill>
                          <a:effectLst/>
                          <a:ea typeface="맑은 고딕" panose="020B0503020000020004" pitchFamily="50" charset="-127"/>
                        </a:rPr>
                        <a:t> 발휘가 줄어들 뿐만 아니라</a:t>
                      </a:r>
                      <a:r>
                        <a:rPr lang="en-US" altLang="ko-KR" sz="1100" kern="0" spc="-50" dirty="0">
                          <a:solidFill>
                            <a:srgbClr val="000000"/>
                          </a:solidFill>
                          <a:effectLst/>
                          <a:latin typeface="맑은 고딕" panose="020B0503020000020004" pitchFamily="50" charset="-127"/>
                        </a:rPr>
                        <a:t>, </a:t>
                      </a:r>
                      <a:r>
                        <a:rPr lang="ko-KR" altLang="en-US" sz="1100" kern="0" spc="-50" dirty="0">
                          <a:solidFill>
                            <a:srgbClr val="000000"/>
                          </a:solidFill>
                          <a:effectLst/>
                          <a:ea typeface="맑은 고딕" panose="020B0503020000020004" pitchFamily="50" charset="-127"/>
                        </a:rPr>
                        <a:t>구체적인 기술을 전수하는 </a:t>
                      </a:r>
                      <a:r>
                        <a:rPr lang="ko-KR" altLang="en-US" sz="1100" kern="0" spc="-50" dirty="0" err="1">
                          <a:solidFill>
                            <a:srgbClr val="000000"/>
                          </a:solidFill>
                          <a:effectLst/>
                          <a:ea typeface="맑은 고딕" panose="020B0503020000020004" pitchFamily="50" charset="-127"/>
                        </a:rPr>
                        <a:t>튜터쉽</a:t>
                      </a:r>
                      <a:r>
                        <a:rPr lang="en-US" altLang="ko-KR" sz="1100" kern="0" spc="-50" dirty="0">
                          <a:solidFill>
                            <a:srgbClr val="000000"/>
                          </a:solidFill>
                          <a:effectLst/>
                          <a:latin typeface="맑은 고딕" panose="020B0503020000020004" pitchFamily="50" charset="-127"/>
                        </a:rPr>
                        <a:t>(tutorship)</a:t>
                      </a:r>
                      <a:r>
                        <a:rPr lang="ko-KR" altLang="en-US" sz="1100" kern="0" spc="-50" dirty="0">
                          <a:solidFill>
                            <a:srgbClr val="000000"/>
                          </a:solidFill>
                          <a:effectLst/>
                          <a:ea typeface="맑은 고딕" panose="020B0503020000020004" pitchFamily="50" charset="-127"/>
                        </a:rPr>
                        <a:t>이 현저히 위축된다 </a:t>
                      </a:r>
                      <a:r>
                        <a:rPr lang="en-US" altLang="ko-KR" sz="1100" kern="0" spc="-50" dirty="0">
                          <a:solidFill>
                            <a:srgbClr val="000000"/>
                          </a:solidFill>
                          <a:effectLst/>
                          <a:latin typeface="맑은 고딕" panose="020B0503020000020004" pitchFamily="50" charset="-127"/>
                        </a:rPr>
                        <a:t>(</a:t>
                      </a:r>
                      <a:r>
                        <a:rPr lang="en-US" altLang="ko-KR" sz="1100" kern="0" spc="-50" dirty="0" err="1">
                          <a:solidFill>
                            <a:srgbClr val="000000"/>
                          </a:solidFill>
                          <a:effectLst/>
                          <a:latin typeface="맑은 고딕" panose="020B0503020000020004" pitchFamily="50" charset="-127"/>
                        </a:rPr>
                        <a:t>Rothe</a:t>
                      </a:r>
                      <a:r>
                        <a:rPr lang="en-US" altLang="ko-KR" sz="1100" kern="0" spc="-50" dirty="0">
                          <a:solidFill>
                            <a:srgbClr val="000000"/>
                          </a:solidFill>
                          <a:effectLst/>
                          <a:latin typeface="맑은 고딕" panose="020B0503020000020004" pitchFamily="50" charset="-127"/>
                        </a:rPr>
                        <a:t>, 1970)</a:t>
                      </a:r>
                      <a:endParaRPr lang="ko-KR" altLang="en-US" sz="1100" kern="0" spc="-50" dirty="0">
                        <a:solidFill>
                          <a:srgbClr val="000000"/>
                        </a:solidFill>
                        <a:effectLst/>
                      </a:endParaRPr>
                    </a:p>
                    <a:p>
                      <a:pPr marL="127000" marR="0" indent="-127000" algn="just" fontAlgn="base" latinLnBrk="1">
                        <a:lnSpc>
                          <a:spcPct val="200000"/>
                        </a:lnSpc>
                        <a:spcBef>
                          <a:spcPts val="0"/>
                        </a:spcBef>
                        <a:spcAft>
                          <a:spcPts val="0"/>
                        </a:spcAft>
                      </a:pPr>
                      <a:r>
                        <a:rPr lang="en-US" altLang="ko-KR" sz="1100" b="1" kern="0" spc="-50" dirty="0">
                          <a:solidFill>
                            <a:srgbClr val="000000"/>
                          </a:solidFill>
                          <a:effectLst/>
                          <a:latin typeface="맑은 고딕" panose="020B0503020000020004" pitchFamily="50" charset="-127"/>
                        </a:rPr>
                        <a:t>3. </a:t>
                      </a:r>
                      <a:r>
                        <a:rPr lang="ko-KR" altLang="en-US" sz="1100" b="1" kern="0" spc="-50" dirty="0">
                          <a:solidFill>
                            <a:srgbClr val="000000"/>
                          </a:solidFill>
                          <a:effectLst/>
                          <a:ea typeface="맑은 고딕" panose="020B0503020000020004" pitchFamily="50" charset="-127"/>
                        </a:rPr>
                        <a:t>장기적이고 조직적인 차원의 성과 도외시</a:t>
                      </a:r>
                      <a:endParaRPr lang="ko-KR" altLang="en-US" sz="1100" b="1" kern="0" spc="-50" dirty="0">
                        <a:solidFill>
                          <a:srgbClr val="000000"/>
                        </a:solidFill>
                        <a:effectLst/>
                      </a:endParaRPr>
                    </a:p>
                    <a:p>
                      <a:pPr marL="127000" marR="0" indent="-127000" algn="just" fontAlgn="base" latinLnBrk="1">
                        <a:lnSpc>
                          <a:spcPct val="200000"/>
                        </a:lnSpc>
                        <a:spcBef>
                          <a:spcPts val="0"/>
                        </a:spcBef>
                        <a:spcAft>
                          <a:spcPts val="0"/>
                        </a:spcAft>
                      </a:pPr>
                      <a:r>
                        <a:rPr lang="en-US" altLang="ko-KR" sz="1100" b="1" kern="0" spc="-50" dirty="0">
                          <a:solidFill>
                            <a:srgbClr val="000000"/>
                          </a:solidFill>
                          <a:effectLst/>
                          <a:latin typeface="맑은 고딕" panose="020B0503020000020004" pitchFamily="50" charset="-127"/>
                        </a:rPr>
                        <a:t>4. </a:t>
                      </a:r>
                      <a:r>
                        <a:rPr lang="ko-KR" altLang="en-US" sz="1100" b="1" kern="0" spc="-50" dirty="0">
                          <a:solidFill>
                            <a:srgbClr val="FF0000"/>
                          </a:solidFill>
                          <a:effectLst/>
                          <a:ea typeface="맑은 고딕" panose="020B0503020000020004" pitchFamily="50" charset="-127"/>
                        </a:rPr>
                        <a:t>개인별 통제의 강화</a:t>
                      </a:r>
                      <a:r>
                        <a:rPr lang="ko-KR" altLang="en-US" sz="1100" b="1" kern="0" spc="-50" dirty="0">
                          <a:solidFill>
                            <a:srgbClr val="000000"/>
                          </a:solidFill>
                          <a:effectLst/>
                          <a:ea typeface="맑은 고딕" panose="020B0503020000020004" pitchFamily="50" charset="-127"/>
                        </a:rPr>
                        <a:t>와 </a:t>
                      </a:r>
                      <a:r>
                        <a:rPr lang="ko-KR" altLang="en-US" sz="1100" b="1" kern="0" spc="-50" dirty="0">
                          <a:solidFill>
                            <a:srgbClr val="FF0000"/>
                          </a:solidFill>
                          <a:effectLst/>
                          <a:ea typeface="맑은 고딕" panose="020B0503020000020004" pitchFamily="50" charset="-127"/>
                        </a:rPr>
                        <a:t>임금교섭구조의 </a:t>
                      </a:r>
                      <a:r>
                        <a:rPr lang="ko-KR" altLang="en-US" sz="1100" b="1" kern="0" spc="-50" dirty="0" smtClean="0">
                          <a:solidFill>
                            <a:srgbClr val="FF0000"/>
                          </a:solidFill>
                          <a:effectLst/>
                          <a:ea typeface="맑은 고딕" panose="020B0503020000020004" pitchFamily="50" charset="-127"/>
                        </a:rPr>
                        <a:t>부정</a:t>
                      </a:r>
                      <a:endParaRPr lang="en-US" altLang="ko-KR" sz="1100" b="1" kern="0" spc="-50" dirty="0" smtClean="0">
                        <a:solidFill>
                          <a:srgbClr val="FF0000"/>
                        </a:solidFill>
                        <a:effectLst/>
                        <a:ea typeface="맑은 고딕" panose="020B0503020000020004" pitchFamily="50" charset="-127"/>
                      </a:endParaRPr>
                    </a:p>
                    <a:p>
                      <a:pPr marL="127000" marR="0" indent="-127000" algn="just" fontAlgn="base" latinLnBrk="1">
                        <a:lnSpc>
                          <a:spcPct val="200000"/>
                        </a:lnSpc>
                        <a:spcBef>
                          <a:spcPts val="0"/>
                        </a:spcBef>
                        <a:spcAft>
                          <a:spcPts val="0"/>
                        </a:spcAft>
                      </a:pPr>
                      <a:r>
                        <a:rPr lang="en-US" altLang="ko-KR" sz="1100" b="1" kern="0" spc="-50" dirty="0" smtClean="0">
                          <a:solidFill>
                            <a:srgbClr val="000000"/>
                          </a:solidFill>
                          <a:effectLst/>
                          <a:ea typeface="맑은 고딕" panose="020B0503020000020004" pitchFamily="50" charset="-127"/>
                        </a:rPr>
                        <a:t>5. </a:t>
                      </a:r>
                      <a:r>
                        <a:rPr lang="ko-KR" altLang="en-US" sz="1100" b="1" kern="0" spc="-50" dirty="0" smtClean="0">
                          <a:solidFill>
                            <a:srgbClr val="FF0000"/>
                          </a:solidFill>
                          <a:effectLst/>
                          <a:ea typeface="맑은 고딕" panose="020B0503020000020004" pitchFamily="50" charset="-127"/>
                        </a:rPr>
                        <a:t>통상임금</a:t>
                      </a:r>
                      <a:r>
                        <a:rPr lang="ko-KR" altLang="en-US" sz="1100" b="1" kern="0" spc="-50" baseline="0" dirty="0" smtClean="0">
                          <a:solidFill>
                            <a:srgbClr val="FF0000"/>
                          </a:solidFill>
                          <a:effectLst/>
                          <a:ea typeface="맑은 고딕" panose="020B0503020000020004" pitchFamily="50" charset="-127"/>
                        </a:rPr>
                        <a:t> 및 평균임금의 축소 </a:t>
                      </a:r>
                      <a:r>
                        <a:rPr lang="en-US" altLang="ko-KR" sz="1100" b="1" kern="0" spc="-50" baseline="0" dirty="0" smtClean="0">
                          <a:solidFill>
                            <a:srgbClr val="FF0000"/>
                          </a:solidFill>
                          <a:effectLst/>
                          <a:ea typeface="맑은 고딕" panose="020B0503020000020004" pitchFamily="50" charset="-127"/>
                        </a:rPr>
                        <a:t>– </a:t>
                      </a:r>
                      <a:r>
                        <a:rPr lang="ko-KR" altLang="en-US" sz="1100" b="1" kern="0" spc="-50" baseline="0" dirty="0" smtClean="0">
                          <a:solidFill>
                            <a:srgbClr val="FF0000"/>
                          </a:solidFill>
                          <a:effectLst/>
                          <a:ea typeface="맑은 고딕" panose="020B0503020000020004" pitchFamily="50" charset="-127"/>
                        </a:rPr>
                        <a:t>각종 법정 수당 들의 축소로 직결</a:t>
                      </a:r>
                      <a:r>
                        <a:rPr lang="en-US" altLang="ko-KR" sz="1100" b="1" kern="0" spc="-50" baseline="0" dirty="0" smtClean="0">
                          <a:solidFill>
                            <a:srgbClr val="000000"/>
                          </a:solidFill>
                          <a:effectLst/>
                          <a:ea typeface="맑은 고딕" panose="020B0503020000020004" pitchFamily="50" charset="-127"/>
                        </a:rPr>
                        <a:t>. </a:t>
                      </a:r>
                      <a:endParaRPr lang="ko-KR" altLang="en-US" sz="1100" b="1" kern="0" spc="-50" dirty="0">
                        <a:solidFill>
                          <a:srgbClr val="000000"/>
                        </a:solidFill>
                        <a:effectLst/>
                      </a:endParaRPr>
                    </a:p>
                  </a:txBody>
                  <a:tcPr marL="64135" marR="64135" marT="17731" marB="177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830355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 </a:t>
            </a:r>
            <a:r>
              <a:rPr lang="ko-KR" altLang="en-US" sz="3600" b="1" dirty="0" smtClean="0"/>
              <a:t>임금체계</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17312" y="1128855"/>
            <a:ext cx="11842044" cy="1417824"/>
          </a:xfrm>
          <a:prstGeom prst="rect">
            <a:avLst/>
          </a:prstGeom>
          <a:noFill/>
        </p:spPr>
        <p:txBody>
          <a:bodyPr wrap="square" rtlCol="0">
            <a:spAutoFit/>
          </a:bodyPr>
          <a:lstStyle/>
          <a:p>
            <a:pPr>
              <a:lnSpc>
                <a:spcPct val="150000"/>
              </a:lnSpc>
            </a:pPr>
            <a:r>
              <a:rPr lang="ko-KR" altLang="en-US" sz="2000" b="1" dirty="0" err="1" smtClean="0">
                <a:latin typeface="+mn-ea"/>
              </a:rPr>
              <a:t>직무급</a:t>
            </a:r>
            <a:r>
              <a:rPr lang="ko-KR" altLang="en-US" sz="2000" b="1" dirty="0" smtClean="0">
                <a:latin typeface="+mn-ea"/>
              </a:rPr>
              <a:t> 제도의 문제</a:t>
            </a:r>
            <a:endParaRPr lang="en-US" altLang="ko-KR" sz="2000" b="1" dirty="0" smtClean="0">
              <a:latin typeface="+mn-ea"/>
            </a:endParaRPr>
          </a:p>
          <a:p>
            <a:pPr marL="457200" indent="-457200">
              <a:lnSpc>
                <a:spcPct val="150000"/>
              </a:lnSpc>
              <a:buAutoNum type="arabicPeriod"/>
            </a:pPr>
            <a:endParaRPr lang="en-US" altLang="ko-KR" sz="2000" dirty="0">
              <a:latin typeface="+mn-ea"/>
            </a:endParaRPr>
          </a:p>
          <a:p>
            <a:pPr>
              <a:lnSpc>
                <a:spcPct val="150000"/>
              </a:lnSpc>
            </a:pPr>
            <a:endParaRPr lang="en-US" altLang="ko-KR" sz="2000" dirty="0" smtClean="0">
              <a:latin typeface="+mn-ea"/>
            </a:endParaRPr>
          </a:p>
        </p:txBody>
      </p:sp>
      <p:sp>
        <p:nvSpPr>
          <p:cNvPr id="14" name="직사각형 13"/>
          <p:cNvSpPr/>
          <p:nvPr/>
        </p:nvSpPr>
        <p:spPr>
          <a:xfrm>
            <a:off x="411891" y="1962824"/>
            <a:ext cx="10791567" cy="4251485"/>
          </a:xfrm>
          <a:prstGeom prst="rect">
            <a:avLst/>
          </a:prstGeom>
        </p:spPr>
        <p:txBody>
          <a:bodyPr wrap="square">
            <a:spAutoFit/>
          </a:bodyPr>
          <a:lstStyle/>
          <a:p>
            <a:pPr marL="127000" indent="-127000" fontAlgn="base">
              <a:lnSpc>
                <a:spcPct val="200000"/>
              </a:lnSpc>
            </a:pPr>
            <a:r>
              <a:rPr lang="ko-KR" altLang="en-US" sz="2000" kern="0" spc="-50" dirty="0">
                <a:solidFill>
                  <a:srgbClr val="000000"/>
                </a:solidFill>
              </a:rPr>
              <a:t>정부와 경영계가 추진했던 </a:t>
            </a:r>
            <a:r>
              <a:rPr lang="ko-KR" altLang="en-US" sz="2000" kern="0" spc="-50" dirty="0" err="1">
                <a:solidFill>
                  <a:srgbClr val="000000"/>
                </a:solidFill>
              </a:rPr>
              <a:t>직무급은</a:t>
            </a:r>
            <a:r>
              <a:rPr lang="ko-KR" altLang="en-US" sz="2000" kern="0" spc="-50" dirty="0">
                <a:solidFill>
                  <a:srgbClr val="000000"/>
                </a:solidFill>
              </a:rPr>
              <a:t> 정확히는 </a:t>
            </a:r>
            <a:r>
              <a:rPr lang="ko-KR" altLang="en-US" sz="2000" b="1" kern="0" spc="-50" dirty="0" smtClean="0">
                <a:solidFill>
                  <a:srgbClr val="FF0000"/>
                </a:solidFill>
              </a:rPr>
              <a:t>직무성과급</a:t>
            </a:r>
            <a:r>
              <a:rPr lang="en-US" altLang="ko-KR" sz="2000" b="1" kern="0" spc="-50" dirty="0" smtClean="0">
                <a:solidFill>
                  <a:srgbClr val="FF0000"/>
                </a:solidFill>
              </a:rPr>
              <a:t>(</a:t>
            </a:r>
            <a:r>
              <a:rPr lang="ko-KR" altLang="en-US" sz="2000" b="1" kern="0" spc="-50" dirty="0" smtClean="0">
                <a:solidFill>
                  <a:srgbClr val="FF0000"/>
                </a:solidFill>
              </a:rPr>
              <a:t>현대자동차 </a:t>
            </a:r>
            <a:r>
              <a:rPr lang="ko-KR" altLang="en-US" sz="2000" b="1" kern="0" spc="-50" dirty="0" err="1" smtClean="0">
                <a:solidFill>
                  <a:srgbClr val="FF0000"/>
                </a:solidFill>
              </a:rPr>
              <a:t>신임금체계안</a:t>
            </a:r>
            <a:r>
              <a:rPr lang="en-US" altLang="ko-KR" sz="2000" b="1" kern="0" spc="-50" dirty="0" smtClean="0">
                <a:solidFill>
                  <a:srgbClr val="FF0000"/>
                </a:solidFill>
              </a:rPr>
              <a:t>). </a:t>
            </a:r>
            <a:r>
              <a:rPr lang="en-US" altLang="ko-KR" sz="2000" kern="0" spc="-50" dirty="0">
                <a:solidFill>
                  <a:srgbClr val="000000"/>
                </a:solidFill>
              </a:rPr>
              <a:t>– </a:t>
            </a:r>
            <a:r>
              <a:rPr lang="ko-KR" altLang="en-US" sz="2000" kern="0" spc="-50" dirty="0">
                <a:solidFill>
                  <a:srgbClr val="000000"/>
                </a:solidFill>
              </a:rPr>
              <a:t>개별 기업별로 </a:t>
            </a:r>
            <a:r>
              <a:rPr lang="ko-KR" altLang="en-US" sz="2000" u="sng" kern="0" spc="-50" dirty="0">
                <a:solidFill>
                  <a:srgbClr val="000000"/>
                </a:solidFill>
              </a:rPr>
              <a:t>기업의 목표에 부합하는지 여부에 따라 직무 가치를 결정</a:t>
            </a:r>
            <a:r>
              <a:rPr lang="ko-KR" altLang="en-US" sz="2000" kern="0" spc="-50" dirty="0">
                <a:solidFill>
                  <a:srgbClr val="000000"/>
                </a:solidFill>
              </a:rPr>
              <a:t>하고</a:t>
            </a:r>
            <a:r>
              <a:rPr lang="en-US" altLang="ko-KR" sz="2000" kern="0" spc="-50" dirty="0">
                <a:solidFill>
                  <a:srgbClr val="000000"/>
                </a:solidFill>
              </a:rPr>
              <a:t>, </a:t>
            </a:r>
            <a:r>
              <a:rPr lang="ko-KR" altLang="en-US" sz="2000" u="sng" kern="0" spc="-50" dirty="0">
                <a:solidFill>
                  <a:srgbClr val="000000"/>
                </a:solidFill>
              </a:rPr>
              <a:t>기업의 수익 창출에 대한 기여와 개인의 업무 성과가 반영되도록 </a:t>
            </a:r>
            <a:r>
              <a:rPr lang="ko-KR" altLang="en-US" sz="2000" u="sng" kern="0" spc="-50" dirty="0" err="1">
                <a:solidFill>
                  <a:srgbClr val="000000"/>
                </a:solidFill>
              </a:rPr>
              <a:t>직무급을</a:t>
            </a:r>
            <a:r>
              <a:rPr lang="ko-KR" altLang="en-US" sz="2000" u="sng" kern="0" spc="-50" dirty="0">
                <a:solidFill>
                  <a:srgbClr val="000000"/>
                </a:solidFill>
              </a:rPr>
              <a:t> 설계</a:t>
            </a:r>
            <a:r>
              <a:rPr lang="ko-KR" altLang="en-US" sz="2000" kern="0" spc="-50" dirty="0">
                <a:solidFill>
                  <a:srgbClr val="000000"/>
                </a:solidFill>
              </a:rPr>
              <a:t> </a:t>
            </a:r>
            <a:endParaRPr lang="en-US" altLang="ko-KR" sz="2000" kern="0" spc="-50" dirty="0">
              <a:solidFill>
                <a:srgbClr val="000000"/>
              </a:solidFill>
            </a:endParaRPr>
          </a:p>
          <a:p>
            <a:pPr marL="127000" indent="-127000" fontAlgn="base">
              <a:lnSpc>
                <a:spcPct val="200000"/>
              </a:lnSpc>
            </a:pPr>
            <a:endParaRPr lang="en-US" altLang="ko-KR" sz="2000" kern="0" spc="-50" dirty="0" smtClean="0">
              <a:solidFill>
                <a:srgbClr val="000000"/>
              </a:solidFill>
            </a:endParaRPr>
          </a:p>
          <a:p>
            <a:pPr marL="127000" indent="-127000" fontAlgn="base">
              <a:lnSpc>
                <a:spcPct val="200000"/>
              </a:lnSpc>
            </a:pPr>
            <a:r>
              <a:rPr lang="en-US" altLang="ko-KR" sz="2000" kern="0" spc="-50" dirty="0">
                <a:solidFill>
                  <a:srgbClr val="000000"/>
                </a:solidFill>
              </a:rPr>
              <a:t> </a:t>
            </a:r>
            <a:r>
              <a:rPr lang="en-US" altLang="ko-KR" sz="2000" kern="0" spc="-50" dirty="0" smtClean="0">
                <a:solidFill>
                  <a:srgbClr val="000000"/>
                </a:solidFill>
              </a:rPr>
              <a:t>→ </a:t>
            </a:r>
            <a:r>
              <a:rPr lang="ko-KR" altLang="en-US" sz="2000" kern="0" spc="-50" dirty="0" smtClean="0">
                <a:solidFill>
                  <a:srgbClr val="000000"/>
                </a:solidFill>
              </a:rPr>
              <a:t>노동자들에 </a:t>
            </a:r>
            <a:r>
              <a:rPr lang="ko-KR" altLang="en-US" sz="2000" kern="0" spc="-50" dirty="0">
                <a:solidFill>
                  <a:srgbClr val="000000"/>
                </a:solidFill>
              </a:rPr>
              <a:t>대한 사측의 통제를 강화하고 성과를 잣대로 기업 구성원 간 임금격차와 차별을 정당화</a:t>
            </a:r>
            <a:r>
              <a:rPr lang="en-US" altLang="ko-KR" sz="2000" kern="0" spc="-50" dirty="0">
                <a:solidFill>
                  <a:srgbClr val="000000"/>
                </a:solidFill>
              </a:rPr>
              <a:t>. </a:t>
            </a:r>
          </a:p>
          <a:p>
            <a:pPr marL="127000" indent="-127000" algn="just" fontAlgn="base">
              <a:lnSpc>
                <a:spcPct val="200000"/>
              </a:lnSpc>
            </a:pPr>
            <a:endParaRPr lang="ko-KR" altLang="en-US" b="1" kern="0" spc="-50" dirty="0">
              <a:solidFill>
                <a:srgbClr val="000000"/>
              </a:solidFill>
            </a:endParaRPr>
          </a:p>
        </p:txBody>
      </p:sp>
    </p:spTree>
    <p:extLst>
      <p:ext uri="{BB962C8B-B14F-4D97-AF65-F5344CB8AC3E}">
        <p14:creationId xmlns:p14="http://schemas.microsoft.com/office/powerpoint/2010/main" val="18336627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 </a:t>
            </a:r>
            <a:r>
              <a:rPr lang="ko-KR" altLang="en-US" sz="3600" b="1" dirty="0" smtClean="0"/>
              <a:t>임금체계</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17312" y="1128855"/>
            <a:ext cx="11842044" cy="1417824"/>
          </a:xfrm>
          <a:prstGeom prst="rect">
            <a:avLst/>
          </a:prstGeom>
          <a:noFill/>
        </p:spPr>
        <p:txBody>
          <a:bodyPr wrap="square" rtlCol="0">
            <a:spAutoFit/>
          </a:bodyPr>
          <a:lstStyle/>
          <a:p>
            <a:pPr>
              <a:lnSpc>
                <a:spcPct val="150000"/>
              </a:lnSpc>
            </a:pPr>
            <a:r>
              <a:rPr lang="ko-KR" altLang="en-US" sz="2000" b="1" dirty="0" err="1" smtClean="0">
                <a:latin typeface="+mn-ea"/>
              </a:rPr>
              <a:t>직무급</a:t>
            </a:r>
            <a:r>
              <a:rPr lang="ko-KR" altLang="en-US" sz="2000" b="1" dirty="0" smtClean="0">
                <a:latin typeface="+mn-ea"/>
              </a:rPr>
              <a:t> 제도의 문제</a:t>
            </a:r>
            <a:endParaRPr lang="en-US" altLang="ko-KR" sz="2000" b="1" dirty="0" smtClean="0">
              <a:latin typeface="+mn-ea"/>
            </a:endParaRPr>
          </a:p>
          <a:p>
            <a:pPr marL="457200" indent="-457200">
              <a:lnSpc>
                <a:spcPct val="150000"/>
              </a:lnSpc>
              <a:buAutoNum type="arabicPeriod"/>
            </a:pPr>
            <a:endParaRPr lang="en-US" altLang="ko-KR" sz="2000" dirty="0">
              <a:latin typeface="+mn-ea"/>
            </a:endParaRPr>
          </a:p>
          <a:p>
            <a:pPr>
              <a:lnSpc>
                <a:spcPct val="150000"/>
              </a:lnSpc>
            </a:pPr>
            <a:endParaRPr lang="en-US" altLang="ko-KR" sz="2000" dirty="0" smtClean="0">
              <a:latin typeface="+mn-ea"/>
            </a:endParaRPr>
          </a:p>
        </p:txBody>
      </p:sp>
      <p:sp>
        <p:nvSpPr>
          <p:cNvPr id="14" name="직사각형 13"/>
          <p:cNvSpPr/>
          <p:nvPr/>
        </p:nvSpPr>
        <p:spPr>
          <a:xfrm>
            <a:off x="411891" y="1962824"/>
            <a:ext cx="10791567" cy="5078313"/>
          </a:xfrm>
          <a:prstGeom prst="rect">
            <a:avLst/>
          </a:prstGeom>
        </p:spPr>
        <p:txBody>
          <a:bodyPr wrap="square">
            <a:spAutoFit/>
          </a:bodyPr>
          <a:lstStyle/>
          <a:p>
            <a:pPr marL="127000" indent="-127000" algn="just" fontAlgn="base">
              <a:lnSpc>
                <a:spcPct val="200000"/>
              </a:lnSpc>
            </a:pPr>
            <a:r>
              <a:rPr lang="ko-KR" altLang="en-US" b="1" kern="0" spc="-50" dirty="0" smtClean="0">
                <a:solidFill>
                  <a:srgbClr val="000000"/>
                </a:solidFill>
              </a:rPr>
              <a:t>진보 학계와 노동운동 일부에서 제기되는 </a:t>
            </a:r>
            <a:r>
              <a:rPr lang="ko-KR" altLang="en-US" b="1" kern="0" spc="-50" dirty="0" err="1" smtClean="0">
                <a:solidFill>
                  <a:srgbClr val="000000"/>
                </a:solidFill>
              </a:rPr>
              <a:t>직무급</a:t>
            </a:r>
            <a:r>
              <a:rPr lang="ko-KR" altLang="en-US" b="1" kern="0" spc="-50" dirty="0" smtClean="0">
                <a:solidFill>
                  <a:srgbClr val="000000"/>
                </a:solidFill>
              </a:rPr>
              <a:t> 제도 도입의 필요성</a:t>
            </a:r>
            <a:endParaRPr lang="en-US" altLang="ko-KR" b="1" kern="0" spc="-50" dirty="0" smtClean="0">
              <a:solidFill>
                <a:srgbClr val="000000"/>
              </a:solidFill>
            </a:endParaRPr>
          </a:p>
          <a:p>
            <a:pPr marL="285750" indent="-285750" algn="just" fontAlgn="base">
              <a:lnSpc>
                <a:spcPct val="200000"/>
              </a:lnSpc>
              <a:buFontTx/>
              <a:buChar char="-"/>
            </a:pPr>
            <a:r>
              <a:rPr lang="ko-KR" altLang="en-US" kern="0" spc="-50" dirty="0" smtClean="0">
                <a:solidFill>
                  <a:srgbClr val="000000"/>
                </a:solidFill>
              </a:rPr>
              <a:t>기업을 뛰어넘어 사회적으로 합의된 직무 가치에 따라 임금을 정하는 직무급제 도입</a:t>
            </a:r>
            <a:endParaRPr lang="en-US" altLang="ko-KR" kern="0" spc="-50" dirty="0" smtClean="0">
              <a:solidFill>
                <a:srgbClr val="000000"/>
              </a:solidFill>
            </a:endParaRPr>
          </a:p>
          <a:p>
            <a:pPr marL="285750" indent="-285750" algn="just" fontAlgn="base">
              <a:lnSpc>
                <a:spcPct val="200000"/>
              </a:lnSpc>
              <a:buFontTx/>
              <a:buChar char="-"/>
            </a:pPr>
            <a:r>
              <a:rPr lang="ko-KR" altLang="en-US" kern="0" spc="-50" dirty="0" smtClean="0">
                <a:solidFill>
                  <a:srgbClr val="000000"/>
                </a:solidFill>
              </a:rPr>
              <a:t>동일노동</a:t>
            </a:r>
            <a:r>
              <a:rPr lang="en-US" altLang="ko-KR" kern="0" spc="-50" dirty="0" smtClean="0">
                <a:solidFill>
                  <a:srgbClr val="000000"/>
                </a:solidFill>
              </a:rPr>
              <a:t>, </a:t>
            </a:r>
            <a:r>
              <a:rPr lang="ko-KR" altLang="en-US" kern="0" spc="-50" dirty="0" smtClean="0">
                <a:solidFill>
                  <a:srgbClr val="000000"/>
                </a:solidFill>
              </a:rPr>
              <a:t>동일임금을 잘 구현할 수 있는 임금체계</a:t>
            </a:r>
            <a:r>
              <a:rPr lang="en-US" altLang="ko-KR" kern="0" spc="-50" dirty="0" smtClean="0">
                <a:solidFill>
                  <a:srgbClr val="000000"/>
                </a:solidFill>
              </a:rPr>
              <a:t>.</a:t>
            </a:r>
          </a:p>
          <a:p>
            <a:pPr marL="285750" indent="-285750" algn="just" fontAlgn="base">
              <a:lnSpc>
                <a:spcPct val="200000"/>
              </a:lnSpc>
              <a:buFontTx/>
              <a:buChar char="-"/>
            </a:pPr>
            <a:r>
              <a:rPr lang="ko-KR" altLang="en-US" kern="0" spc="-50" dirty="0" smtClean="0">
                <a:solidFill>
                  <a:srgbClr val="000000"/>
                </a:solidFill>
              </a:rPr>
              <a:t>노동조합이 </a:t>
            </a:r>
            <a:r>
              <a:rPr lang="ko-KR" altLang="en-US" kern="0" spc="-50" dirty="0" err="1" smtClean="0">
                <a:solidFill>
                  <a:srgbClr val="000000"/>
                </a:solidFill>
              </a:rPr>
              <a:t>산별</a:t>
            </a:r>
            <a:r>
              <a:rPr lang="ko-KR" altLang="en-US" kern="0" spc="-50" dirty="0" smtClean="0">
                <a:solidFill>
                  <a:srgbClr val="000000"/>
                </a:solidFill>
              </a:rPr>
              <a:t> 교섭을 통해 직무를 평가하고 임금 수준을 결정</a:t>
            </a:r>
            <a:r>
              <a:rPr lang="en-US" altLang="ko-KR" b="1" kern="0" spc="-50" dirty="0" smtClean="0">
                <a:solidFill>
                  <a:srgbClr val="000000"/>
                </a:solidFill>
              </a:rPr>
              <a:t>. </a:t>
            </a:r>
          </a:p>
          <a:p>
            <a:pPr algn="just" fontAlgn="base">
              <a:lnSpc>
                <a:spcPct val="200000"/>
              </a:lnSpc>
            </a:pPr>
            <a:r>
              <a:rPr lang="ko-KR" altLang="en-US" b="1" kern="0" spc="-50" dirty="0" smtClean="0">
                <a:solidFill>
                  <a:srgbClr val="000000"/>
                </a:solidFill>
              </a:rPr>
              <a:t>이에 대한 반론</a:t>
            </a:r>
            <a:endParaRPr lang="en-US" altLang="ko-KR" b="1" kern="0" spc="-50" dirty="0" smtClean="0">
              <a:solidFill>
                <a:srgbClr val="000000"/>
              </a:solidFill>
            </a:endParaRPr>
          </a:p>
          <a:p>
            <a:pPr marL="285750" indent="-285750" algn="just" fontAlgn="base">
              <a:lnSpc>
                <a:spcPct val="200000"/>
              </a:lnSpc>
              <a:buFontTx/>
              <a:buChar char="-"/>
            </a:pPr>
            <a:r>
              <a:rPr lang="ko-KR" altLang="en-US" kern="0" spc="-50" dirty="0" smtClean="0">
                <a:solidFill>
                  <a:srgbClr val="000000"/>
                </a:solidFill>
              </a:rPr>
              <a:t>위와 같은 직무급제 도입에 따라 손해 보는 노동자 부문 필연적으로 발생</a:t>
            </a:r>
            <a:r>
              <a:rPr lang="en-US" altLang="ko-KR" kern="0" spc="-50" dirty="0" smtClean="0">
                <a:solidFill>
                  <a:srgbClr val="000000"/>
                </a:solidFill>
              </a:rPr>
              <a:t>. </a:t>
            </a:r>
          </a:p>
          <a:p>
            <a:pPr marL="285750" indent="-285750" algn="just" fontAlgn="base">
              <a:lnSpc>
                <a:spcPct val="200000"/>
              </a:lnSpc>
              <a:buFontTx/>
              <a:buChar char="-"/>
            </a:pPr>
            <a:r>
              <a:rPr lang="ko-KR" altLang="en-US" kern="0" spc="-50" dirty="0" smtClean="0">
                <a:solidFill>
                  <a:srgbClr val="000000"/>
                </a:solidFill>
              </a:rPr>
              <a:t>직무 간의 차별 문제는 어떻게</a:t>
            </a:r>
            <a:r>
              <a:rPr lang="en-US" altLang="ko-KR" kern="0" spc="-50" dirty="0" smtClean="0">
                <a:solidFill>
                  <a:srgbClr val="000000"/>
                </a:solidFill>
              </a:rPr>
              <a:t>?</a:t>
            </a:r>
          </a:p>
          <a:p>
            <a:pPr marL="285750" indent="-285750" algn="just" fontAlgn="base">
              <a:lnSpc>
                <a:spcPct val="200000"/>
              </a:lnSpc>
              <a:buFontTx/>
              <a:buChar char="-"/>
            </a:pPr>
            <a:r>
              <a:rPr lang="ko-KR" altLang="en-US" kern="0" spc="-50" dirty="0" smtClean="0">
                <a:solidFill>
                  <a:srgbClr val="000000"/>
                </a:solidFill>
              </a:rPr>
              <a:t>공정한 직무평가가 가능한가</a:t>
            </a:r>
            <a:r>
              <a:rPr lang="en-US" altLang="ko-KR" kern="0" spc="-50" dirty="0" smtClean="0">
                <a:solidFill>
                  <a:srgbClr val="000000"/>
                </a:solidFill>
              </a:rPr>
              <a:t>?(</a:t>
            </a:r>
            <a:r>
              <a:rPr lang="ko-KR" altLang="en-US" kern="0" spc="-50" dirty="0" smtClean="0">
                <a:solidFill>
                  <a:srgbClr val="000000"/>
                </a:solidFill>
              </a:rPr>
              <a:t>아이 돌보는 일 </a:t>
            </a:r>
            <a:r>
              <a:rPr lang="en-US" altLang="ko-KR" kern="0" spc="-50" dirty="0" smtClean="0">
                <a:solidFill>
                  <a:srgbClr val="000000"/>
                </a:solidFill>
              </a:rPr>
              <a:t>VS </a:t>
            </a:r>
            <a:r>
              <a:rPr lang="ko-KR" altLang="en-US" kern="0" spc="-50" dirty="0" smtClean="0">
                <a:solidFill>
                  <a:srgbClr val="000000"/>
                </a:solidFill>
              </a:rPr>
              <a:t>기계 작동하는 일</a:t>
            </a:r>
            <a:r>
              <a:rPr lang="en-US" altLang="ko-KR" kern="0" spc="-50" dirty="0" smtClean="0">
                <a:solidFill>
                  <a:srgbClr val="000000"/>
                </a:solidFill>
              </a:rPr>
              <a:t>)</a:t>
            </a:r>
          </a:p>
          <a:p>
            <a:pPr marL="285750" indent="-285750" algn="just" fontAlgn="base">
              <a:lnSpc>
                <a:spcPct val="200000"/>
              </a:lnSpc>
              <a:buFontTx/>
              <a:buChar char="-"/>
            </a:pPr>
            <a:endParaRPr lang="en-US" altLang="ko-KR" b="1" kern="0" spc="-50" dirty="0">
              <a:solidFill>
                <a:srgbClr val="000000"/>
              </a:solidFill>
            </a:endParaRPr>
          </a:p>
        </p:txBody>
      </p:sp>
    </p:spTree>
    <p:extLst>
      <p:ext uri="{BB962C8B-B14F-4D97-AF65-F5344CB8AC3E}">
        <p14:creationId xmlns:p14="http://schemas.microsoft.com/office/powerpoint/2010/main" val="18112906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 </a:t>
            </a:r>
            <a:r>
              <a:rPr lang="ko-KR" altLang="en-US" sz="3600" b="1" dirty="0" smtClean="0"/>
              <a:t>임금체계</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17312" y="1128855"/>
            <a:ext cx="11842044" cy="7478970"/>
          </a:xfrm>
          <a:prstGeom prst="rect">
            <a:avLst/>
          </a:prstGeom>
          <a:noFill/>
        </p:spPr>
        <p:txBody>
          <a:bodyPr wrap="square" rtlCol="0">
            <a:spAutoFit/>
          </a:bodyPr>
          <a:lstStyle/>
          <a:p>
            <a:pPr>
              <a:lnSpc>
                <a:spcPct val="150000"/>
              </a:lnSpc>
            </a:pPr>
            <a:r>
              <a:rPr lang="ko-KR" altLang="en-US" sz="2000" b="1" dirty="0" smtClean="0">
                <a:latin typeface="+mn-ea"/>
              </a:rPr>
              <a:t>임금체계 변경 시도에 대한 대응</a:t>
            </a:r>
            <a:endParaRPr lang="en-US" altLang="ko-KR" sz="2000" b="1" dirty="0" smtClean="0">
              <a:latin typeface="+mn-ea"/>
            </a:endParaRPr>
          </a:p>
          <a:p>
            <a:pPr>
              <a:lnSpc>
                <a:spcPct val="150000"/>
              </a:lnSpc>
            </a:pPr>
            <a:endParaRPr lang="en-US" altLang="ko-KR" sz="2000" b="1" dirty="0" smtClean="0">
              <a:latin typeface="+mn-ea"/>
            </a:endParaRPr>
          </a:p>
          <a:p>
            <a:pPr>
              <a:lnSpc>
                <a:spcPct val="150000"/>
              </a:lnSpc>
            </a:pPr>
            <a:r>
              <a:rPr lang="ko-KR" altLang="en-US" sz="2000" b="1" dirty="0" smtClean="0">
                <a:latin typeface="+mn-ea"/>
              </a:rPr>
              <a:t>기본적인 태도</a:t>
            </a:r>
            <a:r>
              <a:rPr lang="en-US" altLang="ko-KR" sz="2000" b="1" dirty="0" smtClean="0">
                <a:latin typeface="+mn-ea"/>
              </a:rPr>
              <a:t>.</a:t>
            </a:r>
          </a:p>
          <a:p>
            <a:pPr>
              <a:lnSpc>
                <a:spcPct val="150000"/>
              </a:lnSpc>
            </a:pPr>
            <a:r>
              <a:rPr lang="ko-KR" altLang="en-US" sz="2000" dirty="0" smtClean="0">
                <a:latin typeface="+mn-ea"/>
              </a:rPr>
              <a:t>성과급 또는 직무급제로의 변경은 임금체계를 전면적으로 변경하는 결과를 필연적으로 가져옴</a:t>
            </a:r>
            <a:r>
              <a:rPr lang="en-US" altLang="ko-KR" sz="2000" dirty="0" smtClean="0">
                <a:latin typeface="+mn-ea"/>
              </a:rPr>
              <a:t>. → </a:t>
            </a:r>
            <a:r>
              <a:rPr lang="ko-KR" altLang="en-US" sz="2000" dirty="0" smtClean="0">
                <a:latin typeface="+mn-ea"/>
              </a:rPr>
              <a:t>단체협약 상 임금</a:t>
            </a:r>
            <a:r>
              <a:rPr lang="en-US" altLang="ko-KR" sz="2000" dirty="0" smtClean="0">
                <a:latin typeface="+mn-ea"/>
              </a:rPr>
              <a:t>, </a:t>
            </a:r>
            <a:r>
              <a:rPr lang="ko-KR" altLang="en-US" sz="2000" dirty="0" smtClean="0">
                <a:latin typeface="+mn-ea"/>
              </a:rPr>
              <a:t>직무</a:t>
            </a:r>
            <a:r>
              <a:rPr lang="en-US" altLang="ko-KR" sz="2000" dirty="0" smtClean="0">
                <a:latin typeface="+mn-ea"/>
              </a:rPr>
              <a:t>, </a:t>
            </a:r>
            <a:r>
              <a:rPr lang="ko-KR" altLang="en-US" sz="2000" dirty="0" smtClean="0">
                <a:latin typeface="+mn-ea"/>
              </a:rPr>
              <a:t>직급</a:t>
            </a:r>
            <a:r>
              <a:rPr lang="en-US" altLang="ko-KR" sz="2000" dirty="0" smtClean="0">
                <a:latin typeface="+mn-ea"/>
              </a:rPr>
              <a:t>, </a:t>
            </a:r>
            <a:r>
              <a:rPr lang="ko-KR" altLang="en-US" sz="2000" dirty="0" smtClean="0">
                <a:latin typeface="+mn-ea"/>
              </a:rPr>
              <a:t>승진</a:t>
            </a:r>
            <a:r>
              <a:rPr lang="en-US" altLang="ko-KR" sz="2000" dirty="0" smtClean="0">
                <a:latin typeface="+mn-ea"/>
              </a:rPr>
              <a:t>, </a:t>
            </a:r>
            <a:r>
              <a:rPr lang="ko-KR" altLang="en-US" sz="2000" dirty="0" smtClean="0">
                <a:latin typeface="+mn-ea"/>
              </a:rPr>
              <a:t>보상 관련 조항 등에 대한 변동 불가피</a:t>
            </a:r>
            <a:r>
              <a:rPr lang="en-US" altLang="ko-KR" sz="2000" dirty="0" smtClean="0">
                <a:latin typeface="+mn-ea"/>
              </a:rPr>
              <a:t>. → </a:t>
            </a:r>
            <a:r>
              <a:rPr lang="ko-KR" altLang="en-US" sz="2000" dirty="0" smtClean="0">
                <a:latin typeface="+mn-ea"/>
              </a:rPr>
              <a:t>사용자의 단체협약 변경 요구에 버티기</a:t>
            </a:r>
            <a:r>
              <a:rPr lang="en-US" altLang="ko-KR" sz="2000" dirty="0" smtClean="0">
                <a:latin typeface="+mn-ea"/>
              </a:rPr>
              <a:t>. </a:t>
            </a:r>
          </a:p>
          <a:p>
            <a:pPr>
              <a:lnSpc>
                <a:spcPct val="150000"/>
              </a:lnSpc>
            </a:pPr>
            <a:endParaRPr lang="en-US" altLang="ko-KR" sz="2000" b="1" dirty="0">
              <a:latin typeface="+mn-ea"/>
            </a:endParaRPr>
          </a:p>
          <a:p>
            <a:pPr>
              <a:lnSpc>
                <a:spcPct val="150000"/>
              </a:lnSpc>
            </a:pPr>
            <a:r>
              <a:rPr lang="ko-KR" altLang="en-US" sz="2000" b="1" dirty="0" smtClean="0">
                <a:latin typeface="+mn-ea"/>
              </a:rPr>
              <a:t>전제조건</a:t>
            </a:r>
            <a:r>
              <a:rPr lang="en-US" altLang="ko-KR" sz="2000" b="1" dirty="0" smtClean="0">
                <a:latin typeface="+mn-ea"/>
              </a:rPr>
              <a:t>.</a:t>
            </a:r>
          </a:p>
          <a:p>
            <a:pPr>
              <a:lnSpc>
                <a:spcPct val="150000"/>
              </a:lnSpc>
            </a:pPr>
            <a:r>
              <a:rPr lang="en-US" altLang="ko-KR" sz="2000" b="1" dirty="0" smtClean="0">
                <a:latin typeface="+mn-ea"/>
              </a:rPr>
              <a:t>- </a:t>
            </a:r>
            <a:r>
              <a:rPr lang="ko-KR" altLang="en-US" sz="2000" dirty="0" smtClean="0">
                <a:latin typeface="+mn-ea"/>
              </a:rPr>
              <a:t>임금체계와 관련한 </a:t>
            </a:r>
            <a:r>
              <a:rPr lang="ko-KR" altLang="en-US" sz="2000" dirty="0" err="1" smtClean="0">
                <a:latin typeface="+mn-ea"/>
              </a:rPr>
              <a:t>단협</a:t>
            </a:r>
            <a:r>
              <a:rPr lang="ko-KR" altLang="en-US" sz="2000" dirty="0" smtClean="0">
                <a:latin typeface="+mn-ea"/>
              </a:rPr>
              <a:t> 조항 명확히</a:t>
            </a:r>
            <a:r>
              <a:rPr lang="en-US" altLang="ko-KR" sz="2000" dirty="0" smtClean="0">
                <a:latin typeface="+mn-ea"/>
              </a:rPr>
              <a:t>. </a:t>
            </a:r>
          </a:p>
          <a:p>
            <a:pPr>
              <a:lnSpc>
                <a:spcPct val="150000"/>
              </a:lnSpc>
            </a:pPr>
            <a:r>
              <a:rPr lang="en-US" altLang="ko-KR" sz="2000" dirty="0" smtClean="0">
                <a:latin typeface="+mn-ea"/>
              </a:rPr>
              <a:t>- </a:t>
            </a:r>
            <a:r>
              <a:rPr lang="ko-KR" altLang="en-US" sz="2000" dirty="0" smtClean="0">
                <a:latin typeface="+mn-ea"/>
              </a:rPr>
              <a:t>단체협약에 임금체계 변경 시 노조 동의를 명문화</a:t>
            </a:r>
            <a:r>
              <a:rPr lang="en-US" altLang="ko-KR" sz="2000" dirty="0" smtClean="0">
                <a:latin typeface="+mn-ea"/>
              </a:rPr>
              <a:t>. </a:t>
            </a:r>
          </a:p>
          <a:p>
            <a:pPr>
              <a:lnSpc>
                <a:spcPct val="150000"/>
              </a:lnSpc>
            </a:pPr>
            <a:r>
              <a:rPr lang="en-US" altLang="ko-KR" sz="2000" b="1" dirty="0" smtClean="0">
                <a:latin typeface="+mn-ea"/>
              </a:rPr>
              <a:t>- </a:t>
            </a:r>
            <a:r>
              <a:rPr lang="ko-KR" altLang="en-US" sz="2000" b="1" dirty="0" smtClean="0">
                <a:latin typeface="+mn-ea"/>
              </a:rPr>
              <a:t>제대로 되어 있지 않으면 </a:t>
            </a:r>
            <a:r>
              <a:rPr lang="ko-KR" altLang="en-US" sz="2000" b="1" dirty="0" err="1" smtClean="0">
                <a:latin typeface="+mn-ea"/>
              </a:rPr>
              <a:t>단협</a:t>
            </a:r>
            <a:r>
              <a:rPr lang="ko-KR" altLang="en-US" sz="2000" b="1" dirty="0" smtClean="0">
                <a:latin typeface="+mn-ea"/>
              </a:rPr>
              <a:t> 조항의 불 명확성을 내세우며 취업규칙 변경을 통해 임금체계 변경하고 그 유효성이 인정될 가능성 있음</a:t>
            </a:r>
            <a:r>
              <a:rPr lang="en-US" altLang="ko-KR" sz="2000" b="1" dirty="0" smtClean="0">
                <a:latin typeface="+mn-ea"/>
              </a:rPr>
              <a:t>. </a:t>
            </a:r>
          </a:p>
          <a:p>
            <a:pPr marL="342900" indent="-342900">
              <a:lnSpc>
                <a:spcPct val="150000"/>
              </a:lnSpc>
              <a:buFontTx/>
              <a:buChar char="-"/>
            </a:pPr>
            <a:endParaRPr lang="en-US" altLang="ko-KR" sz="2000" b="1" dirty="0">
              <a:latin typeface="+mn-ea"/>
            </a:endParaRPr>
          </a:p>
          <a:p>
            <a:pPr marL="342900" indent="-342900">
              <a:lnSpc>
                <a:spcPct val="150000"/>
              </a:lnSpc>
              <a:buFontTx/>
              <a:buChar char="-"/>
            </a:pPr>
            <a:endParaRPr lang="en-US" altLang="ko-KR" sz="2000" b="1" dirty="0" smtClean="0">
              <a:latin typeface="+mn-ea"/>
            </a:endParaRPr>
          </a:p>
          <a:p>
            <a:pPr marL="457200" indent="-457200">
              <a:lnSpc>
                <a:spcPct val="150000"/>
              </a:lnSpc>
              <a:buAutoNum type="arabicPeriod"/>
            </a:pPr>
            <a:endParaRPr lang="en-US" altLang="ko-KR" sz="2000" dirty="0">
              <a:latin typeface="+mn-ea"/>
            </a:endParaRPr>
          </a:p>
          <a:p>
            <a:pPr>
              <a:lnSpc>
                <a:spcPct val="150000"/>
              </a:lnSpc>
            </a:pPr>
            <a:endParaRPr lang="en-US" altLang="ko-KR" sz="2000" dirty="0" smtClean="0">
              <a:latin typeface="+mn-ea"/>
            </a:endParaRPr>
          </a:p>
        </p:txBody>
      </p:sp>
    </p:spTree>
    <p:extLst>
      <p:ext uri="{BB962C8B-B14F-4D97-AF65-F5344CB8AC3E}">
        <p14:creationId xmlns:p14="http://schemas.microsoft.com/office/powerpoint/2010/main" val="40601181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VII. </a:t>
            </a:r>
            <a:r>
              <a:rPr lang="ko-KR" altLang="en-US" sz="6000" b="1" dirty="0" smtClean="0">
                <a:solidFill>
                  <a:prstClr val="black">
                    <a:lumMod val="75000"/>
                    <a:lumOff val="25000"/>
                  </a:prstClr>
                </a:solidFill>
                <a:latin typeface="+mj-ea"/>
              </a:rPr>
              <a:t>법률 대응</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02011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VII. </a:t>
            </a:r>
            <a:r>
              <a:rPr lang="ko-KR" altLang="en-US" sz="3600" b="1" dirty="0" smtClean="0"/>
              <a:t>법률 대응</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17312" y="1128855"/>
            <a:ext cx="11842044" cy="5170646"/>
          </a:xfrm>
          <a:prstGeom prst="rect">
            <a:avLst/>
          </a:prstGeom>
          <a:noFill/>
        </p:spPr>
        <p:txBody>
          <a:bodyPr wrap="square" rtlCol="0">
            <a:spAutoFit/>
          </a:bodyPr>
          <a:lstStyle/>
          <a:p>
            <a:pPr marL="457200" indent="-457200">
              <a:lnSpc>
                <a:spcPct val="150000"/>
              </a:lnSpc>
              <a:buAutoNum type="arabicPeriod"/>
            </a:pPr>
            <a:r>
              <a:rPr lang="ko-KR" altLang="en-US" sz="2000" b="1" dirty="0" smtClean="0">
                <a:latin typeface="+mn-ea"/>
              </a:rPr>
              <a:t>노동부 진정</a:t>
            </a:r>
            <a:endParaRPr lang="en-US" altLang="ko-KR" sz="2000" b="1" dirty="0">
              <a:latin typeface="+mn-ea"/>
            </a:endParaRPr>
          </a:p>
          <a:p>
            <a:pPr marL="457200" indent="-457200">
              <a:lnSpc>
                <a:spcPct val="150000"/>
              </a:lnSpc>
              <a:buAutoNum type="arabicPeriod"/>
            </a:pPr>
            <a:endParaRPr lang="en-US" altLang="ko-KR" sz="2000" b="1" dirty="0">
              <a:latin typeface="+mn-ea"/>
            </a:endParaRPr>
          </a:p>
          <a:p>
            <a:pPr marL="342900" indent="-342900">
              <a:lnSpc>
                <a:spcPct val="150000"/>
              </a:lnSpc>
              <a:buFontTx/>
              <a:buChar char="-"/>
            </a:pPr>
            <a:endParaRPr lang="en-US" altLang="ko-KR" sz="2000" b="1" dirty="0" smtClean="0">
              <a:latin typeface="+mn-ea"/>
            </a:endParaRPr>
          </a:p>
          <a:p>
            <a:pPr marL="457200" indent="-457200">
              <a:lnSpc>
                <a:spcPct val="150000"/>
              </a:lnSpc>
              <a:buAutoNum type="arabicPeriod"/>
            </a:pPr>
            <a:endParaRPr lang="en-US" altLang="ko-KR" sz="2000" dirty="0">
              <a:latin typeface="+mn-ea"/>
            </a:endParaRPr>
          </a:p>
          <a:p>
            <a:pPr fontAlgn="base">
              <a:lnSpc>
                <a:spcPct val="150000"/>
              </a:lnSpc>
            </a:pPr>
            <a:r>
              <a:rPr lang="ko-KR" altLang="en-US" sz="2000" dirty="0"/>
              <a:t>사업장</a:t>
            </a:r>
            <a:r>
              <a:rPr lang="en-US" altLang="ko-KR" sz="2000" dirty="0"/>
              <a:t>(</a:t>
            </a:r>
            <a:r>
              <a:rPr lang="ko-KR" altLang="en-US" sz="2000" dirty="0"/>
              <a:t>회사</a:t>
            </a:r>
            <a:r>
              <a:rPr lang="en-US" altLang="ko-KR" sz="2000" dirty="0"/>
              <a:t>)</a:t>
            </a:r>
            <a:r>
              <a:rPr lang="ko-KR" altLang="en-US" sz="2000" dirty="0"/>
              <a:t>을 관할하는 지방노동관서</a:t>
            </a:r>
            <a:r>
              <a:rPr lang="en-US" altLang="ko-KR" sz="2000" dirty="0"/>
              <a:t>(‘</a:t>
            </a:r>
            <a:r>
              <a:rPr lang="ko-KR" altLang="en-US" sz="2000" dirty="0"/>
              <a:t>사건발생지 노동관서’</a:t>
            </a:r>
            <a:r>
              <a:rPr lang="en-US" altLang="ko-KR" sz="2000" dirty="0"/>
              <a:t>) </a:t>
            </a:r>
            <a:r>
              <a:rPr lang="ko-KR" altLang="en-US" sz="2000" dirty="0"/>
              <a:t>민원실에 문서</a:t>
            </a:r>
            <a:r>
              <a:rPr lang="en-US" altLang="ko-KR" sz="2000" dirty="0"/>
              <a:t>, </a:t>
            </a:r>
            <a:r>
              <a:rPr lang="ko-KR" altLang="en-US" sz="2000" dirty="0"/>
              <a:t>구두</a:t>
            </a:r>
            <a:r>
              <a:rPr lang="en-US" altLang="ko-KR" sz="2000" dirty="0"/>
              <a:t>, </a:t>
            </a:r>
            <a:r>
              <a:rPr lang="ko-KR" altLang="en-US" sz="2000" dirty="0"/>
              <a:t>전화</a:t>
            </a:r>
            <a:r>
              <a:rPr lang="en-US" altLang="ko-KR" sz="2000" dirty="0"/>
              <a:t>, </a:t>
            </a:r>
            <a:r>
              <a:rPr lang="ko-KR" altLang="en-US" sz="2000" dirty="0"/>
              <a:t>우편</a:t>
            </a:r>
            <a:r>
              <a:rPr lang="en-US" altLang="ko-KR" sz="2000" dirty="0"/>
              <a:t>, </a:t>
            </a:r>
            <a:r>
              <a:rPr lang="ko-KR" altLang="en-US" sz="2000" dirty="0"/>
              <a:t>등 어떠한 방법으로든 접수 가능하며</a:t>
            </a:r>
            <a:r>
              <a:rPr lang="en-US" altLang="ko-KR" sz="2000" dirty="0"/>
              <a:t>, </a:t>
            </a:r>
            <a:r>
              <a:rPr lang="ko-KR" altLang="en-US" sz="2000" dirty="0"/>
              <a:t>일반적으로는 문서</a:t>
            </a:r>
            <a:r>
              <a:rPr lang="en-US" altLang="ko-KR" sz="2000" dirty="0"/>
              <a:t>(</a:t>
            </a:r>
            <a:r>
              <a:rPr lang="ko-KR" altLang="en-US" sz="2000" dirty="0"/>
              <a:t>진정서</a:t>
            </a:r>
            <a:r>
              <a:rPr lang="en-US" altLang="ko-KR" sz="2000" dirty="0"/>
              <a:t>)</a:t>
            </a:r>
            <a:r>
              <a:rPr lang="ko-KR" altLang="en-US" sz="2000" dirty="0"/>
              <a:t>로 접수</a:t>
            </a:r>
            <a:r>
              <a:rPr lang="en-US" altLang="ko-KR" sz="2000" dirty="0"/>
              <a:t>(</a:t>
            </a:r>
            <a:r>
              <a:rPr lang="ko-KR" altLang="en-US" sz="2000" dirty="0"/>
              <a:t>최근에는 인터넷</a:t>
            </a:r>
            <a:r>
              <a:rPr lang="en-US" altLang="ko-KR" sz="2000" dirty="0"/>
              <a:t>(www.molab.go.kr - “</a:t>
            </a:r>
            <a:r>
              <a:rPr lang="ko-KR" altLang="en-US" sz="2000" dirty="0"/>
              <a:t>전자민원창구” </a:t>
            </a:r>
            <a:r>
              <a:rPr lang="en-US" altLang="ko-KR" sz="2000" dirty="0"/>
              <a:t>- “</a:t>
            </a:r>
            <a:r>
              <a:rPr lang="ko-KR" altLang="en-US" sz="2000" dirty="0"/>
              <a:t>민원신청”</a:t>
            </a:r>
            <a:r>
              <a:rPr lang="en-US" altLang="ko-KR" sz="2000" dirty="0"/>
              <a:t>)</a:t>
            </a:r>
            <a:r>
              <a:rPr lang="ko-KR" altLang="en-US" sz="2000" dirty="0"/>
              <a:t>으로도 접수</a:t>
            </a:r>
            <a:r>
              <a:rPr lang="en-US" altLang="ko-KR" sz="2000" dirty="0"/>
              <a:t>)</a:t>
            </a:r>
            <a:endParaRPr lang="ko-KR" altLang="en-US" sz="2000" dirty="0"/>
          </a:p>
          <a:p>
            <a:pPr fontAlgn="base">
              <a:lnSpc>
                <a:spcPct val="150000"/>
              </a:lnSpc>
            </a:pPr>
            <a:r>
              <a:rPr lang="ko-KR" altLang="en-US" sz="2000" b="1" dirty="0"/>
              <a:t>접수 후 대개 </a:t>
            </a:r>
            <a:r>
              <a:rPr lang="en-US" altLang="ko-KR" sz="2000" b="1" dirty="0"/>
              <a:t>1</a:t>
            </a:r>
            <a:r>
              <a:rPr lang="ko-KR" altLang="en-US" sz="2000" b="1" dirty="0" err="1"/>
              <a:t>주일정도</a:t>
            </a:r>
            <a:r>
              <a:rPr lang="ko-KR" altLang="en-US" sz="2000" b="1" dirty="0"/>
              <a:t> 지나면 ‘출석요구서’가 오거나 전화연락이 오며</a:t>
            </a:r>
            <a:r>
              <a:rPr lang="en-US" altLang="ko-KR" sz="2000" b="1" dirty="0"/>
              <a:t>, </a:t>
            </a:r>
            <a:r>
              <a:rPr lang="ko-KR" altLang="en-US" sz="2000" b="1" dirty="0"/>
              <a:t>접수일로부터 통상 </a:t>
            </a:r>
            <a:r>
              <a:rPr lang="en-US" altLang="ko-KR" sz="2000" b="1" dirty="0"/>
              <a:t>10</a:t>
            </a:r>
            <a:r>
              <a:rPr lang="ko-KR" altLang="en-US" sz="2000" b="1" dirty="0"/>
              <a:t>일～</a:t>
            </a:r>
            <a:r>
              <a:rPr lang="en-US" altLang="ko-KR" sz="2000" b="1" dirty="0"/>
              <a:t>14</a:t>
            </a:r>
            <a:r>
              <a:rPr lang="ko-KR" altLang="en-US" sz="2000" b="1" dirty="0"/>
              <a:t>일 후 사실조사가 진행</a:t>
            </a:r>
            <a:r>
              <a:rPr lang="en-US" altLang="ko-KR" sz="2000" b="1" dirty="0"/>
              <a:t>. </a:t>
            </a:r>
            <a:r>
              <a:rPr lang="ko-KR" altLang="en-US" sz="2000" b="1" dirty="0"/>
              <a:t>조사방식은 진술조서 및 자술서 작성</a:t>
            </a:r>
            <a:r>
              <a:rPr lang="en-US" altLang="ko-KR" sz="2000" b="1" dirty="0"/>
              <a:t>, </a:t>
            </a:r>
            <a:r>
              <a:rPr lang="ko-KR" altLang="en-US" sz="2000" b="1" dirty="0"/>
              <a:t>관련서류 사본의 </a:t>
            </a:r>
            <a:r>
              <a:rPr lang="ko-KR" altLang="en-US" sz="2000" b="1" dirty="0" err="1"/>
              <a:t>징구</a:t>
            </a:r>
            <a:r>
              <a:rPr lang="ko-KR" altLang="en-US" sz="2000" b="1" dirty="0"/>
              <a:t> 및 현장조사 등 필요하고 적절한 </a:t>
            </a:r>
            <a:r>
              <a:rPr lang="ko-KR" altLang="en-US" sz="2000" b="1" dirty="0" smtClean="0"/>
              <a:t>방법을 </a:t>
            </a:r>
            <a:r>
              <a:rPr lang="ko-KR" altLang="en-US" sz="2000" b="1" dirty="0"/>
              <a:t>선택</a:t>
            </a:r>
          </a:p>
          <a:p>
            <a:pPr>
              <a:lnSpc>
                <a:spcPct val="150000"/>
              </a:lnSpc>
            </a:pPr>
            <a:endParaRPr lang="en-US" altLang="ko-KR" sz="2000" dirty="0" smtClean="0">
              <a:latin typeface="+mn-ea"/>
            </a:endParaRPr>
          </a:p>
        </p:txBody>
      </p:sp>
      <p:graphicFrame>
        <p:nvGraphicFramePr>
          <p:cNvPr id="3" name="표 2"/>
          <p:cNvGraphicFramePr>
            <a:graphicFrameLocks noGrp="1"/>
          </p:cNvGraphicFramePr>
          <p:nvPr>
            <p:extLst>
              <p:ext uri="{D42A27DB-BD31-4B8C-83A1-F6EECF244321}">
                <p14:modId xmlns:p14="http://schemas.microsoft.com/office/powerpoint/2010/main" val="513785335"/>
              </p:ext>
            </p:extLst>
          </p:nvPr>
        </p:nvGraphicFramePr>
        <p:xfrm>
          <a:off x="464395" y="1918224"/>
          <a:ext cx="7806944" cy="1078992"/>
        </p:xfrm>
        <a:graphic>
          <a:graphicData uri="http://schemas.openxmlformats.org/drawingml/2006/table">
            <a:tbl>
              <a:tblPr/>
              <a:tblGrid>
                <a:gridCol w="338328"/>
                <a:gridCol w="168148"/>
                <a:gridCol w="336296"/>
                <a:gridCol w="1937512"/>
                <a:gridCol w="1937512"/>
                <a:gridCol w="150876"/>
                <a:gridCol w="1469136"/>
                <a:gridCol w="1469136"/>
              </a:tblGrid>
              <a:tr h="99060">
                <a:tc rowSpan="10">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진정</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a:noFill/>
                    </a:lnB>
                  </a:tcPr>
                </a:tc>
                <a:tc rowSpan="10">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조사</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3">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진정이 부당할 때 </a:t>
                      </a:r>
                      <a:r>
                        <a:rPr lang="en-US" altLang="ko-KR" sz="1100" kern="0" spc="-50">
                          <a:solidFill>
                            <a:srgbClr val="000000"/>
                          </a:solidFill>
                          <a:effectLst/>
                          <a:latin typeface="휴먼고딕" panose="02010504000101010101" pitchFamily="2" charset="-127"/>
                        </a:rPr>
                        <a:t>: </a:t>
                      </a:r>
                      <a:r>
                        <a:rPr lang="ko-KR" altLang="en-US" sz="1100" kern="0" spc="-50">
                          <a:solidFill>
                            <a:srgbClr val="000000"/>
                          </a:solidFill>
                          <a:effectLst/>
                          <a:ea typeface="휴먼고딕" panose="02010504000101010101" pitchFamily="2" charset="-127"/>
                        </a:rPr>
                        <a:t>종결처리</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rowSpan="3">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재진정</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c rowSpan="4" grid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rowSpan="4" h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a:noFill/>
                    </a:lnB>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a:noFill/>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vMerge="1">
                  <a:txBody>
                    <a:bodyPr/>
                    <a:lstStyle/>
                    <a:p>
                      <a:pPr latinLnBrk="1"/>
                      <a:endParaRPr lang="ko-KR" altLang="en-US"/>
                    </a:p>
                  </a:txBody>
                  <a:tcPr/>
                </a:tc>
                <a:tc hMerge="1"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R>
                      <a:noFill/>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4">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진정이 정당할 때 </a:t>
                      </a:r>
                      <a:r>
                        <a:rPr lang="en-US" altLang="ko-KR" sz="1100" kern="0" spc="-50">
                          <a:solidFill>
                            <a:srgbClr val="000000"/>
                          </a:solidFill>
                          <a:effectLst/>
                          <a:latin typeface="휴먼고딕" panose="02010504000101010101" pitchFamily="2" charset="-127"/>
                        </a:rPr>
                        <a:t>: </a:t>
                      </a:r>
                      <a:r>
                        <a:rPr lang="ko-KR" altLang="en-US" sz="1100" kern="0" spc="-50">
                          <a:solidFill>
                            <a:srgbClr val="000000"/>
                          </a:solidFill>
                          <a:effectLst/>
                          <a:ea typeface="휴먼고딕" panose="02010504000101010101" pitchFamily="2" charset="-127"/>
                        </a:rPr>
                        <a:t>시정지시</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w="3556" cap="flat" cmpd="sng" algn="ctr">
                      <a:solidFill>
                        <a:srgbClr val="000000"/>
                      </a:solidFill>
                      <a:prstDash val="solid"/>
                      <a:round/>
                      <a:headEnd type="none" w="med" len="med"/>
                      <a:tailEnd type="none" w="med" len="med"/>
                    </a:lnB>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4">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시정 </a:t>
                      </a:r>
                      <a:r>
                        <a:rPr lang="en-US" altLang="ko-KR" sz="1100" kern="0" spc="-50">
                          <a:solidFill>
                            <a:srgbClr val="000000"/>
                          </a:solidFill>
                          <a:effectLst/>
                          <a:latin typeface="휴먼고딕" panose="02010504000101010101" pitchFamily="2" charset="-127"/>
                        </a:rPr>
                        <a:t>: </a:t>
                      </a:r>
                      <a:r>
                        <a:rPr lang="ko-KR" altLang="en-US" sz="1100" kern="0" spc="-50">
                          <a:solidFill>
                            <a:srgbClr val="000000"/>
                          </a:solidFill>
                          <a:effectLst/>
                          <a:ea typeface="휴먼고딕" panose="02010504000101010101" pitchFamily="2" charset="-127"/>
                        </a:rPr>
                        <a:t>종결</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a:noFill/>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c rowSpan="5">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a:noFill/>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4" gridSpan="2">
                  <a:txBody>
                    <a:bodyPr/>
                    <a:lstStyle/>
                    <a:p>
                      <a:pPr marL="0" marR="0" indent="0" algn="ctr" fontAlgn="base" latinLnBrk="0">
                        <a:lnSpc>
                          <a:spcPct val="130000"/>
                        </a:lnSpc>
                        <a:spcBef>
                          <a:spcPts val="0"/>
                        </a:spcBef>
                        <a:spcAft>
                          <a:spcPts val="0"/>
                        </a:spcAft>
                      </a:pPr>
                      <a:endParaRPr lang="ko-KR" altLang="en-US" sz="8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a:noFill/>
                    </a:lnB>
                  </a:tcPr>
                </a:tc>
                <a:tc rowSpan="4" h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a:noFill/>
                    </a:lnB>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a:noFill/>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rowSpan="3" gridSpan="3">
                  <a:txBody>
                    <a:bodyPr/>
                    <a:lstStyle/>
                    <a:p>
                      <a:pPr marL="0" marR="0" indent="0" algn="just" fontAlgn="base" latinLnBrk="1">
                        <a:lnSpc>
                          <a:spcPct val="130000"/>
                        </a:lnSpc>
                        <a:spcBef>
                          <a:spcPts val="0"/>
                        </a:spcBef>
                        <a:spcAft>
                          <a:spcPts val="0"/>
                        </a:spcAft>
                      </a:pPr>
                      <a:endParaRPr lang="ko-KR" altLang="en-US" sz="8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a:noFill/>
                    </a:lnR>
                    <a:lnT w="3556" cap="flat" cmpd="sng" algn="ctr">
                      <a:solidFill>
                        <a:srgbClr val="000000"/>
                      </a:solidFill>
                      <a:prstDash val="solid"/>
                      <a:round/>
                      <a:headEnd type="none" w="med" len="med"/>
                      <a:tailEnd type="none" w="med" len="med"/>
                    </a:lnT>
                    <a:lnB>
                      <a:noFill/>
                    </a:lnB>
                  </a:tcPr>
                </a:tc>
                <a:tc rowSpan="3" hMerge="1">
                  <a:txBody>
                    <a:bodyPr/>
                    <a:lstStyle/>
                    <a:p>
                      <a:pPr latinLnBrk="1"/>
                      <a:endParaRPr lang="ko-KR" altLang="en-US"/>
                    </a:p>
                  </a:txBody>
                  <a:tcPr/>
                </a:tc>
                <a:tc rowSpan="3" h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99060">
                <a:tc gridSpan="3" vMerge="1">
                  <a:txBody>
                    <a:bodyPr/>
                    <a:lstStyle/>
                    <a:p>
                      <a:pPr latinLnBrk="1"/>
                      <a:endParaRPr lang="ko-KR" altLang="en-US"/>
                    </a:p>
                  </a:txBody>
                  <a:tcPr/>
                </a:tc>
                <a:tc hMerge="1" vMerge="1">
                  <a:txBody>
                    <a:bodyPr/>
                    <a:lstStyle/>
                    <a:p>
                      <a:pPr latinLnBrk="1"/>
                      <a:endParaRPr lang="ko-KR" altLang="en-US"/>
                    </a:p>
                  </a:txBody>
                  <a:tcPr/>
                </a:tc>
                <a:tc hMerge="1"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c>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2">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시정거부 </a:t>
                      </a:r>
                      <a:r>
                        <a:rPr lang="en-US" altLang="ko-KR" sz="1100" kern="0" spc="-50">
                          <a:solidFill>
                            <a:srgbClr val="000000"/>
                          </a:solidFill>
                          <a:effectLst/>
                          <a:latin typeface="휴먼고딕" panose="02010504000101010101" pitchFamily="2" charset="-127"/>
                        </a:rPr>
                        <a:t>: </a:t>
                      </a:r>
                      <a:r>
                        <a:rPr lang="ko-KR" altLang="en-US" sz="1100" kern="0" spc="-50">
                          <a:solidFill>
                            <a:srgbClr val="000000"/>
                          </a:solidFill>
                          <a:effectLst/>
                          <a:ea typeface="휴먼고딕" panose="02010504000101010101" pitchFamily="2" charset="-127"/>
                        </a:rPr>
                        <a:t>입건</a:t>
                      </a:r>
                      <a:r>
                        <a:rPr lang="en-US" altLang="ko-KR" sz="1100" kern="0" spc="-50">
                          <a:solidFill>
                            <a:srgbClr val="000000"/>
                          </a:solidFill>
                          <a:effectLst/>
                          <a:ea typeface="휴먼고딕" panose="02010504000101010101" pitchFamily="2" charset="-127"/>
                        </a:rPr>
                        <a:t>․</a:t>
                      </a:r>
                      <a:r>
                        <a:rPr lang="ko-KR" altLang="en-US" sz="1100" kern="0" spc="-50">
                          <a:solidFill>
                            <a:srgbClr val="000000"/>
                          </a:solidFill>
                          <a:effectLst/>
                          <a:ea typeface="휴먼고딕" panose="02010504000101010101" pitchFamily="2" charset="-127"/>
                        </a:rPr>
                        <a:t>송치</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99060">
                <a:tc gridSpan="3" vMerge="1">
                  <a:txBody>
                    <a:bodyPr/>
                    <a:lstStyle/>
                    <a:p>
                      <a:pPr latinLnBrk="1"/>
                      <a:endParaRPr lang="ko-KR" altLang="en-US"/>
                    </a:p>
                  </a:txBody>
                  <a:tcPr/>
                </a:tc>
                <a:tc hMerge="1" vMerge="1">
                  <a:txBody>
                    <a:bodyPr/>
                    <a:lstStyle/>
                    <a:p>
                      <a:pPr latinLnBrk="1"/>
                      <a:endParaRPr lang="ko-KR" altLang="en-US"/>
                    </a:p>
                  </a:txBody>
                  <a:tcPr/>
                </a:tc>
                <a:tc hMerge="1"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gridSpan="2">
                  <a:txBody>
                    <a:bodyPr/>
                    <a:lstStyle/>
                    <a:p>
                      <a:pPr marL="0" marR="0" indent="0" algn="ctr" fontAlgn="base" latinLnBrk="0">
                        <a:lnSpc>
                          <a:spcPct val="130000"/>
                        </a:lnSpc>
                        <a:spcBef>
                          <a:spcPts val="0"/>
                        </a:spcBef>
                        <a:spcAft>
                          <a:spcPts val="0"/>
                        </a:spcAft>
                      </a:pPr>
                      <a:endParaRPr lang="ko-KR" altLang="en-US" sz="500" kern="0" spc="-50" dirty="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w="3556" cap="flat" cmpd="sng" algn="ctr">
                      <a:solidFill>
                        <a:srgbClr val="000000"/>
                      </a:solidFill>
                      <a:prstDash val="solid"/>
                      <a:round/>
                      <a:headEnd type="none" w="med" len="med"/>
                      <a:tailEnd type="none" w="med" len="med"/>
                    </a:lnR>
                    <a:lnT>
                      <a:noFill/>
                    </a:lnT>
                    <a:lnB>
                      <a:noFill/>
                    </a:lnB>
                  </a:tcPr>
                </a:tc>
                <a:tc hMerge="1">
                  <a:txBody>
                    <a:bodyPr/>
                    <a:lstStyle/>
                    <a:p>
                      <a:pPr latinLnBrk="1"/>
                      <a:endParaRPr lang="ko-KR" altLang="en-US"/>
                    </a:p>
                  </a:txBody>
                  <a:tcPr/>
                </a:tc>
                <a:tc vMerge="1">
                  <a:txBody>
                    <a:bodyPr/>
                    <a:lstStyle/>
                    <a:p>
                      <a:pPr latinLnBrk="1"/>
                      <a:endParaRPr lang="ko-KR" altLang="en-US"/>
                    </a:p>
                  </a:txBody>
                  <a:tcPr/>
                </a:tc>
              </a:tr>
            </a:tbl>
          </a:graphicData>
        </a:graphic>
      </p:graphicFrame>
    </p:spTree>
    <p:extLst>
      <p:ext uri="{BB962C8B-B14F-4D97-AF65-F5344CB8AC3E}">
        <p14:creationId xmlns:p14="http://schemas.microsoft.com/office/powerpoint/2010/main" val="12628832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VII. </a:t>
            </a:r>
            <a:r>
              <a:rPr lang="ko-KR" altLang="en-US" sz="3600" b="1" dirty="0" smtClean="0"/>
              <a:t>법률 대응</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045959"/>
            <a:ext cx="11842044" cy="4708981"/>
          </a:xfrm>
          <a:prstGeom prst="rect">
            <a:avLst/>
          </a:prstGeom>
          <a:noFill/>
        </p:spPr>
        <p:txBody>
          <a:bodyPr wrap="square" rtlCol="0">
            <a:spAutoFit/>
          </a:bodyPr>
          <a:lstStyle/>
          <a:p>
            <a:pPr>
              <a:lnSpc>
                <a:spcPct val="150000"/>
              </a:lnSpc>
            </a:pPr>
            <a:r>
              <a:rPr lang="en-US" altLang="ko-KR" sz="2000" b="1" dirty="0" smtClean="0">
                <a:latin typeface="+mn-ea"/>
              </a:rPr>
              <a:t>2. </a:t>
            </a:r>
            <a:r>
              <a:rPr lang="ko-KR" altLang="en-US" sz="2000" b="1" dirty="0" smtClean="0">
                <a:latin typeface="+mn-ea"/>
              </a:rPr>
              <a:t>고소 고발</a:t>
            </a:r>
            <a:r>
              <a:rPr lang="en-US" altLang="ko-KR" sz="2000" b="1" dirty="0" smtClean="0">
                <a:latin typeface="+mn-ea"/>
              </a:rPr>
              <a:t>.</a:t>
            </a:r>
            <a:endParaRPr lang="en-US" altLang="ko-KR" sz="2000" b="1" dirty="0">
              <a:latin typeface="+mn-ea"/>
            </a:endParaRPr>
          </a:p>
          <a:p>
            <a:pPr>
              <a:lnSpc>
                <a:spcPct val="150000"/>
              </a:lnSpc>
            </a:pPr>
            <a:endParaRPr lang="en-US" altLang="ko-KR" sz="2000" b="1" dirty="0">
              <a:latin typeface="+mn-ea"/>
            </a:endParaRPr>
          </a:p>
          <a:p>
            <a:pPr marL="342900" indent="-342900">
              <a:lnSpc>
                <a:spcPct val="150000"/>
              </a:lnSpc>
              <a:buFontTx/>
              <a:buChar char="-"/>
            </a:pPr>
            <a:endParaRPr lang="en-US" altLang="ko-KR" sz="2000" b="1" dirty="0" smtClean="0">
              <a:latin typeface="+mn-ea"/>
            </a:endParaRPr>
          </a:p>
          <a:p>
            <a:pPr marL="457200" indent="-457200">
              <a:lnSpc>
                <a:spcPct val="150000"/>
              </a:lnSpc>
              <a:buAutoNum type="arabicPeriod"/>
            </a:pPr>
            <a:endParaRPr lang="en-US" altLang="ko-KR" sz="2000" dirty="0">
              <a:latin typeface="+mn-ea"/>
            </a:endParaRPr>
          </a:p>
          <a:p>
            <a:pPr>
              <a:lnSpc>
                <a:spcPct val="150000"/>
              </a:lnSpc>
            </a:pPr>
            <a:r>
              <a:rPr lang="ko-KR" altLang="en-US" sz="2000" b="1" dirty="0" smtClean="0"/>
              <a:t>고소 및 고발은 노동부 또는 검찰에</a:t>
            </a:r>
            <a:r>
              <a:rPr lang="en-US" altLang="ko-KR" sz="2000" b="1" dirty="0" smtClean="0"/>
              <a:t>. </a:t>
            </a:r>
          </a:p>
          <a:p>
            <a:pPr>
              <a:lnSpc>
                <a:spcPct val="150000"/>
              </a:lnSpc>
            </a:pPr>
            <a:endParaRPr lang="en-US" altLang="ko-KR" sz="2000" b="1" dirty="0"/>
          </a:p>
          <a:p>
            <a:pPr>
              <a:lnSpc>
                <a:spcPct val="150000"/>
              </a:lnSpc>
            </a:pPr>
            <a:r>
              <a:rPr lang="ko-KR" altLang="en-US" sz="2000" b="1" dirty="0" smtClean="0"/>
              <a:t>근로기준법상 </a:t>
            </a:r>
            <a:r>
              <a:rPr lang="ko-KR" altLang="en-US" sz="2000" b="1" dirty="0" err="1"/>
              <a:t>반의사불벌죄</a:t>
            </a:r>
            <a:r>
              <a:rPr lang="en-US" altLang="ko-KR" sz="2000" b="1" dirty="0"/>
              <a:t>(</a:t>
            </a:r>
            <a:r>
              <a:rPr lang="ko-KR" altLang="en-US" sz="2000" b="1" dirty="0"/>
              <a:t>모두 임금체불 관련 규정</a:t>
            </a:r>
            <a:r>
              <a:rPr lang="en-US" altLang="ko-KR" sz="2000" b="1" dirty="0"/>
              <a:t>) : </a:t>
            </a:r>
            <a:r>
              <a:rPr lang="ko-KR" altLang="en-US" sz="2000" b="1" dirty="0"/>
              <a:t>근로기준법 제</a:t>
            </a:r>
            <a:r>
              <a:rPr lang="en-US" altLang="ko-KR" sz="2000" b="1" dirty="0"/>
              <a:t>36</a:t>
            </a:r>
            <a:r>
              <a:rPr lang="ko-KR" altLang="en-US" sz="2000" b="1" dirty="0"/>
              <a:t>조</a:t>
            </a:r>
            <a:r>
              <a:rPr lang="en-US" altLang="ko-KR" sz="2000" b="1" dirty="0"/>
              <a:t>(</a:t>
            </a:r>
            <a:r>
              <a:rPr lang="ko-KR" altLang="en-US" sz="2000" b="1" dirty="0"/>
              <a:t>금품청산</a:t>
            </a:r>
            <a:r>
              <a:rPr lang="en-US" altLang="ko-KR" sz="2000" b="1" dirty="0"/>
              <a:t>), </a:t>
            </a:r>
            <a:r>
              <a:rPr lang="ko-KR" altLang="en-US" sz="2000" b="1" dirty="0"/>
              <a:t>제</a:t>
            </a:r>
            <a:r>
              <a:rPr lang="en-US" altLang="ko-KR" sz="2000" b="1" dirty="0"/>
              <a:t>43</a:t>
            </a:r>
            <a:r>
              <a:rPr lang="ko-KR" altLang="en-US" sz="2000" b="1" dirty="0"/>
              <a:t>조</a:t>
            </a:r>
            <a:r>
              <a:rPr lang="en-US" altLang="ko-KR" sz="2000" b="1" dirty="0"/>
              <a:t>(</a:t>
            </a:r>
            <a:r>
              <a:rPr lang="ko-KR" altLang="en-US" sz="2000" b="1" dirty="0"/>
              <a:t>임금 지급</a:t>
            </a:r>
            <a:r>
              <a:rPr lang="en-US" altLang="ko-KR" sz="2000" b="1" dirty="0"/>
              <a:t>), </a:t>
            </a:r>
            <a:r>
              <a:rPr lang="ko-KR" altLang="en-US" sz="2000" b="1" dirty="0"/>
              <a:t>제</a:t>
            </a:r>
            <a:r>
              <a:rPr lang="en-US" altLang="ko-KR" sz="2000" b="1" dirty="0"/>
              <a:t>44</a:t>
            </a:r>
            <a:r>
              <a:rPr lang="ko-KR" altLang="en-US" sz="2000" b="1" dirty="0"/>
              <a:t>조</a:t>
            </a:r>
            <a:r>
              <a:rPr lang="en-US" altLang="ko-KR" sz="2000" b="1" dirty="0"/>
              <a:t>(</a:t>
            </a:r>
            <a:r>
              <a:rPr lang="ko-KR" altLang="en-US" sz="2000" b="1" dirty="0"/>
              <a:t>도급 사업에 대한 임금지급</a:t>
            </a:r>
            <a:r>
              <a:rPr lang="en-US" altLang="ko-KR" sz="2000" b="1" dirty="0"/>
              <a:t>), </a:t>
            </a:r>
            <a:r>
              <a:rPr lang="ko-KR" altLang="en-US" sz="2000" b="1" dirty="0"/>
              <a:t>제</a:t>
            </a:r>
            <a:r>
              <a:rPr lang="en-US" altLang="ko-KR" sz="2000" b="1" dirty="0"/>
              <a:t>44</a:t>
            </a:r>
            <a:r>
              <a:rPr lang="ko-KR" altLang="en-US" sz="2000" b="1" dirty="0"/>
              <a:t>조의</a:t>
            </a:r>
            <a:r>
              <a:rPr lang="en-US" altLang="ko-KR" sz="2000" b="1" dirty="0"/>
              <a:t>2(</a:t>
            </a:r>
            <a:r>
              <a:rPr lang="ko-KR" altLang="en-US" sz="2000" b="1" dirty="0"/>
              <a:t>건설업에서의 임금 지급 연대책임</a:t>
            </a:r>
            <a:r>
              <a:rPr lang="en-US" altLang="ko-KR" sz="2000" b="1" dirty="0"/>
              <a:t>), </a:t>
            </a:r>
            <a:r>
              <a:rPr lang="ko-KR" altLang="en-US" sz="2000" b="1" dirty="0"/>
              <a:t>제</a:t>
            </a:r>
            <a:r>
              <a:rPr lang="en-US" altLang="ko-KR" sz="2000" b="1" dirty="0"/>
              <a:t>46</a:t>
            </a:r>
            <a:r>
              <a:rPr lang="ko-KR" altLang="en-US" sz="2000" b="1" dirty="0"/>
              <a:t>조</a:t>
            </a:r>
            <a:r>
              <a:rPr lang="en-US" altLang="ko-KR" sz="2000" b="1" dirty="0"/>
              <a:t>(</a:t>
            </a:r>
            <a:r>
              <a:rPr lang="ko-KR" altLang="en-US" sz="2000" b="1" dirty="0"/>
              <a:t>휴업수당</a:t>
            </a:r>
            <a:r>
              <a:rPr lang="en-US" altLang="ko-KR" sz="2000" b="1" dirty="0"/>
              <a:t>), </a:t>
            </a:r>
            <a:r>
              <a:rPr lang="ko-KR" altLang="en-US" sz="2000" b="1" dirty="0"/>
              <a:t>제</a:t>
            </a:r>
            <a:r>
              <a:rPr lang="en-US" altLang="ko-KR" sz="2000" b="1" dirty="0"/>
              <a:t>56</a:t>
            </a:r>
            <a:r>
              <a:rPr lang="ko-KR" altLang="en-US" sz="2000" b="1" dirty="0"/>
              <a:t>조</a:t>
            </a:r>
            <a:r>
              <a:rPr lang="en-US" altLang="ko-KR" sz="2000" b="1" dirty="0"/>
              <a:t>(</a:t>
            </a:r>
            <a:r>
              <a:rPr lang="ko-KR" altLang="en-US" sz="2000" b="1" dirty="0"/>
              <a:t>연장</a:t>
            </a:r>
            <a:r>
              <a:rPr lang="en-US" altLang="ko-KR" sz="2000" b="1" dirty="0"/>
              <a:t>․</a:t>
            </a:r>
            <a:r>
              <a:rPr lang="ko-KR" altLang="en-US" sz="2000" b="1" dirty="0"/>
              <a:t>야간 및 휴일 근로</a:t>
            </a:r>
            <a:r>
              <a:rPr lang="en-US" altLang="ko-KR" sz="2000" b="1" dirty="0"/>
              <a:t>)</a:t>
            </a:r>
            <a:endParaRPr lang="ko-KR" altLang="en-US" sz="2000" b="1" dirty="0"/>
          </a:p>
          <a:p>
            <a:pPr>
              <a:lnSpc>
                <a:spcPct val="150000"/>
              </a:lnSpc>
            </a:pPr>
            <a:endParaRPr lang="en-US" altLang="ko-KR" sz="2000" dirty="0" smtClean="0">
              <a:latin typeface="+mn-ea"/>
            </a:endParaRPr>
          </a:p>
        </p:txBody>
      </p:sp>
      <p:graphicFrame>
        <p:nvGraphicFramePr>
          <p:cNvPr id="3" name="표 2"/>
          <p:cNvGraphicFramePr>
            <a:graphicFrameLocks noGrp="1"/>
          </p:cNvGraphicFramePr>
          <p:nvPr>
            <p:extLst>
              <p:ext uri="{D42A27DB-BD31-4B8C-83A1-F6EECF244321}">
                <p14:modId xmlns:p14="http://schemas.microsoft.com/office/powerpoint/2010/main" val="221418201"/>
              </p:ext>
            </p:extLst>
          </p:nvPr>
        </p:nvGraphicFramePr>
        <p:xfrm>
          <a:off x="464395" y="1918224"/>
          <a:ext cx="7806944" cy="1078992"/>
        </p:xfrm>
        <a:graphic>
          <a:graphicData uri="http://schemas.openxmlformats.org/drawingml/2006/table">
            <a:tbl>
              <a:tblPr/>
              <a:tblGrid>
                <a:gridCol w="338328"/>
                <a:gridCol w="168148"/>
                <a:gridCol w="336296"/>
                <a:gridCol w="1937512"/>
                <a:gridCol w="1937512"/>
                <a:gridCol w="150876"/>
                <a:gridCol w="1469136"/>
                <a:gridCol w="1469136"/>
              </a:tblGrid>
              <a:tr h="99060">
                <a:tc rowSpan="10">
                  <a:txBody>
                    <a:bodyPr/>
                    <a:lstStyle/>
                    <a:p>
                      <a:pPr marL="0" marR="0" indent="0" algn="ctr" fontAlgn="base" latinLnBrk="0">
                        <a:lnSpc>
                          <a:spcPct val="130000"/>
                        </a:lnSpc>
                        <a:spcBef>
                          <a:spcPts val="0"/>
                        </a:spcBef>
                        <a:spcAft>
                          <a:spcPts val="0"/>
                        </a:spcAft>
                      </a:pPr>
                      <a:r>
                        <a:rPr lang="ko-KR" altLang="en-US" sz="1100" kern="0" spc="-50" dirty="0" smtClean="0">
                          <a:solidFill>
                            <a:srgbClr val="000000"/>
                          </a:solidFill>
                          <a:effectLst/>
                          <a:ea typeface="휴먼고딕" panose="02010504000101010101" pitchFamily="2" charset="-127"/>
                        </a:rPr>
                        <a:t>고소 및 고발</a:t>
                      </a:r>
                      <a:endParaRPr lang="ko-KR" altLang="en-US" sz="1100" kern="0" spc="-50" dirty="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a:noFill/>
                    </a:lnB>
                  </a:tcPr>
                </a:tc>
                <a:tc rowSpan="10">
                  <a:txBody>
                    <a:bodyPr/>
                    <a:lstStyle/>
                    <a:p>
                      <a:pPr marL="0" marR="0" indent="0" algn="ctr" fontAlgn="base" latinLnBrk="0">
                        <a:lnSpc>
                          <a:spcPct val="130000"/>
                        </a:lnSpc>
                        <a:spcBef>
                          <a:spcPts val="0"/>
                        </a:spcBef>
                        <a:spcAft>
                          <a:spcPts val="0"/>
                        </a:spcAft>
                      </a:pPr>
                      <a:r>
                        <a:rPr lang="ko-KR" altLang="en-US" sz="1100" kern="0" spc="-50">
                          <a:solidFill>
                            <a:srgbClr val="000000"/>
                          </a:solidFill>
                          <a:effectLst/>
                          <a:ea typeface="휴먼고딕" panose="02010504000101010101" pitchFamily="2" charset="-127"/>
                        </a:rPr>
                        <a:t>조사</a:t>
                      </a:r>
                      <a:endParaRPr lang="ko-KR" altLang="en-US" sz="1100" kern="0" spc="-5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3">
                  <a:txBody>
                    <a:bodyPr/>
                    <a:lstStyle/>
                    <a:p>
                      <a:pPr marL="0" marR="0" indent="0" algn="ctr" fontAlgn="base" latinLnBrk="0">
                        <a:lnSpc>
                          <a:spcPct val="130000"/>
                        </a:lnSpc>
                        <a:spcBef>
                          <a:spcPts val="0"/>
                        </a:spcBef>
                        <a:spcAft>
                          <a:spcPts val="0"/>
                        </a:spcAft>
                      </a:pPr>
                      <a:r>
                        <a:rPr lang="ko-KR" altLang="en-US" sz="1100" kern="0" spc="-50" dirty="0" smtClean="0">
                          <a:solidFill>
                            <a:srgbClr val="000000"/>
                          </a:solidFill>
                          <a:effectLst/>
                          <a:ea typeface="휴먼고딕" panose="02010504000101010101" pitchFamily="2" charset="-127"/>
                        </a:rPr>
                        <a:t>무혐의 처분</a:t>
                      </a:r>
                      <a:endParaRPr lang="ko-KR" altLang="en-US" sz="1100" kern="0" spc="-50" dirty="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rowSpan="3">
                  <a:txBody>
                    <a:bodyPr/>
                    <a:lstStyle/>
                    <a:p>
                      <a:pPr marL="0" marR="0" indent="0" algn="ctr" fontAlgn="base" latinLnBrk="0">
                        <a:lnSpc>
                          <a:spcPct val="130000"/>
                        </a:lnSpc>
                        <a:spcBef>
                          <a:spcPts val="0"/>
                        </a:spcBef>
                        <a:spcAft>
                          <a:spcPts val="0"/>
                        </a:spcAft>
                      </a:pPr>
                      <a:r>
                        <a:rPr lang="ko-KR" altLang="en-US" sz="1100" kern="0" spc="-50" dirty="0" smtClean="0">
                          <a:solidFill>
                            <a:srgbClr val="000000"/>
                          </a:solidFill>
                          <a:effectLst/>
                          <a:ea typeface="휴먼고딕" panose="02010504000101010101" pitchFamily="2" charset="-127"/>
                        </a:rPr>
                        <a:t>항고 및 재정신청</a:t>
                      </a:r>
                      <a:endParaRPr lang="ko-KR" altLang="en-US" sz="1100" kern="0" spc="-50" dirty="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c rowSpan="4" grid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rowSpan="4" h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a:noFill/>
                    </a:lnB>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a:noFill/>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vMerge="1">
                  <a:txBody>
                    <a:bodyPr/>
                    <a:lstStyle/>
                    <a:p>
                      <a:pPr latinLnBrk="1"/>
                      <a:endParaRPr lang="ko-KR" altLang="en-US"/>
                    </a:p>
                  </a:txBody>
                  <a:tcPr/>
                </a:tc>
                <a:tc hMerge="1"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R>
                      <a:noFill/>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4">
                  <a:txBody>
                    <a:bodyPr/>
                    <a:lstStyle/>
                    <a:p>
                      <a:pPr marL="0" marR="0" indent="0" algn="ctr" fontAlgn="base" latinLnBrk="0">
                        <a:lnSpc>
                          <a:spcPct val="130000"/>
                        </a:lnSpc>
                        <a:spcBef>
                          <a:spcPts val="0"/>
                        </a:spcBef>
                        <a:spcAft>
                          <a:spcPts val="0"/>
                        </a:spcAft>
                      </a:pPr>
                      <a:r>
                        <a:rPr lang="ko-KR" altLang="en-US" sz="1100" kern="0" spc="-50" dirty="0" smtClean="0">
                          <a:solidFill>
                            <a:srgbClr val="000000"/>
                          </a:solidFill>
                          <a:effectLst/>
                          <a:ea typeface="휴먼고딕" panose="02010504000101010101" pitchFamily="2" charset="-127"/>
                        </a:rPr>
                        <a:t>기소</a:t>
                      </a:r>
                      <a:endParaRPr lang="ko-KR" altLang="en-US" sz="1100" kern="0" spc="-50" dirty="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w="3556" cap="flat" cmpd="sng" algn="ctr">
                      <a:solidFill>
                        <a:srgbClr val="000000"/>
                      </a:solidFill>
                      <a:prstDash val="solid"/>
                      <a:round/>
                      <a:headEnd type="none" w="med" len="med"/>
                      <a:tailEnd type="none" w="med" len="med"/>
                    </a:lnB>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4">
                  <a:txBody>
                    <a:bodyPr/>
                    <a:lstStyle/>
                    <a:p>
                      <a:pPr marL="0" marR="0" indent="0" algn="ctr" fontAlgn="base" latinLnBrk="0">
                        <a:lnSpc>
                          <a:spcPct val="130000"/>
                        </a:lnSpc>
                        <a:spcBef>
                          <a:spcPts val="0"/>
                        </a:spcBef>
                        <a:spcAft>
                          <a:spcPts val="0"/>
                        </a:spcAft>
                      </a:pPr>
                      <a:r>
                        <a:rPr lang="ko-KR" altLang="en-US" sz="1100" kern="0" spc="-50" dirty="0" smtClean="0">
                          <a:solidFill>
                            <a:srgbClr val="000000"/>
                          </a:solidFill>
                          <a:effectLst/>
                          <a:ea typeface="휴먼고딕" panose="02010504000101010101" pitchFamily="2" charset="-127"/>
                        </a:rPr>
                        <a:t>재판 </a:t>
                      </a:r>
                      <a:r>
                        <a:rPr lang="en-US" altLang="ko-KR" sz="1100" kern="0" spc="-50" dirty="0" smtClean="0">
                          <a:solidFill>
                            <a:srgbClr val="000000"/>
                          </a:solidFill>
                          <a:effectLst/>
                          <a:ea typeface="휴먼고딕" panose="02010504000101010101" pitchFamily="2" charset="-127"/>
                        </a:rPr>
                        <a:t>- </a:t>
                      </a:r>
                      <a:r>
                        <a:rPr lang="ko-KR" altLang="en-US" sz="1100" kern="0" spc="-50" dirty="0" smtClean="0">
                          <a:solidFill>
                            <a:srgbClr val="000000"/>
                          </a:solidFill>
                          <a:effectLst/>
                          <a:ea typeface="휴먼고딕" panose="02010504000101010101" pitchFamily="2" charset="-127"/>
                        </a:rPr>
                        <a:t>판결</a:t>
                      </a:r>
                      <a:endParaRPr lang="ko-KR" altLang="en-US" sz="1100" kern="0" spc="-50" dirty="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a:noFill/>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c rowSpan="5">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a:noFill/>
                    </a:lnB>
                  </a:tcPr>
                </a:tc>
                <a:tc vMerge="1">
                  <a:txBody>
                    <a:bodyPr/>
                    <a:lstStyle/>
                    <a:p>
                      <a:pPr latinLnBrk="1"/>
                      <a:endParaRPr lang="ko-KR" altLang="en-US"/>
                    </a:p>
                  </a:txBody>
                  <a:tcPr/>
                </a:tc>
              </a:tr>
              <a:tr h="0">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a:noFill/>
                    </a:lnB>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0">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rowSpan="4" gridSpan="2">
                  <a:txBody>
                    <a:bodyPr/>
                    <a:lstStyle/>
                    <a:p>
                      <a:pPr marL="0" marR="0" indent="0" algn="ctr" fontAlgn="base" latinLnBrk="0">
                        <a:lnSpc>
                          <a:spcPct val="130000"/>
                        </a:lnSpc>
                        <a:spcBef>
                          <a:spcPts val="0"/>
                        </a:spcBef>
                        <a:spcAft>
                          <a:spcPts val="0"/>
                        </a:spcAft>
                      </a:pPr>
                      <a:endParaRPr lang="ko-KR" altLang="en-US" sz="8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a:noFill/>
                    </a:lnB>
                  </a:tcPr>
                </a:tc>
                <a:tc rowSpan="4" hMerge="1">
                  <a:txBody>
                    <a:bodyPr/>
                    <a:lstStyle/>
                    <a:p>
                      <a:pPr latinLnBrk="1"/>
                      <a:endParaRPr lang="ko-KR" altLang="en-US"/>
                    </a:p>
                  </a:txBody>
                  <a:tcPr/>
                </a:tc>
                <a:tc vMerge="1">
                  <a:txBody>
                    <a:bodyPr/>
                    <a:lstStyle/>
                    <a:p>
                      <a:pPr latinLnBrk="1"/>
                      <a:endParaRPr lang="ko-KR" altLang="en-US"/>
                    </a:p>
                  </a:txBody>
                  <a:tcPr/>
                </a:tc>
                <a:tc rowSpan="2">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a:noFill/>
                    </a:lnR>
                    <a:lnT>
                      <a:noFill/>
                    </a:lnT>
                    <a:lnB>
                      <a:noFill/>
                    </a:lnB>
                  </a:tcPr>
                </a:tc>
                <a:tc rowSpan="2">
                  <a:txBody>
                    <a:bodyPr/>
                    <a:lstStyle/>
                    <a:p>
                      <a:pPr marL="0" marR="0" indent="0" algn="ctr" fontAlgn="base" latinLnBrk="0">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a:noFill/>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0">
                <a:tc rowSpan="3" gridSpan="3">
                  <a:txBody>
                    <a:bodyPr/>
                    <a:lstStyle/>
                    <a:p>
                      <a:pPr marL="0" marR="0" indent="0" algn="just" fontAlgn="base" latinLnBrk="1">
                        <a:lnSpc>
                          <a:spcPct val="130000"/>
                        </a:lnSpc>
                        <a:spcBef>
                          <a:spcPts val="0"/>
                        </a:spcBef>
                        <a:spcAft>
                          <a:spcPts val="0"/>
                        </a:spcAft>
                      </a:pPr>
                      <a:endParaRPr lang="ko-KR" altLang="en-US" sz="8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a:noFill/>
                    </a:lnR>
                    <a:lnT w="3556" cap="flat" cmpd="sng" algn="ctr">
                      <a:solidFill>
                        <a:srgbClr val="000000"/>
                      </a:solidFill>
                      <a:prstDash val="solid"/>
                      <a:round/>
                      <a:headEnd type="none" w="med" len="med"/>
                      <a:tailEnd type="none" w="med" len="med"/>
                    </a:lnT>
                    <a:lnB>
                      <a:noFill/>
                    </a:lnB>
                  </a:tcPr>
                </a:tc>
                <a:tc rowSpan="3" hMerge="1">
                  <a:txBody>
                    <a:bodyPr/>
                    <a:lstStyle/>
                    <a:p>
                      <a:pPr latinLnBrk="1"/>
                      <a:endParaRPr lang="ko-KR" altLang="en-US"/>
                    </a:p>
                  </a:txBody>
                  <a:tcPr/>
                </a:tc>
                <a:tc rowSpan="3" h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c vMerge="1">
                  <a:txBody>
                    <a:bodyPr/>
                    <a:lstStyle/>
                    <a:p>
                      <a:pPr latinLnBrk="1"/>
                      <a:endParaRPr lang="ko-KR" altLang="en-US"/>
                    </a:p>
                  </a:txBody>
                  <a:tcPr/>
                </a:tc>
              </a:tr>
              <a:tr h="99060">
                <a:tc gridSpan="3" vMerge="1">
                  <a:txBody>
                    <a:bodyPr/>
                    <a:lstStyle/>
                    <a:p>
                      <a:pPr latinLnBrk="1"/>
                      <a:endParaRPr lang="ko-KR" altLang="en-US"/>
                    </a:p>
                  </a:txBody>
                  <a:tcPr/>
                </a:tc>
                <a:tc hMerge="1" vMerge="1">
                  <a:txBody>
                    <a:bodyPr/>
                    <a:lstStyle/>
                    <a:p>
                      <a:pPr latinLnBrk="1"/>
                      <a:endParaRPr lang="ko-KR" altLang="en-US"/>
                    </a:p>
                  </a:txBody>
                  <a:tcPr/>
                </a:tc>
                <a:tc hMerge="1"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vMerge="1">
                  <a:txBody>
                    <a:bodyPr/>
                    <a:lstStyle/>
                    <a:p>
                      <a:pPr latinLnBrk="1"/>
                      <a:endParaRPr lang="ko-KR" altLang="en-US"/>
                    </a:p>
                  </a:txBody>
                  <a:tcPr/>
                </a:tc>
                <a:tc>
                  <a:txBody>
                    <a:bodyPr/>
                    <a:lstStyle/>
                    <a:p>
                      <a:pPr marL="0" marR="0" indent="0" algn="just" fontAlgn="base" latinLnBrk="1">
                        <a:lnSpc>
                          <a:spcPct val="130000"/>
                        </a:lnSpc>
                        <a:spcBef>
                          <a:spcPts val="0"/>
                        </a:spcBef>
                        <a:spcAft>
                          <a:spcPts val="0"/>
                        </a:spcAft>
                      </a:pPr>
                      <a:endParaRPr lang="ko-KR" altLang="en-US" sz="500" kern="0" spc="-5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a:noFill/>
                    </a:lnT>
                    <a:lnB w="3556" cap="flat" cmpd="sng" algn="ctr">
                      <a:solidFill>
                        <a:srgbClr val="000000"/>
                      </a:solidFill>
                      <a:prstDash val="solid"/>
                      <a:round/>
                      <a:headEnd type="none" w="med" len="med"/>
                      <a:tailEnd type="none" w="med" len="med"/>
                    </a:lnB>
                  </a:tcPr>
                </a:tc>
                <a:tc rowSpan="2">
                  <a:txBody>
                    <a:bodyPr/>
                    <a:lstStyle/>
                    <a:p>
                      <a:pPr marL="0" marR="0" indent="0" algn="ctr" fontAlgn="base" latinLnBrk="0">
                        <a:lnSpc>
                          <a:spcPct val="130000"/>
                        </a:lnSpc>
                        <a:spcBef>
                          <a:spcPts val="0"/>
                        </a:spcBef>
                        <a:spcAft>
                          <a:spcPts val="0"/>
                        </a:spcAft>
                      </a:pPr>
                      <a:r>
                        <a:rPr lang="ko-KR" altLang="en-US" sz="1100" kern="0" spc="-50" dirty="0" smtClean="0">
                          <a:solidFill>
                            <a:srgbClr val="000000"/>
                          </a:solidFill>
                          <a:effectLst/>
                          <a:ea typeface="휴먼고딕" panose="02010504000101010101" pitchFamily="2" charset="-127"/>
                        </a:rPr>
                        <a:t>고소취소 </a:t>
                      </a:r>
                      <a:r>
                        <a:rPr lang="en-US" altLang="ko-KR" sz="1100" kern="0" spc="-50" dirty="0" smtClean="0">
                          <a:solidFill>
                            <a:srgbClr val="000000"/>
                          </a:solidFill>
                          <a:effectLst/>
                          <a:ea typeface="휴먼고딕" panose="02010504000101010101" pitchFamily="2" charset="-127"/>
                        </a:rPr>
                        <a:t>– </a:t>
                      </a:r>
                      <a:r>
                        <a:rPr lang="ko-KR" altLang="en-US" sz="1100" kern="0" spc="-50" dirty="0" smtClean="0">
                          <a:solidFill>
                            <a:srgbClr val="000000"/>
                          </a:solidFill>
                          <a:effectLst/>
                          <a:ea typeface="휴먼고딕" panose="02010504000101010101" pitchFamily="2" charset="-127"/>
                        </a:rPr>
                        <a:t>공소기각</a:t>
                      </a:r>
                      <a:r>
                        <a:rPr lang="en-US" altLang="ko-KR" sz="1100" kern="0" spc="-50" dirty="0" smtClean="0">
                          <a:solidFill>
                            <a:srgbClr val="000000"/>
                          </a:solidFill>
                          <a:effectLst/>
                          <a:ea typeface="휴먼고딕" panose="02010504000101010101" pitchFamily="2" charset="-127"/>
                        </a:rPr>
                        <a:t>.</a:t>
                      </a:r>
                      <a:endParaRPr lang="ko-KR" altLang="en-US" sz="1100" kern="0" spc="-50" dirty="0">
                        <a:solidFill>
                          <a:srgbClr val="000000"/>
                        </a:solidFill>
                        <a:effectLst/>
                      </a:endParaRPr>
                    </a:p>
                  </a:txBody>
                  <a:tcPr marL="17907" marR="17907"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99060">
                <a:tc gridSpan="3" vMerge="1">
                  <a:txBody>
                    <a:bodyPr/>
                    <a:lstStyle/>
                    <a:p>
                      <a:pPr latinLnBrk="1"/>
                      <a:endParaRPr lang="ko-KR" altLang="en-US"/>
                    </a:p>
                  </a:txBody>
                  <a:tcPr/>
                </a:tc>
                <a:tc hMerge="1" vMerge="1">
                  <a:txBody>
                    <a:bodyPr/>
                    <a:lstStyle/>
                    <a:p>
                      <a:pPr latinLnBrk="1"/>
                      <a:endParaRPr lang="ko-KR" altLang="en-US"/>
                    </a:p>
                  </a:txBody>
                  <a:tcPr/>
                </a:tc>
                <a:tc hMerge="1" vMerge="1">
                  <a:txBody>
                    <a:bodyPr/>
                    <a:lstStyle/>
                    <a:p>
                      <a:pPr latinLnBrk="1"/>
                      <a:endParaRPr lang="ko-KR" altLang="en-US"/>
                    </a:p>
                  </a:txBody>
                  <a:tcPr/>
                </a:tc>
                <a:tc gridSpan="2" vMerge="1">
                  <a:txBody>
                    <a:bodyPr/>
                    <a:lstStyle/>
                    <a:p>
                      <a:pPr latinLnBrk="1"/>
                      <a:endParaRPr lang="ko-KR" altLang="en-US"/>
                    </a:p>
                  </a:txBody>
                  <a:tcPr/>
                </a:tc>
                <a:tc hMerge="1" vMerge="1">
                  <a:txBody>
                    <a:bodyPr/>
                    <a:lstStyle/>
                    <a:p>
                      <a:pPr latinLnBrk="1"/>
                      <a:endParaRPr lang="ko-KR" altLang="en-US"/>
                    </a:p>
                  </a:txBody>
                  <a:tcPr/>
                </a:tc>
                <a:tc gridSpan="2">
                  <a:txBody>
                    <a:bodyPr/>
                    <a:lstStyle/>
                    <a:p>
                      <a:pPr marL="0" marR="0" indent="0" algn="ctr" fontAlgn="base" latinLnBrk="0">
                        <a:lnSpc>
                          <a:spcPct val="130000"/>
                        </a:lnSpc>
                        <a:spcBef>
                          <a:spcPts val="0"/>
                        </a:spcBef>
                        <a:spcAft>
                          <a:spcPts val="0"/>
                        </a:spcAft>
                      </a:pPr>
                      <a:endParaRPr lang="ko-KR" altLang="en-US" sz="500" kern="0" spc="-50" dirty="0">
                        <a:solidFill>
                          <a:srgbClr val="000000"/>
                        </a:solidFill>
                        <a:effectLst/>
                        <a:latin typeface="휴먼고딕" panose="02010504000101010101" pitchFamily="2" charset="-127"/>
                        <a:ea typeface="휴먼고딕" panose="02010504000101010101" pitchFamily="2" charset="-127"/>
                      </a:endParaRPr>
                    </a:p>
                  </a:txBody>
                  <a:tcPr marL="17907" marR="17907" marT="17907" marB="17907" anchor="ctr">
                    <a:lnL>
                      <a:noFill/>
                    </a:lnL>
                    <a:lnR w="3556" cap="flat" cmpd="sng" algn="ctr">
                      <a:solidFill>
                        <a:srgbClr val="000000"/>
                      </a:solidFill>
                      <a:prstDash val="solid"/>
                      <a:round/>
                      <a:headEnd type="none" w="med" len="med"/>
                      <a:tailEnd type="none" w="med" len="med"/>
                    </a:lnR>
                    <a:lnT>
                      <a:noFill/>
                    </a:lnT>
                    <a:lnB>
                      <a:noFill/>
                    </a:lnB>
                  </a:tcPr>
                </a:tc>
                <a:tc hMerge="1">
                  <a:txBody>
                    <a:bodyPr/>
                    <a:lstStyle/>
                    <a:p>
                      <a:pPr latinLnBrk="1"/>
                      <a:endParaRPr lang="ko-KR" altLang="en-US"/>
                    </a:p>
                  </a:txBody>
                  <a:tcPr/>
                </a:tc>
                <a:tc vMerge="1">
                  <a:txBody>
                    <a:bodyPr/>
                    <a:lstStyle/>
                    <a:p>
                      <a:pPr latinLnBrk="1"/>
                      <a:endParaRPr lang="ko-KR" altLang="en-US"/>
                    </a:p>
                  </a:txBody>
                  <a:tcPr/>
                </a:tc>
              </a:tr>
            </a:tbl>
          </a:graphicData>
        </a:graphic>
      </p:graphicFrame>
    </p:spTree>
    <p:extLst>
      <p:ext uri="{BB962C8B-B14F-4D97-AF65-F5344CB8AC3E}">
        <p14:creationId xmlns:p14="http://schemas.microsoft.com/office/powerpoint/2010/main" val="417339996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VII. </a:t>
            </a:r>
            <a:r>
              <a:rPr lang="ko-KR" altLang="en-US" sz="3600" b="1" dirty="0" smtClean="0"/>
              <a:t>법률 대응</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174977" y="1045959"/>
            <a:ext cx="11842044" cy="3323987"/>
          </a:xfrm>
          <a:prstGeom prst="rect">
            <a:avLst/>
          </a:prstGeom>
          <a:noFill/>
        </p:spPr>
        <p:txBody>
          <a:bodyPr wrap="square" rtlCol="0">
            <a:spAutoFit/>
          </a:bodyPr>
          <a:lstStyle/>
          <a:p>
            <a:pPr>
              <a:lnSpc>
                <a:spcPct val="150000"/>
              </a:lnSpc>
            </a:pPr>
            <a:r>
              <a:rPr lang="en-US" altLang="ko-KR" sz="2000" b="1" dirty="0" smtClean="0">
                <a:latin typeface="+mn-ea"/>
              </a:rPr>
              <a:t>3. </a:t>
            </a:r>
            <a:r>
              <a:rPr lang="ko-KR" altLang="en-US" sz="2000" b="1" dirty="0" smtClean="0">
                <a:latin typeface="+mn-ea"/>
              </a:rPr>
              <a:t>소 제기</a:t>
            </a:r>
            <a:endParaRPr lang="en-US" altLang="ko-KR" sz="2000" b="1" dirty="0">
              <a:latin typeface="+mn-ea"/>
            </a:endParaRPr>
          </a:p>
          <a:p>
            <a:pPr>
              <a:lnSpc>
                <a:spcPct val="150000"/>
              </a:lnSpc>
            </a:pPr>
            <a:endParaRPr lang="en-US" altLang="ko-KR" sz="2000" b="1" dirty="0">
              <a:latin typeface="+mn-ea"/>
            </a:endParaRPr>
          </a:p>
          <a:p>
            <a:pPr marL="342900" indent="-342900">
              <a:lnSpc>
                <a:spcPct val="150000"/>
              </a:lnSpc>
              <a:buFontTx/>
              <a:buChar char="-"/>
            </a:pPr>
            <a:r>
              <a:rPr lang="ko-KR" altLang="en-US" sz="2000" b="1" dirty="0" smtClean="0">
                <a:latin typeface="+mn-ea"/>
              </a:rPr>
              <a:t>법원에 이행의 소 제기</a:t>
            </a:r>
            <a:r>
              <a:rPr lang="en-US" altLang="ko-KR" sz="2000" b="1" dirty="0" smtClean="0">
                <a:latin typeface="+mn-ea"/>
              </a:rPr>
              <a:t>.</a:t>
            </a:r>
          </a:p>
          <a:p>
            <a:pPr marL="342900" indent="-342900">
              <a:lnSpc>
                <a:spcPct val="150000"/>
              </a:lnSpc>
              <a:buFontTx/>
              <a:buChar char="-"/>
            </a:pPr>
            <a:r>
              <a:rPr lang="ko-KR" altLang="en-US" sz="2000" dirty="0" smtClean="0"/>
              <a:t>노동부 진정을 </a:t>
            </a:r>
            <a:r>
              <a:rPr lang="ko-KR" altLang="en-US" sz="2000" dirty="0"/>
              <a:t>통해 임금체불사실이 확인되었으나 사용자가 임금을 지급하지 않는 경우에는 ‘</a:t>
            </a:r>
            <a:r>
              <a:rPr lang="ko-KR" altLang="en-US" sz="2000" dirty="0" err="1"/>
              <a:t>금품체불확인원</a:t>
            </a:r>
            <a:r>
              <a:rPr lang="ko-KR" altLang="en-US" sz="2000" dirty="0"/>
              <a:t>’을 신속히 발급 받아 법원에 가압류신청과 </a:t>
            </a:r>
            <a:r>
              <a:rPr lang="ko-KR" altLang="en-US" sz="2000" dirty="0" smtClean="0"/>
              <a:t>임금청구의 소를 제기</a:t>
            </a:r>
            <a:r>
              <a:rPr lang="en-US" altLang="ko-KR" sz="2000" dirty="0" smtClean="0"/>
              <a:t>.</a:t>
            </a:r>
            <a:endParaRPr lang="ko-KR" altLang="en-US" sz="2000" dirty="0"/>
          </a:p>
          <a:p>
            <a:pPr marL="342900" indent="-342900">
              <a:lnSpc>
                <a:spcPct val="150000"/>
              </a:lnSpc>
              <a:buFontTx/>
              <a:buChar char="-"/>
            </a:pPr>
            <a:endParaRPr lang="en-US" altLang="ko-KR" sz="2000" b="1" dirty="0" smtClean="0">
              <a:latin typeface="+mn-ea"/>
            </a:endParaRPr>
          </a:p>
          <a:p>
            <a:pPr marL="457200" indent="-457200">
              <a:lnSpc>
                <a:spcPct val="150000"/>
              </a:lnSpc>
              <a:buAutoNum type="arabicPeriod"/>
            </a:pPr>
            <a:endParaRPr lang="en-US" altLang="ko-KR" sz="2000" dirty="0">
              <a:latin typeface="+mn-ea"/>
            </a:endParaRPr>
          </a:p>
        </p:txBody>
      </p:sp>
    </p:spTree>
    <p:extLst>
      <p:ext uri="{BB962C8B-B14F-4D97-AF65-F5344CB8AC3E}">
        <p14:creationId xmlns:p14="http://schemas.microsoft.com/office/powerpoint/2010/main" val="259199091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a:extLst>
              <a:ext uri="{FF2B5EF4-FFF2-40B4-BE49-F238E27FC236}">
                <a16:creationId xmlns="" xmlns:a16="http://schemas.microsoft.com/office/drawing/2014/main" id="{34A7F058-70AF-41E5-929C-B66E797752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9156403" y="6381570"/>
            <a:ext cx="2881080" cy="420158"/>
          </a:xfrm>
          <a:prstGeom prst="rect">
            <a:avLst/>
          </a:prstGeom>
        </p:spPr>
      </p:pic>
      <p:sp>
        <p:nvSpPr>
          <p:cNvPr id="10" name="제목 2">
            <a:extLst>
              <a:ext uri="{FF2B5EF4-FFF2-40B4-BE49-F238E27FC236}">
                <a16:creationId xmlns="" xmlns:a16="http://schemas.microsoft.com/office/drawing/2014/main" id="{B2A07C83-FE9D-4604-A174-B87B1DEB652F}"/>
              </a:ext>
            </a:extLst>
          </p:cNvPr>
          <p:cNvSpPr txBox="1">
            <a:spLocks/>
          </p:cNvSpPr>
          <p:nvPr/>
        </p:nvSpPr>
        <p:spPr>
          <a:xfrm>
            <a:off x="1100051" y="2226769"/>
            <a:ext cx="10058400" cy="2010495"/>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ko-KR" altLang="en-US" sz="8000" b="1" dirty="0">
                <a:solidFill>
                  <a:prstClr val="black">
                    <a:lumMod val="75000"/>
                    <a:lumOff val="25000"/>
                  </a:prstClr>
                </a:solidFill>
                <a:latin typeface="경기천년제목 Bold"/>
              </a:rPr>
              <a:t>수고하셨습니다</a:t>
            </a:r>
            <a:r>
              <a:rPr lang="en-US" altLang="ko-KR" sz="8000" b="1" dirty="0">
                <a:solidFill>
                  <a:prstClr val="black">
                    <a:lumMod val="75000"/>
                    <a:lumOff val="25000"/>
                  </a:prstClr>
                </a:solidFill>
                <a:latin typeface="경기천년제목 Bold"/>
              </a:rPr>
              <a:t>.</a:t>
            </a:r>
            <a:endParaRPr lang="ko-KR" altLang="en-US" sz="16600" b="1" dirty="0">
              <a:solidFill>
                <a:prstClr val="black">
                  <a:lumMod val="75000"/>
                  <a:lumOff val="25000"/>
                </a:prstClr>
              </a:solidFill>
              <a:latin typeface="경기천년제목 Bold"/>
            </a:endParaRPr>
          </a:p>
        </p:txBody>
      </p:sp>
      <p:cxnSp>
        <p:nvCxnSpPr>
          <p:cNvPr id="3" name="직선 연결선 2">
            <a:extLst>
              <a:ext uri="{FF2B5EF4-FFF2-40B4-BE49-F238E27FC236}">
                <a16:creationId xmlns="" xmlns:a16="http://schemas.microsoft.com/office/drawing/2014/main" id="{4B09CA97-0C1D-486C-A330-38A8ECC71735}"/>
              </a:ext>
            </a:extLst>
          </p:cNvPr>
          <p:cNvCxnSpPr/>
          <p:nvPr/>
        </p:nvCxnSpPr>
        <p:spPr>
          <a:xfrm>
            <a:off x="1185333" y="4334933"/>
            <a:ext cx="997311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391067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1092</TotalTime>
  <Words>4683</Words>
  <Application>Microsoft Office PowerPoint</Application>
  <PresentationFormat>사용자 지정</PresentationFormat>
  <Paragraphs>585</Paragraphs>
  <Slides>64</Slides>
  <Notes>0</Notes>
  <HiddenSlides>0</HiddenSlides>
  <MMClips>0</MMClips>
  <ScaleCrop>false</ScaleCrop>
  <HeadingPairs>
    <vt:vector size="4" baseType="variant">
      <vt:variant>
        <vt:lpstr>테마</vt:lpstr>
      </vt:variant>
      <vt:variant>
        <vt:i4>1</vt:i4>
      </vt:variant>
      <vt:variant>
        <vt:lpstr>슬라이드 제목</vt:lpstr>
      </vt:variant>
      <vt:variant>
        <vt:i4>64</vt:i4>
      </vt:variant>
    </vt:vector>
  </HeadingPairs>
  <TitlesOfParts>
    <vt:vector size="65"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김두현</dc:creator>
  <cp:lastModifiedBy>Owner001</cp:lastModifiedBy>
  <cp:revision>82</cp:revision>
  <dcterms:created xsi:type="dcterms:W3CDTF">2018-02-13T06:01:49Z</dcterms:created>
  <dcterms:modified xsi:type="dcterms:W3CDTF">2018-02-26T08:09:38Z</dcterms:modified>
  <cp:contentStatus>최종본</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