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4" r:id="rId6"/>
    <p:sldId id="261" r:id="rId7"/>
    <p:sldId id="262" r:id="rId8"/>
    <p:sldId id="265" r:id="rId9"/>
    <p:sldId id="266" r:id="rId10"/>
    <p:sldId id="267" r:id="rId11"/>
    <p:sldId id="268" r:id="rId12"/>
    <p:sldId id="270" r:id="rId13"/>
    <p:sldId id="271" r:id="rId14"/>
    <p:sldId id="269" r:id="rId15"/>
    <p:sldId id="272" r:id="rId16"/>
    <p:sldId id="275" r:id="rId17"/>
    <p:sldId id="273" r:id="rId18"/>
    <p:sldId id="274" r:id="rId19"/>
    <p:sldId id="276" r:id="rId20"/>
    <p:sldId id="278" r:id="rId21"/>
    <p:sldId id="277" r:id="rId22"/>
    <p:sldId id="279" r:id="rId23"/>
    <p:sldId id="280" r:id="rId24"/>
    <p:sldId id="281" r:id="rId25"/>
    <p:sldId id="282" r:id="rId26"/>
    <p:sldId id="286" r:id="rId27"/>
    <p:sldId id="283" r:id="rId28"/>
    <p:sldId id="287" r:id="rId29"/>
    <p:sldId id="288" r:id="rId30"/>
    <p:sldId id="289" r:id="rId31"/>
    <p:sldId id="290" r:id="rId32"/>
    <p:sldId id="291" r:id="rId33"/>
    <p:sldId id="292" r:id="rId34"/>
    <p:sldId id="293" r:id="rId35"/>
    <p:sldId id="294" r:id="rId36"/>
    <p:sldId id="295" r:id="rId37"/>
    <p:sldId id="296" r:id="rId38"/>
    <p:sldId id="297" r:id="rId39"/>
    <p:sldId id="298" r:id="rId40"/>
    <p:sldId id="299" r:id="rId41"/>
    <p:sldId id="300" r:id="rId42"/>
    <p:sldId id="301" r:id="rId43"/>
    <p:sldId id="302" r:id="rId44"/>
    <p:sldId id="303" r:id="rId45"/>
    <p:sldId id="304" r:id="rId46"/>
    <p:sldId id="305" r:id="rId47"/>
    <p:sldId id="306" r:id="rId48"/>
    <p:sldId id="307" r:id="rId49"/>
    <p:sldId id="308" r:id="rId50"/>
    <p:sldId id="309" r:id="rId51"/>
    <p:sldId id="310" r:id="rId52"/>
    <p:sldId id="311" r:id="rId53"/>
    <p:sldId id="312" r:id="rId54"/>
    <p:sldId id="313" r:id="rId55"/>
    <p:sldId id="315" r:id="rId56"/>
    <p:sldId id="316" r:id="rId57"/>
    <p:sldId id="317" r:id="rId58"/>
    <p:sldId id="318" r:id="rId59"/>
    <p:sldId id="319" r:id="rId60"/>
    <p:sldId id="320" r:id="rId61"/>
    <p:sldId id="321" r:id="rId62"/>
    <p:sldId id="322" r:id="rId63"/>
    <p:sldId id="323" r:id="rId64"/>
    <p:sldId id="324" r:id="rId65"/>
    <p:sldId id="325" r:id="rId66"/>
    <p:sldId id="352" r:id="rId67"/>
    <p:sldId id="353" r:id="rId68"/>
    <p:sldId id="350" r:id="rId69"/>
    <p:sldId id="326" r:id="rId70"/>
    <p:sldId id="327" r:id="rId71"/>
    <p:sldId id="328" r:id="rId72"/>
    <p:sldId id="329" r:id="rId73"/>
    <p:sldId id="330" r:id="rId74"/>
    <p:sldId id="331" r:id="rId75"/>
    <p:sldId id="332" r:id="rId76"/>
    <p:sldId id="333" r:id="rId77"/>
    <p:sldId id="334" r:id="rId78"/>
    <p:sldId id="335" r:id="rId79"/>
    <p:sldId id="336" r:id="rId80"/>
    <p:sldId id="351" r:id="rId81"/>
    <p:sldId id="337" r:id="rId82"/>
    <p:sldId id="338" r:id="rId83"/>
    <p:sldId id="339" r:id="rId84"/>
    <p:sldId id="340" r:id="rId85"/>
    <p:sldId id="341" r:id="rId86"/>
    <p:sldId id="342" r:id="rId87"/>
    <p:sldId id="343" r:id="rId88"/>
    <p:sldId id="344" r:id="rId89"/>
    <p:sldId id="345" r:id="rId90"/>
    <p:sldId id="346" r:id="rId91"/>
    <p:sldId id="347" r:id="rId92"/>
    <p:sldId id="260" r:id="rId93"/>
  </p:sldIdLst>
  <p:sldSz cx="12192000" cy="6858000"/>
  <p:notesSz cx="6858000" cy="9144000"/>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FF"/>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보통 스타일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4" autoAdjust="0"/>
    <p:restoredTop sz="94660"/>
  </p:normalViewPr>
  <p:slideViewPr>
    <p:cSldViewPr snapToGrid="0">
      <p:cViewPr>
        <p:scale>
          <a:sx n="117" d="100"/>
          <a:sy n="117" d="100"/>
        </p:scale>
        <p:origin x="-108"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slide" Target="slides/slide88.xml"/><Relationship Id="rId97"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제목 슬라이드">
    <p:spTree>
      <p:nvGrpSpPr>
        <p:cNvPr id="1" name=""/>
        <p:cNvGrpSpPr/>
        <p:nvPr/>
      </p:nvGrpSpPr>
      <p:grpSpPr>
        <a:xfrm>
          <a:off x="0" y="0"/>
          <a:ext cx="0" cy="0"/>
          <a:chOff x="0" y="0"/>
          <a:chExt cx="0" cy="0"/>
        </a:xfrm>
      </p:grpSpPr>
      <p:sp>
        <p:nvSpPr>
          <p:cNvPr id="2" name="제목 1">
            <a:extLst>
              <a:ext uri="{FF2B5EF4-FFF2-40B4-BE49-F238E27FC236}">
                <a16:creationId xmlns="" xmlns:a16="http://schemas.microsoft.com/office/drawing/2014/main" id="{B997C9A4-0B3B-4D52-9662-625437B8F028}"/>
              </a:ext>
            </a:extLst>
          </p:cNvPr>
          <p:cNvSpPr>
            <a:spLocks noGrp="1"/>
          </p:cNvSpPr>
          <p:nvPr>
            <p:ph type="ctrTitle"/>
          </p:nvPr>
        </p:nvSpPr>
        <p:spPr>
          <a:xfrm>
            <a:off x="1524000" y="1122363"/>
            <a:ext cx="9144000" cy="2387600"/>
          </a:xfrm>
        </p:spPr>
        <p:txBody>
          <a:bodyPr anchor="b"/>
          <a:lstStyle>
            <a:lvl1pPr algn="ctr">
              <a:defRPr sz="6000"/>
            </a:lvl1pPr>
          </a:lstStyle>
          <a:p>
            <a:r>
              <a:rPr lang="ko-KR" altLang="en-US"/>
              <a:t>마스터 제목 스타일 편집</a:t>
            </a:r>
          </a:p>
        </p:txBody>
      </p:sp>
      <p:sp>
        <p:nvSpPr>
          <p:cNvPr id="3" name="부제목 2">
            <a:extLst>
              <a:ext uri="{FF2B5EF4-FFF2-40B4-BE49-F238E27FC236}">
                <a16:creationId xmlns="" xmlns:a16="http://schemas.microsoft.com/office/drawing/2014/main" id="{9F9E92DD-A11E-4A93-A9E6-A8965414AF0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ko-KR" altLang="en-US"/>
              <a:t>클릭하여 마스터 부제목 스타일 편집</a:t>
            </a:r>
          </a:p>
        </p:txBody>
      </p:sp>
      <p:sp>
        <p:nvSpPr>
          <p:cNvPr id="4" name="날짜 개체 틀 3">
            <a:extLst>
              <a:ext uri="{FF2B5EF4-FFF2-40B4-BE49-F238E27FC236}">
                <a16:creationId xmlns="" xmlns:a16="http://schemas.microsoft.com/office/drawing/2014/main" id="{8C616833-B2AE-4FFD-AA0A-F8A9E9F024F6}"/>
              </a:ext>
            </a:extLst>
          </p:cNvPr>
          <p:cNvSpPr>
            <a:spLocks noGrp="1"/>
          </p:cNvSpPr>
          <p:nvPr>
            <p:ph type="dt" sz="half" idx="10"/>
          </p:nvPr>
        </p:nvSpPr>
        <p:spPr/>
        <p:txBody>
          <a:bodyPr/>
          <a:lstStyle/>
          <a:p>
            <a:fld id="{4122E4CB-1B3E-4685-99E4-5617AF1D3881}" type="datetimeFigureOut">
              <a:rPr lang="ko-KR" altLang="en-US" smtClean="0"/>
              <a:pPr/>
              <a:t>2018-02-26</a:t>
            </a:fld>
            <a:endParaRPr lang="ko-KR" altLang="en-US"/>
          </a:p>
        </p:txBody>
      </p:sp>
      <p:sp>
        <p:nvSpPr>
          <p:cNvPr id="5" name="바닥글 개체 틀 4">
            <a:extLst>
              <a:ext uri="{FF2B5EF4-FFF2-40B4-BE49-F238E27FC236}">
                <a16:creationId xmlns="" xmlns:a16="http://schemas.microsoft.com/office/drawing/2014/main" id="{B98044F2-DBF2-47EA-9B2B-B3E7F5A7ADBA}"/>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 xmlns:a16="http://schemas.microsoft.com/office/drawing/2014/main" id="{1102ADAF-A6D6-4DBA-A3A3-88A5FA5D299C}"/>
              </a:ext>
            </a:extLst>
          </p:cNvPr>
          <p:cNvSpPr>
            <a:spLocks noGrp="1"/>
          </p:cNvSpPr>
          <p:nvPr>
            <p:ph type="sldNum" sz="quarter" idx="12"/>
          </p:nvPr>
        </p:nvSpPr>
        <p:spPr/>
        <p:txBody>
          <a:bodyPr/>
          <a:lstStyle/>
          <a:p>
            <a:fld id="{C626265A-D037-455E-A4F0-08AEEA5EB98E}" type="slidenum">
              <a:rPr lang="ko-KR" altLang="en-US" smtClean="0"/>
              <a:pPr/>
              <a:t>‹#›</a:t>
            </a:fld>
            <a:endParaRPr lang="ko-KR" altLang="en-US"/>
          </a:p>
        </p:txBody>
      </p:sp>
    </p:spTree>
    <p:extLst>
      <p:ext uri="{BB962C8B-B14F-4D97-AF65-F5344CB8AC3E}">
        <p14:creationId xmlns:p14="http://schemas.microsoft.com/office/powerpoint/2010/main" val="27033094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제목 및 내용">
    <p:spTree>
      <p:nvGrpSpPr>
        <p:cNvPr id="1" name=""/>
        <p:cNvGrpSpPr/>
        <p:nvPr/>
      </p:nvGrpSpPr>
      <p:grpSpPr>
        <a:xfrm>
          <a:off x="0" y="0"/>
          <a:ext cx="0" cy="0"/>
          <a:chOff x="0" y="0"/>
          <a:chExt cx="0" cy="0"/>
        </a:xfrm>
      </p:grpSpPr>
      <p:sp>
        <p:nvSpPr>
          <p:cNvPr id="2" name="제목 1">
            <a:extLst>
              <a:ext uri="{FF2B5EF4-FFF2-40B4-BE49-F238E27FC236}">
                <a16:creationId xmlns="" xmlns:a16="http://schemas.microsoft.com/office/drawing/2014/main" id="{EB7E8F14-C2D8-4CBB-9D22-F1DC5282EB17}"/>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 xmlns:a16="http://schemas.microsoft.com/office/drawing/2014/main" id="{32AEFAE3-2CAB-4457-8DF3-E349539B22D9}"/>
              </a:ext>
            </a:extLst>
          </p:cNvPr>
          <p:cNvSpPr>
            <a:spLocks noGrp="1"/>
          </p:cNvSpPr>
          <p:nvPr>
            <p:ph idx="1"/>
          </p:nvPr>
        </p:nvSpPr>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 xmlns:a16="http://schemas.microsoft.com/office/drawing/2014/main" id="{8D0137BC-002C-449F-A8F7-9E2C1736D3D5}"/>
              </a:ext>
            </a:extLst>
          </p:cNvPr>
          <p:cNvSpPr>
            <a:spLocks noGrp="1"/>
          </p:cNvSpPr>
          <p:nvPr>
            <p:ph type="dt" sz="half" idx="10"/>
          </p:nvPr>
        </p:nvSpPr>
        <p:spPr/>
        <p:txBody>
          <a:bodyPr/>
          <a:lstStyle/>
          <a:p>
            <a:fld id="{4122E4CB-1B3E-4685-99E4-5617AF1D3881}" type="datetimeFigureOut">
              <a:rPr lang="ko-KR" altLang="en-US" smtClean="0"/>
              <a:pPr/>
              <a:t>2018-02-26</a:t>
            </a:fld>
            <a:endParaRPr lang="ko-KR" altLang="en-US"/>
          </a:p>
        </p:txBody>
      </p:sp>
      <p:sp>
        <p:nvSpPr>
          <p:cNvPr id="5" name="바닥글 개체 틀 4">
            <a:extLst>
              <a:ext uri="{FF2B5EF4-FFF2-40B4-BE49-F238E27FC236}">
                <a16:creationId xmlns="" xmlns:a16="http://schemas.microsoft.com/office/drawing/2014/main" id="{760E3040-4442-4317-93C0-588A2137495B}"/>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 xmlns:a16="http://schemas.microsoft.com/office/drawing/2014/main" id="{0AD2A76D-8194-4B75-A694-E7D34DCDE001}"/>
              </a:ext>
            </a:extLst>
          </p:cNvPr>
          <p:cNvSpPr>
            <a:spLocks noGrp="1"/>
          </p:cNvSpPr>
          <p:nvPr>
            <p:ph type="sldNum" sz="quarter" idx="12"/>
          </p:nvPr>
        </p:nvSpPr>
        <p:spPr/>
        <p:txBody>
          <a:bodyPr/>
          <a:lstStyle/>
          <a:p>
            <a:fld id="{C626265A-D037-455E-A4F0-08AEEA5EB98E}" type="slidenum">
              <a:rPr lang="ko-KR" altLang="en-US" smtClean="0"/>
              <a:pPr/>
              <a:t>‹#›</a:t>
            </a:fld>
            <a:endParaRPr lang="ko-KR" altLang="en-US"/>
          </a:p>
        </p:txBody>
      </p:sp>
    </p:spTree>
    <p:extLst>
      <p:ext uri="{BB962C8B-B14F-4D97-AF65-F5344CB8AC3E}">
        <p14:creationId xmlns:p14="http://schemas.microsoft.com/office/powerpoint/2010/main" val="9037146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구역 머리글">
    <p:spTree>
      <p:nvGrpSpPr>
        <p:cNvPr id="1" name=""/>
        <p:cNvGrpSpPr/>
        <p:nvPr/>
      </p:nvGrpSpPr>
      <p:grpSpPr>
        <a:xfrm>
          <a:off x="0" y="0"/>
          <a:ext cx="0" cy="0"/>
          <a:chOff x="0" y="0"/>
          <a:chExt cx="0" cy="0"/>
        </a:xfrm>
      </p:grpSpPr>
      <p:sp>
        <p:nvSpPr>
          <p:cNvPr id="2" name="제목 1">
            <a:extLst>
              <a:ext uri="{FF2B5EF4-FFF2-40B4-BE49-F238E27FC236}">
                <a16:creationId xmlns="" xmlns:a16="http://schemas.microsoft.com/office/drawing/2014/main" id="{FD13EF65-9ACD-40CE-AEB5-5BC0455BD44E}"/>
              </a:ext>
            </a:extLst>
          </p:cNvPr>
          <p:cNvSpPr>
            <a:spLocks noGrp="1"/>
          </p:cNvSpPr>
          <p:nvPr>
            <p:ph type="title"/>
          </p:nvPr>
        </p:nvSpPr>
        <p:spPr>
          <a:xfrm>
            <a:off x="831850" y="1709738"/>
            <a:ext cx="10515600" cy="2852737"/>
          </a:xfrm>
        </p:spPr>
        <p:txBody>
          <a:bodyPr anchor="b"/>
          <a:lstStyle>
            <a:lvl1pPr>
              <a:defRPr sz="6000"/>
            </a:lvl1pPr>
          </a:lstStyle>
          <a:p>
            <a:r>
              <a:rPr lang="ko-KR" altLang="en-US"/>
              <a:t>마스터 제목 스타일 편집</a:t>
            </a:r>
          </a:p>
        </p:txBody>
      </p:sp>
      <p:sp>
        <p:nvSpPr>
          <p:cNvPr id="3" name="텍스트 개체 틀 2">
            <a:extLst>
              <a:ext uri="{FF2B5EF4-FFF2-40B4-BE49-F238E27FC236}">
                <a16:creationId xmlns="" xmlns:a16="http://schemas.microsoft.com/office/drawing/2014/main" id="{36E6809C-AE89-490A-B898-66B7AFD3E33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ko-KR" altLang="en-US"/>
              <a:t>마스터 텍스트 스타일 편집</a:t>
            </a:r>
          </a:p>
        </p:txBody>
      </p:sp>
      <p:sp>
        <p:nvSpPr>
          <p:cNvPr id="4" name="날짜 개체 틀 3">
            <a:extLst>
              <a:ext uri="{FF2B5EF4-FFF2-40B4-BE49-F238E27FC236}">
                <a16:creationId xmlns="" xmlns:a16="http://schemas.microsoft.com/office/drawing/2014/main" id="{3361B5D0-692F-44CE-A75E-FA442D112964}"/>
              </a:ext>
            </a:extLst>
          </p:cNvPr>
          <p:cNvSpPr>
            <a:spLocks noGrp="1"/>
          </p:cNvSpPr>
          <p:nvPr>
            <p:ph type="dt" sz="half" idx="10"/>
          </p:nvPr>
        </p:nvSpPr>
        <p:spPr/>
        <p:txBody>
          <a:bodyPr/>
          <a:lstStyle/>
          <a:p>
            <a:fld id="{4122E4CB-1B3E-4685-99E4-5617AF1D3881}" type="datetimeFigureOut">
              <a:rPr lang="ko-KR" altLang="en-US" smtClean="0"/>
              <a:pPr/>
              <a:t>2018-02-26</a:t>
            </a:fld>
            <a:endParaRPr lang="ko-KR" altLang="en-US"/>
          </a:p>
        </p:txBody>
      </p:sp>
      <p:sp>
        <p:nvSpPr>
          <p:cNvPr id="5" name="바닥글 개체 틀 4">
            <a:extLst>
              <a:ext uri="{FF2B5EF4-FFF2-40B4-BE49-F238E27FC236}">
                <a16:creationId xmlns="" xmlns:a16="http://schemas.microsoft.com/office/drawing/2014/main" id="{EC42A584-FE77-4234-BAFF-2BE27DEE4D47}"/>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 xmlns:a16="http://schemas.microsoft.com/office/drawing/2014/main" id="{F0FA5669-32DD-40F9-A427-C28E68BDEBC7}"/>
              </a:ext>
            </a:extLst>
          </p:cNvPr>
          <p:cNvSpPr>
            <a:spLocks noGrp="1"/>
          </p:cNvSpPr>
          <p:nvPr>
            <p:ph type="sldNum" sz="quarter" idx="12"/>
          </p:nvPr>
        </p:nvSpPr>
        <p:spPr/>
        <p:txBody>
          <a:bodyPr/>
          <a:lstStyle/>
          <a:p>
            <a:fld id="{C626265A-D037-455E-A4F0-08AEEA5EB98E}" type="slidenum">
              <a:rPr lang="ko-KR" altLang="en-US" smtClean="0"/>
              <a:pPr/>
              <a:t>‹#›</a:t>
            </a:fld>
            <a:endParaRPr lang="ko-KR" altLang="en-US"/>
          </a:p>
        </p:txBody>
      </p:sp>
    </p:spTree>
    <p:extLst>
      <p:ext uri="{BB962C8B-B14F-4D97-AF65-F5344CB8AC3E}">
        <p14:creationId xmlns:p14="http://schemas.microsoft.com/office/powerpoint/2010/main" val="2318937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콘텐츠 2개">
    <p:spTree>
      <p:nvGrpSpPr>
        <p:cNvPr id="1" name=""/>
        <p:cNvGrpSpPr/>
        <p:nvPr/>
      </p:nvGrpSpPr>
      <p:grpSpPr>
        <a:xfrm>
          <a:off x="0" y="0"/>
          <a:ext cx="0" cy="0"/>
          <a:chOff x="0" y="0"/>
          <a:chExt cx="0" cy="0"/>
        </a:xfrm>
      </p:grpSpPr>
      <p:sp>
        <p:nvSpPr>
          <p:cNvPr id="2" name="제목 1">
            <a:extLst>
              <a:ext uri="{FF2B5EF4-FFF2-40B4-BE49-F238E27FC236}">
                <a16:creationId xmlns="" xmlns:a16="http://schemas.microsoft.com/office/drawing/2014/main" id="{64396C8E-4384-4D66-A4B1-5E8E3C4BB686}"/>
              </a:ext>
            </a:extLst>
          </p:cNvPr>
          <p:cNvSpPr>
            <a:spLocks noGrp="1"/>
          </p:cNvSpPr>
          <p:nvPr>
            <p:ph type="title"/>
          </p:nvPr>
        </p:nvSpPr>
        <p:spPr/>
        <p:txBody>
          <a:bodyPr/>
          <a:lstStyle/>
          <a:p>
            <a:r>
              <a:rPr lang="ko-KR" altLang="en-US"/>
              <a:t>마스터 제목 스타일 편집</a:t>
            </a:r>
          </a:p>
        </p:txBody>
      </p:sp>
      <p:sp>
        <p:nvSpPr>
          <p:cNvPr id="3" name="내용 개체 틀 2">
            <a:extLst>
              <a:ext uri="{FF2B5EF4-FFF2-40B4-BE49-F238E27FC236}">
                <a16:creationId xmlns="" xmlns:a16="http://schemas.microsoft.com/office/drawing/2014/main" id="{EB307CFA-361A-42D3-A818-561C3BEB1888}"/>
              </a:ext>
            </a:extLst>
          </p:cNvPr>
          <p:cNvSpPr>
            <a:spLocks noGrp="1"/>
          </p:cNvSpPr>
          <p:nvPr>
            <p:ph sz="half" idx="1"/>
          </p:nvPr>
        </p:nvSpPr>
        <p:spPr>
          <a:xfrm>
            <a:off x="838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내용 개체 틀 3">
            <a:extLst>
              <a:ext uri="{FF2B5EF4-FFF2-40B4-BE49-F238E27FC236}">
                <a16:creationId xmlns="" xmlns:a16="http://schemas.microsoft.com/office/drawing/2014/main" id="{CE42AA52-3B03-42F6-A933-DF442D409D45}"/>
              </a:ext>
            </a:extLst>
          </p:cNvPr>
          <p:cNvSpPr>
            <a:spLocks noGrp="1"/>
          </p:cNvSpPr>
          <p:nvPr>
            <p:ph sz="half" idx="2"/>
          </p:nvPr>
        </p:nvSpPr>
        <p:spPr>
          <a:xfrm>
            <a:off x="6172200" y="1825625"/>
            <a:ext cx="5181600" cy="435133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날짜 개체 틀 4">
            <a:extLst>
              <a:ext uri="{FF2B5EF4-FFF2-40B4-BE49-F238E27FC236}">
                <a16:creationId xmlns="" xmlns:a16="http://schemas.microsoft.com/office/drawing/2014/main" id="{F2E35A4D-9D77-45E7-AE5D-FE43B6EB47EE}"/>
              </a:ext>
            </a:extLst>
          </p:cNvPr>
          <p:cNvSpPr>
            <a:spLocks noGrp="1"/>
          </p:cNvSpPr>
          <p:nvPr>
            <p:ph type="dt" sz="half" idx="10"/>
          </p:nvPr>
        </p:nvSpPr>
        <p:spPr/>
        <p:txBody>
          <a:bodyPr/>
          <a:lstStyle/>
          <a:p>
            <a:fld id="{4122E4CB-1B3E-4685-99E4-5617AF1D3881}" type="datetimeFigureOut">
              <a:rPr lang="ko-KR" altLang="en-US" smtClean="0"/>
              <a:pPr/>
              <a:t>2018-02-26</a:t>
            </a:fld>
            <a:endParaRPr lang="ko-KR" altLang="en-US"/>
          </a:p>
        </p:txBody>
      </p:sp>
      <p:sp>
        <p:nvSpPr>
          <p:cNvPr id="6" name="바닥글 개체 틀 5">
            <a:extLst>
              <a:ext uri="{FF2B5EF4-FFF2-40B4-BE49-F238E27FC236}">
                <a16:creationId xmlns="" xmlns:a16="http://schemas.microsoft.com/office/drawing/2014/main" id="{0E42A3A7-B5E8-45BA-AFFB-BE18ADDD8BF9}"/>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 xmlns:a16="http://schemas.microsoft.com/office/drawing/2014/main" id="{E94A7840-6158-45BE-9B7B-2DD8D3B640BA}"/>
              </a:ext>
            </a:extLst>
          </p:cNvPr>
          <p:cNvSpPr>
            <a:spLocks noGrp="1"/>
          </p:cNvSpPr>
          <p:nvPr>
            <p:ph type="sldNum" sz="quarter" idx="12"/>
          </p:nvPr>
        </p:nvSpPr>
        <p:spPr/>
        <p:txBody>
          <a:bodyPr/>
          <a:lstStyle/>
          <a:p>
            <a:fld id="{C626265A-D037-455E-A4F0-08AEEA5EB98E}" type="slidenum">
              <a:rPr lang="ko-KR" altLang="en-US" smtClean="0"/>
              <a:pPr/>
              <a:t>‹#›</a:t>
            </a:fld>
            <a:endParaRPr lang="ko-KR" altLang="en-US"/>
          </a:p>
        </p:txBody>
      </p:sp>
    </p:spTree>
    <p:extLst>
      <p:ext uri="{BB962C8B-B14F-4D97-AF65-F5344CB8AC3E}">
        <p14:creationId xmlns:p14="http://schemas.microsoft.com/office/powerpoint/2010/main" val="2486298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비교">
    <p:spTree>
      <p:nvGrpSpPr>
        <p:cNvPr id="1" name=""/>
        <p:cNvGrpSpPr/>
        <p:nvPr/>
      </p:nvGrpSpPr>
      <p:grpSpPr>
        <a:xfrm>
          <a:off x="0" y="0"/>
          <a:ext cx="0" cy="0"/>
          <a:chOff x="0" y="0"/>
          <a:chExt cx="0" cy="0"/>
        </a:xfrm>
      </p:grpSpPr>
      <p:sp>
        <p:nvSpPr>
          <p:cNvPr id="2" name="제목 1">
            <a:extLst>
              <a:ext uri="{FF2B5EF4-FFF2-40B4-BE49-F238E27FC236}">
                <a16:creationId xmlns="" xmlns:a16="http://schemas.microsoft.com/office/drawing/2014/main" id="{0598FEAE-9952-4DED-BD42-7A9B631C74F2}"/>
              </a:ext>
            </a:extLst>
          </p:cNvPr>
          <p:cNvSpPr>
            <a:spLocks noGrp="1"/>
          </p:cNvSpPr>
          <p:nvPr>
            <p:ph type="title"/>
          </p:nvPr>
        </p:nvSpPr>
        <p:spPr>
          <a:xfrm>
            <a:off x="839788" y="365125"/>
            <a:ext cx="10515600" cy="1325563"/>
          </a:xfrm>
        </p:spPr>
        <p:txBody>
          <a:bodyPr/>
          <a:lstStyle/>
          <a:p>
            <a:r>
              <a:rPr lang="ko-KR" altLang="en-US"/>
              <a:t>마스터 제목 스타일 편집</a:t>
            </a:r>
          </a:p>
        </p:txBody>
      </p:sp>
      <p:sp>
        <p:nvSpPr>
          <p:cNvPr id="3" name="텍스트 개체 틀 2">
            <a:extLst>
              <a:ext uri="{FF2B5EF4-FFF2-40B4-BE49-F238E27FC236}">
                <a16:creationId xmlns="" xmlns:a16="http://schemas.microsoft.com/office/drawing/2014/main" id="{5D5CFBC8-17A8-4B10-9CE6-67C64E9356E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4" name="내용 개체 틀 3">
            <a:extLst>
              <a:ext uri="{FF2B5EF4-FFF2-40B4-BE49-F238E27FC236}">
                <a16:creationId xmlns="" xmlns:a16="http://schemas.microsoft.com/office/drawing/2014/main" id="{BBEF268B-5DEF-4CDD-BE05-3B6BA3443F8E}"/>
              </a:ext>
            </a:extLst>
          </p:cNvPr>
          <p:cNvSpPr>
            <a:spLocks noGrp="1"/>
          </p:cNvSpPr>
          <p:nvPr>
            <p:ph sz="half" idx="2"/>
          </p:nvPr>
        </p:nvSpPr>
        <p:spPr>
          <a:xfrm>
            <a:off x="839788" y="2505075"/>
            <a:ext cx="5157787"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5" name="텍스트 개체 틀 4">
            <a:extLst>
              <a:ext uri="{FF2B5EF4-FFF2-40B4-BE49-F238E27FC236}">
                <a16:creationId xmlns="" xmlns:a16="http://schemas.microsoft.com/office/drawing/2014/main" id="{6509B859-041F-463D-832D-2DF9FC3CCFB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ko-KR" altLang="en-US"/>
              <a:t>마스터 텍스트 스타일 편집</a:t>
            </a:r>
          </a:p>
        </p:txBody>
      </p:sp>
      <p:sp>
        <p:nvSpPr>
          <p:cNvPr id="6" name="내용 개체 틀 5">
            <a:extLst>
              <a:ext uri="{FF2B5EF4-FFF2-40B4-BE49-F238E27FC236}">
                <a16:creationId xmlns="" xmlns:a16="http://schemas.microsoft.com/office/drawing/2014/main" id="{F936D567-CF44-443E-A221-09AB5423B811}"/>
              </a:ext>
            </a:extLst>
          </p:cNvPr>
          <p:cNvSpPr>
            <a:spLocks noGrp="1"/>
          </p:cNvSpPr>
          <p:nvPr>
            <p:ph sz="quarter" idx="4"/>
          </p:nvPr>
        </p:nvSpPr>
        <p:spPr>
          <a:xfrm>
            <a:off x="6172200" y="2505075"/>
            <a:ext cx="5183188" cy="3684588"/>
          </a:xfrm>
        </p:spPr>
        <p:txBody>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7" name="날짜 개체 틀 6">
            <a:extLst>
              <a:ext uri="{FF2B5EF4-FFF2-40B4-BE49-F238E27FC236}">
                <a16:creationId xmlns="" xmlns:a16="http://schemas.microsoft.com/office/drawing/2014/main" id="{3B607341-FDB0-4F15-B581-1BEDCB058177}"/>
              </a:ext>
            </a:extLst>
          </p:cNvPr>
          <p:cNvSpPr>
            <a:spLocks noGrp="1"/>
          </p:cNvSpPr>
          <p:nvPr>
            <p:ph type="dt" sz="half" idx="10"/>
          </p:nvPr>
        </p:nvSpPr>
        <p:spPr/>
        <p:txBody>
          <a:bodyPr/>
          <a:lstStyle/>
          <a:p>
            <a:fld id="{4122E4CB-1B3E-4685-99E4-5617AF1D3881}" type="datetimeFigureOut">
              <a:rPr lang="ko-KR" altLang="en-US" smtClean="0"/>
              <a:pPr/>
              <a:t>2018-02-26</a:t>
            </a:fld>
            <a:endParaRPr lang="ko-KR" altLang="en-US"/>
          </a:p>
        </p:txBody>
      </p:sp>
      <p:sp>
        <p:nvSpPr>
          <p:cNvPr id="8" name="바닥글 개체 틀 7">
            <a:extLst>
              <a:ext uri="{FF2B5EF4-FFF2-40B4-BE49-F238E27FC236}">
                <a16:creationId xmlns="" xmlns:a16="http://schemas.microsoft.com/office/drawing/2014/main" id="{2C906540-D595-4EF0-9937-4BF025E78FE9}"/>
              </a:ext>
            </a:extLst>
          </p:cNvPr>
          <p:cNvSpPr>
            <a:spLocks noGrp="1"/>
          </p:cNvSpPr>
          <p:nvPr>
            <p:ph type="ftr" sz="quarter" idx="11"/>
          </p:nvPr>
        </p:nvSpPr>
        <p:spPr/>
        <p:txBody>
          <a:bodyPr/>
          <a:lstStyle/>
          <a:p>
            <a:endParaRPr lang="ko-KR" altLang="en-US"/>
          </a:p>
        </p:txBody>
      </p:sp>
      <p:sp>
        <p:nvSpPr>
          <p:cNvPr id="9" name="슬라이드 번호 개체 틀 8">
            <a:extLst>
              <a:ext uri="{FF2B5EF4-FFF2-40B4-BE49-F238E27FC236}">
                <a16:creationId xmlns="" xmlns:a16="http://schemas.microsoft.com/office/drawing/2014/main" id="{018912C0-7457-4A39-85B2-D882A2201BC9}"/>
              </a:ext>
            </a:extLst>
          </p:cNvPr>
          <p:cNvSpPr>
            <a:spLocks noGrp="1"/>
          </p:cNvSpPr>
          <p:nvPr>
            <p:ph type="sldNum" sz="quarter" idx="12"/>
          </p:nvPr>
        </p:nvSpPr>
        <p:spPr/>
        <p:txBody>
          <a:bodyPr/>
          <a:lstStyle/>
          <a:p>
            <a:fld id="{C626265A-D037-455E-A4F0-08AEEA5EB98E}" type="slidenum">
              <a:rPr lang="ko-KR" altLang="en-US" smtClean="0"/>
              <a:pPr/>
              <a:t>‹#›</a:t>
            </a:fld>
            <a:endParaRPr lang="ko-KR" altLang="en-US"/>
          </a:p>
        </p:txBody>
      </p:sp>
    </p:spTree>
    <p:extLst>
      <p:ext uri="{BB962C8B-B14F-4D97-AF65-F5344CB8AC3E}">
        <p14:creationId xmlns:p14="http://schemas.microsoft.com/office/powerpoint/2010/main" val="29895581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제목만">
    <p:spTree>
      <p:nvGrpSpPr>
        <p:cNvPr id="1" name=""/>
        <p:cNvGrpSpPr/>
        <p:nvPr/>
      </p:nvGrpSpPr>
      <p:grpSpPr>
        <a:xfrm>
          <a:off x="0" y="0"/>
          <a:ext cx="0" cy="0"/>
          <a:chOff x="0" y="0"/>
          <a:chExt cx="0" cy="0"/>
        </a:xfrm>
      </p:grpSpPr>
      <p:sp>
        <p:nvSpPr>
          <p:cNvPr id="2" name="제목 1">
            <a:extLst>
              <a:ext uri="{FF2B5EF4-FFF2-40B4-BE49-F238E27FC236}">
                <a16:creationId xmlns="" xmlns:a16="http://schemas.microsoft.com/office/drawing/2014/main" id="{84CBFBB1-338E-433D-9D39-208CB172E739}"/>
              </a:ext>
            </a:extLst>
          </p:cNvPr>
          <p:cNvSpPr>
            <a:spLocks noGrp="1"/>
          </p:cNvSpPr>
          <p:nvPr>
            <p:ph type="title"/>
          </p:nvPr>
        </p:nvSpPr>
        <p:spPr/>
        <p:txBody>
          <a:bodyPr/>
          <a:lstStyle/>
          <a:p>
            <a:r>
              <a:rPr lang="ko-KR" altLang="en-US"/>
              <a:t>마스터 제목 스타일 편집</a:t>
            </a:r>
          </a:p>
        </p:txBody>
      </p:sp>
      <p:sp>
        <p:nvSpPr>
          <p:cNvPr id="3" name="날짜 개체 틀 2">
            <a:extLst>
              <a:ext uri="{FF2B5EF4-FFF2-40B4-BE49-F238E27FC236}">
                <a16:creationId xmlns="" xmlns:a16="http://schemas.microsoft.com/office/drawing/2014/main" id="{7F575BE4-C3C1-4922-9C74-8E2E107B42EE}"/>
              </a:ext>
            </a:extLst>
          </p:cNvPr>
          <p:cNvSpPr>
            <a:spLocks noGrp="1"/>
          </p:cNvSpPr>
          <p:nvPr>
            <p:ph type="dt" sz="half" idx="10"/>
          </p:nvPr>
        </p:nvSpPr>
        <p:spPr/>
        <p:txBody>
          <a:bodyPr/>
          <a:lstStyle/>
          <a:p>
            <a:fld id="{4122E4CB-1B3E-4685-99E4-5617AF1D3881}" type="datetimeFigureOut">
              <a:rPr lang="ko-KR" altLang="en-US" smtClean="0"/>
              <a:pPr/>
              <a:t>2018-02-26</a:t>
            </a:fld>
            <a:endParaRPr lang="ko-KR" altLang="en-US"/>
          </a:p>
        </p:txBody>
      </p:sp>
      <p:sp>
        <p:nvSpPr>
          <p:cNvPr id="4" name="바닥글 개체 틀 3">
            <a:extLst>
              <a:ext uri="{FF2B5EF4-FFF2-40B4-BE49-F238E27FC236}">
                <a16:creationId xmlns="" xmlns:a16="http://schemas.microsoft.com/office/drawing/2014/main" id="{69FD19D1-5E0C-461A-9033-4A767DB24773}"/>
              </a:ext>
            </a:extLst>
          </p:cNvPr>
          <p:cNvSpPr>
            <a:spLocks noGrp="1"/>
          </p:cNvSpPr>
          <p:nvPr>
            <p:ph type="ftr" sz="quarter" idx="11"/>
          </p:nvPr>
        </p:nvSpPr>
        <p:spPr/>
        <p:txBody>
          <a:bodyPr/>
          <a:lstStyle/>
          <a:p>
            <a:endParaRPr lang="ko-KR" altLang="en-US"/>
          </a:p>
        </p:txBody>
      </p:sp>
      <p:sp>
        <p:nvSpPr>
          <p:cNvPr id="5" name="슬라이드 번호 개체 틀 4">
            <a:extLst>
              <a:ext uri="{FF2B5EF4-FFF2-40B4-BE49-F238E27FC236}">
                <a16:creationId xmlns="" xmlns:a16="http://schemas.microsoft.com/office/drawing/2014/main" id="{E0FDE67F-65A0-423C-8BB6-7E32BD51D70D}"/>
              </a:ext>
            </a:extLst>
          </p:cNvPr>
          <p:cNvSpPr>
            <a:spLocks noGrp="1"/>
          </p:cNvSpPr>
          <p:nvPr>
            <p:ph type="sldNum" sz="quarter" idx="12"/>
          </p:nvPr>
        </p:nvSpPr>
        <p:spPr/>
        <p:txBody>
          <a:bodyPr/>
          <a:lstStyle/>
          <a:p>
            <a:fld id="{C626265A-D037-455E-A4F0-08AEEA5EB98E}" type="slidenum">
              <a:rPr lang="ko-KR" altLang="en-US" smtClean="0"/>
              <a:pPr/>
              <a:t>‹#›</a:t>
            </a:fld>
            <a:endParaRPr lang="ko-KR" altLang="en-US"/>
          </a:p>
        </p:txBody>
      </p:sp>
    </p:spTree>
    <p:extLst>
      <p:ext uri="{BB962C8B-B14F-4D97-AF65-F5344CB8AC3E}">
        <p14:creationId xmlns:p14="http://schemas.microsoft.com/office/powerpoint/2010/main" val="19416961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빈 화면">
    <p:spTree>
      <p:nvGrpSpPr>
        <p:cNvPr id="1" name=""/>
        <p:cNvGrpSpPr/>
        <p:nvPr/>
      </p:nvGrpSpPr>
      <p:grpSpPr>
        <a:xfrm>
          <a:off x="0" y="0"/>
          <a:ext cx="0" cy="0"/>
          <a:chOff x="0" y="0"/>
          <a:chExt cx="0" cy="0"/>
        </a:xfrm>
      </p:grpSpPr>
      <p:sp>
        <p:nvSpPr>
          <p:cNvPr id="2" name="날짜 개체 틀 1">
            <a:extLst>
              <a:ext uri="{FF2B5EF4-FFF2-40B4-BE49-F238E27FC236}">
                <a16:creationId xmlns="" xmlns:a16="http://schemas.microsoft.com/office/drawing/2014/main" id="{0BDEA0F2-167A-4ED8-BC13-41145640F4DC}"/>
              </a:ext>
            </a:extLst>
          </p:cNvPr>
          <p:cNvSpPr>
            <a:spLocks noGrp="1"/>
          </p:cNvSpPr>
          <p:nvPr>
            <p:ph type="dt" sz="half" idx="10"/>
          </p:nvPr>
        </p:nvSpPr>
        <p:spPr/>
        <p:txBody>
          <a:bodyPr/>
          <a:lstStyle/>
          <a:p>
            <a:fld id="{4122E4CB-1B3E-4685-99E4-5617AF1D3881}" type="datetimeFigureOut">
              <a:rPr lang="ko-KR" altLang="en-US" smtClean="0"/>
              <a:pPr/>
              <a:t>2018-02-26</a:t>
            </a:fld>
            <a:endParaRPr lang="ko-KR" altLang="en-US"/>
          </a:p>
        </p:txBody>
      </p:sp>
      <p:sp>
        <p:nvSpPr>
          <p:cNvPr id="3" name="바닥글 개체 틀 2">
            <a:extLst>
              <a:ext uri="{FF2B5EF4-FFF2-40B4-BE49-F238E27FC236}">
                <a16:creationId xmlns="" xmlns:a16="http://schemas.microsoft.com/office/drawing/2014/main" id="{5EA9B8C0-157B-431A-A760-EA7DCFB2B817}"/>
              </a:ext>
            </a:extLst>
          </p:cNvPr>
          <p:cNvSpPr>
            <a:spLocks noGrp="1"/>
          </p:cNvSpPr>
          <p:nvPr>
            <p:ph type="ftr" sz="quarter" idx="11"/>
          </p:nvPr>
        </p:nvSpPr>
        <p:spPr/>
        <p:txBody>
          <a:bodyPr/>
          <a:lstStyle/>
          <a:p>
            <a:endParaRPr lang="ko-KR" altLang="en-US"/>
          </a:p>
        </p:txBody>
      </p:sp>
      <p:sp>
        <p:nvSpPr>
          <p:cNvPr id="4" name="슬라이드 번호 개체 틀 3">
            <a:extLst>
              <a:ext uri="{FF2B5EF4-FFF2-40B4-BE49-F238E27FC236}">
                <a16:creationId xmlns="" xmlns:a16="http://schemas.microsoft.com/office/drawing/2014/main" id="{E8CB0083-FE27-4DF4-8CD2-E3E4386E1903}"/>
              </a:ext>
            </a:extLst>
          </p:cNvPr>
          <p:cNvSpPr>
            <a:spLocks noGrp="1"/>
          </p:cNvSpPr>
          <p:nvPr>
            <p:ph type="sldNum" sz="quarter" idx="12"/>
          </p:nvPr>
        </p:nvSpPr>
        <p:spPr/>
        <p:txBody>
          <a:bodyPr/>
          <a:lstStyle/>
          <a:p>
            <a:fld id="{C626265A-D037-455E-A4F0-08AEEA5EB98E}" type="slidenum">
              <a:rPr lang="ko-KR" altLang="en-US" smtClean="0"/>
              <a:pPr/>
              <a:t>‹#›</a:t>
            </a:fld>
            <a:endParaRPr lang="ko-KR" altLang="en-US"/>
          </a:p>
        </p:txBody>
      </p:sp>
    </p:spTree>
    <p:extLst>
      <p:ext uri="{BB962C8B-B14F-4D97-AF65-F5344CB8AC3E}">
        <p14:creationId xmlns:p14="http://schemas.microsoft.com/office/powerpoint/2010/main" val="4234110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캡션 있는 콘텐츠">
    <p:spTree>
      <p:nvGrpSpPr>
        <p:cNvPr id="1" name=""/>
        <p:cNvGrpSpPr/>
        <p:nvPr/>
      </p:nvGrpSpPr>
      <p:grpSpPr>
        <a:xfrm>
          <a:off x="0" y="0"/>
          <a:ext cx="0" cy="0"/>
          <a:chOff x="0" y="0"/>
          <a:chExt cx="0" cy="0"/>
        </a:xfrm>
      </p:grpSpPr>
      <p:sp>
        <p:nvSpPr>
          <p:cNvPr id="2" name="제목 1">
            <a:extLst>
              <a:ext uri="{FF2B5EF4-FFF2-40B4-BE49-F238E27FC236}">
                <a16:creationId xmlns="" xmlns:a16="http://schemas.microsoft.com/office/drawing/2014/main" id="{29F587AE-512A-4D8B-859B-CEF6B5347FCF}"/>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내용 개체 틀 2">
            <a:extLst>
              <a:ext uri="{FF2B5EF4-FFF2-40B4-BE49-F238E27FC236}">
                <a16:creationId xmlns="" xmlns:a16="http://schemas.microsoft.com/office/drawing/2014/main" id="{E700AAEB-6758-4490-8043-C9A553B689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텍스트 개체 틀 3">
            <a:extLst>
              <a:ext uri="{FF2B5EF4-FFF2-40B4-BE49-F238E27FC236}">
                <a16:creationId xmlns="" xmlns:a16="http://schemas.microsoft.com/office/drawing/2014/main" id="{A7D9EC6D-F228-4250-AE8B-5B84E02FB4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 xmlns:a16="http://schemas.microsoft.com/office/drawing/2014/main" id="{C73AFC81-1E39-42F9-8AF5-EBD44C11ACF1}"/>
              </a:ext>
            </a:extLst>
          </p:cNvPr>
          <p:cNvSpPr>
            <a:spLocks noGrp="1"/>
          </p:cNvSpPr>
          <p:nvPr>
            <p:ph type="dt" sz="half" idx="10"/>
          </p:nvPr>
        </p:nvSpPr>
        <p:spPr/>
        <p:txBody>
          <a:bodyPr/>
          <a:lstStyle/>
          <a:p>
            <a:fld id="{4122E4CB-1B3E-4685-99E4-5617AF1D3881}" type="datetimeFigureOut">
              <a:rPr lang="ko-KR" altLang="en-US" smtClean="0"/>
              <a:pPr/>
              <a:t>2018-02-26</a:t>
            </a:fld>
            <a:endParaRPr lang="ko-KR" altLang="en-US"/>
          </a:p>
        </p:txBody>
      </p:sp>
      <p:sp>
        <p:nvSpPr>
          <p:cNvPr id="6" name="바닥글 개체 틀 5">
            <a:extLst>
              <a:ext uri="{FF2B5EF4-FFF2-40B4-BE49-F238E27FC236}">
                <a16:creationId xmlns="" xmlns:a16="http://schemas.microsoft.com/office/drawing/2014/main" id="{D6019237-E880-4D09-9987-A9236C7EDB27}"/>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 xmlns:a16="http://schemas.microsoft.com/office/drawing/2014/main" id="{92C4C416-9A00-46B4-B0A7-1DD39AEEAB42}"/>
              </a:ext>
            </a:extLst>
          </p:cNvPr>
          <p:cNvSpPr>
            <a:spLocks noGrp="1"/>
          </p:cNvSpPr>
          <p:nvPr>
            <p:ph type="sldNum" sz="quarter" idx="12"/>
          </p:nvPr>
        </p:nvSpPr>
        <p:spPr/>
        <p:txBody>
          <a:bodyPr/>
          <a:lstStyle/>
          <a:p>
            <a:fld id="{C626265A-D037-455E-A4F0-08AEEA5EB98E}" type="slidenum">
              <a:rPr lang="ko-KR" altLang="en-US" smtClean="0"/>
              <a:pPr/>
              <a:t>‹#›</a:t>
            </a:fld>
            <a:endParaRPr lang="ko-KR" altLang="en-US"/>
          </a:p>
        </p:txBody>
      </p:sp>
    </p:spTree>
    <p:extLst>
      <p:ext uri="{BB962C8B-B14F-4D97-AF65-F5344CB8AC3E}">
        <p14:creationId xmlns:p14="http://schemas.microsoft.com/office/powerpoint/2010/main" val="15199834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캡션 있는 그림">
    <p:spTree>
      <p:nvGrpSpPr>
        <p:cNvPr id="1" name=""/>
        <p:cNvGrpSpPr/>
        <p:nvPr/>
      </p:nvGrpSpPr>
      <p:grpSpPr>
        <a:xfrm>
          <a:off x="0" y="0"/>
          <a:ext cx="0" cy="0"/>
          <a:chOff x="0" y="0"/>
          <a:chExt cx="0" cy="0"/>
        </a:xfrm>
      </p:grpSpPr>
      <p:sp>
        <p:nvSpPr>
          <p:cNvPr id="2" name="제목 1">
            <a:extLst>
              <a:ext uri="{FF2B5EF4-FFF2-40B4-BE49-F238E27FC236}">
                <a16:creationId xmlns="" xmlns:a16="http://schemas.microsoft.com/office/drawing/2014/main" id="{A9BBC006-C3A0-4D6D-B518-3D0101208225}"/>
              </a:ext>
            </a:extLst>
          </p:cNvPr>
          <p:cNvSpPr>
            <a:spLocks noGrp="1"/>
          </p:cNvSpPr>
          <p:nvPr>
            <p:ph type="title"/>
          </p:nvPr>
        </p:nvSpPr>
        <p:spPr>
          <a:xfrm>
            <a:off x="839788" y="457200"/>
            <a:ext cx="3932237" cy="1600200"/>
          </a:xfrm>
        </p:spPr>
        <p:txBody>
          <a:bodyPr anchor="b"/>
          <a:lstStyle>
            <a:lvl1pPr>
              <a:defRPr sz="3200"/>
            </a:lvl1pPr>
          </a:lstStyle>
          <a:p>
            <a:r>
              <a:rPr lang="ko-KR" altLang="en-US"/>
              <a:t>마스터 제목 스타일 편집</a:t>
            </a:r>
          </a:p>
        </p:txBody>
      </p:sp>
      <p:sp>
        <p:nvSpPr>
          <p:cNvPr id="3" name="그림 개체 틀 2">
            <a:extLst>
              <a:ext uri="{FF2B5EF4-FFF2-40B4-BE49-F238E27FC236}">
                <a16:creationId xmlns="" xmlns:a16="http://schemas.microsoft.com/office/drawing/2014/main" id="{6448DF7D-B962-4993-B631-8B5B364CCE5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o-KR" altLang="en-US"/>
          </a:p>
        </p:txBody>
      </p:sp>
      <p:sp>
        <p:nvSpPr>
          <p:cNvPr id="4" name="텍스트 개체 틀 3">
            <a:extLst>
              <a:ext uri="{FF2B5EF4-FFF2-40B4-BE49-F238E27FC236}">
                <a16:creationId xmlns="" xmlns:a16="http://schemas.microsoft.com/office/drawing/2014/main" id="{DF33DFDE-0945-49AE-B0E7-B0EC6425E8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ko-KR" altLang="en-US"/>
              <a:t>마스터 텍스트 스타일 편집</a:t>
            </a:r>
          </a:p>
        </p:txBody>
      </p:sp>
      <p:sp>
        <p:nvSpPr>
          <p:cNvPr id="5" name="날짜 개체 틀 4">
            <a:extLst>
              <a:ext uri="{FF2B5EF4-FFF2-40B4-BE49-F238E27FC236}">
                <a16:creationId xmlns="" xmlns:a16="http://schemas.microsoft.com/office/drawing/2014/main" id="{BDD45267-5217-479D-84A1-25F601407112}"/>
              </a:ext>
            </a:extLst>
          </p:cNvPr>
          <p:cNvSpPr>
            <a:spLocks noGrp="1"/>
          </p:cNvSpPr>
          <p:nvPr>
            <p:ph type="dt" sz="half" idx="10"/>
          </p:nvPr>
        </p:nvSpPr>
        <p:spPr/>
        <p:txBody>
          <a:bodyPr/>
          <a:lstStyle/>
          <a:p>
            <a:fld id="{4122E4CB-1B3E-4685-99E4-5617AF1D3881}" type="datetimeFigureOut">
              <a:rPr lang="ko-KR" altLang="en-US" smtClean="0"/>
              <a:pPr/>
              <a:t>2018-02-26</a:t>
            </a:fld>
            <a:endParaRPr lang="ko-KR" altLang="en-US"/>
          </a:p>
        </p:txBody>
      </p:sp>
      <p:sp>
        <p:nvSpPr>
          <p:cNvPr id="6" name="바닥글 개체 틀 5">
            <a:extLst>
              <a:ext uri="{FF2B5EF4-FFF2-40B4-BE49-F238E27FC236}">
                <a16:creationId xmlns="" xmlns:a16="http://schemas.microsoft.com/office/drawing/2014/main" id="{EDFE4CEB-BC3A-481C-8C5E-56CE37661ED8}"/>
              </a:ext>
            </a:extLst>
          </p:cNvPr>
          <p:cNvSpPr>
            <a:spLocks noGrp="1"/>
          </p:cNvSpPr>
          <p:nvPr>
            <p:ph type="ftr" sz="quarter" idx="11"/>
          </p:nvPr>
        </p:nvSpPr>
        <p:spPr/>
        <p:txBody>
          <a:bodyPr/>
          <a:lstStyle/>
          <a:p>
            <a:endParaRPr lang="ko-KR" altLang="en-US"/>
          </a:p>
        </p:txBody>
      </p:sp>
      <p:sp>
        <p:nvSpPr>
          <p:cNvPr id="7" name="슬라이드 번호 개체 틀 6">
            <a:extLst>
              <a:ext uri="{FF2B5EF4-FFF2-40B4-BE49-F238E27FC236}">
                <a16:creationId xmlns="" xmlns:a16="http://schemas.microsoft.com/office/drawing/2014/main" id="{60575CFC-E4E5-4FD8-BED8-B83B3C794E32}"/>
              </a:ext>
            </a:extLst>
          </p:cNvPr>
          <p:cNvSpPr>
            <a:spLocks noGrp="1"/>
          </p:cNvSpPr>
          <p:nvPr>
            <p:ph type="sldNum" sz="quarter" idx="12"/>
          </p:nvPr>
        </p:nvSpPr>
        <p:spPr/>
        <p:txBody>
          <a:bodyPr/>
          <a:lstStyle/>
          <a:p>
            <a:fld id="{C626265A-D037-455E-A4F0-08AEEA5EB98E}" type="slidenum">
              <a:rPr lang="ko-KR" altLang="en-US" smtClean="0"/>
              <a:pPr/>
              <a:t>‹#›</a:t>
            </a:fld>
            <a:endParaRPr lang="ko-KR" altLang="en-US"/>
          </a:p>
        </p:txBody>
      </p:sp>
    </p:spTree>
    <p:extLst>
      <p:ext uri="{BB962C8B-B14F-4D97-AF65-F5344CB8AC3E}">
        <p14:creationId xmlns:p14="http://schemas.microsoft.com/office/powerpoint/2010/main" val="30587082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제목 및 세로 텍스트">
    <p:spTree>
      <p:nvGrpSpPr>
        <p:cNvPr id="1" name=""/>
        <p:cNvGrpSpPr/>
        <p:nvPr/>
      </p:nvGrpSpPr>
      <p:grpSpPr>
        <a:xfrm>
          <a:off x="0" y="0"/>
          <a:ext cx="0" cy="0"/>
          <a:chOff x="0" y="0"/>
          <a:chExt cx="0" cy="0"/>
        </a:xfrm>
      </p:grpSpPr>
      <p:sp>
        <p:nvSpPr>
          <p:cNvPr id="2" name="제목 1">
            <a:extLst>
              <a:ext uri="{FF2B5EF4-FFF2-40B4-BE49-F238E27FC236}">
                <a16:creationId xmlns="" xmlns:a16="http://schemas.microsoft.com/office/drawing/2014/main" id="{4228CEC8-E0E2-4F80-A531-73D65B015BB6}"/>
              </a:ext>
            </a:extLst>
          </p:cNvPr>
          <p:cNvSpPr>
            <a:spLocks noGrp="1"/>
          </p:cNvSpPr>
          <p:nvPr>
            <p:ph type="title"/>
          </p:nvPr>
        </p:nvSpPr>
        <p:spPr/>
        <p:txBody>
          <a:bodyPr/>
          <a:lstStyle/>
          <a:p>
            <a:r>
              <a:rPr lang="ko-KR" altLang="en-US"/>
              <a:t>마스터 제목 스타일 편집</a:t>
            </a:r>
          </a:p>
        </p:txBody>
      </p:sp>
      <p:sp>
        <p:nvSpPr>
          <p:cNvPr id="3" name="세로 텍스트 개체 틀 2">
            <a:extLst>
              <a:ext uri="{FF2B5EF4-FFF2-40B4-BE49-F238E27FC236}">
                <a16:creationId xmlns="" xmlns:a16="http://schemas.microsoft.com/office/drawing/2014/main" id="{51273739-31A1-4065-9273-1289A92488A4}"/>
              </a:ext>
            </a:extLst>
          </p:cNvPr>
          <p:cNvSpPr>
            <a:spLocks noGrp="1"/>
          </p:cNvSpPr>
          <p:nvPr>
            <p:ph type="body" orient="vert" idx="1"/>
          </p:nvPr>
        </p:nvSpPr>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 xmlns:a16="http://schemas.microsoft.com/office/drawing/2014/main" id="{B5FE0CA9-7B87-4F1E-A3DF-2E19F7977B09}"/>
              </a:ext>
            </a:extLst>
          </p:cNvPr>
          <p:cNvSpPr>
            <a:spLocks noGrp="1"/>
          </p:cNvSpPr>
          <p:nvPr>
            <p:ph type="dt" sz="half" idx="10"/>
          </p:nvPr>
        </p:nvSpPr>
        <p:spPr/>
        <p:txBody>
          <a:bodyPr/>
          <a:lstStyle/>
          <a:p>
            <a:fld id="{4122E4CB-1B3E-4685-99E4-5617AF1D3881}" type="datetimeFigureOut">
              <a:rPr lang="ko-KR" altLang="en-US" smtClean="0"/>
              <a:pPr/>
              <a:t>2018-02-26</a:t>
            </a:fld>
            <a:endParaRPr lang="ko-KR" altLang="en-US"/>
          </a:p>
        </p:txBody>
      </p:sp>
      <p:sp>
        <p:nvSpPr>
          <p:cNvPr id="5" name="바닥글 개체 틀 4">
            <a:extLst>
              <a:ext uri="{FF2B5EF4-FFF2-40B4-BE49-F238E27FC236}">
                <a16:creationId xmlns="" xmlns:a16="http://schemas.microsoft.com/office/drawing/2014/main" id="{4FBEE540-6989-42A7-95CC-5F321DEAFC44}"/>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 xmlns:a16="http://schemas.microsoft.com/office/drawing/2014/main" id="{941A5456-EF08-4A5F-97D8-D178CC9C56BD}"/>
              </a:ext>
            </a:extLst>
          </p:cNvPr>
          <p:cNvSpPr>
            <a:spLocks noGrp="1"/>
          </p:cNvSpPr>
          <p:nvPr>
            <p:ph type="sldNum" sz="quarter" idx="12"/>
          </p:nvPr>
        </p:nvSpPr>
        <p:spPr/>
        <p:txBody>
          <a:bodyPr/>
          <a:lstStyle/>
          <a:p>
            <a:fld id="{C626265A-D037-455E-A4F0-08AEEA5EB98E}" type="slidenum">
              <a:rPr lang="ko-KR" altLang="en-US" smtClean="0"/>
              <a:pPr/>
              <a:t>‹#›</a:t>
            </a:fld>
            <a:endParaRPr lang="ko-KR" altLang="en-US"/>
          </a:p>
        </p:txBody>
      </p:sp>
    </p:spTree>
    <p:extLst>
      <p:ext uri="{BB962C8B-B14F-4D97-AF65-F5344CB8AC3E}">
        <p14:creationId xmlns:p14="http://schemas.microsoft.com/office/powerpoint/2010/main" val="286891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세로 제목 및 텍스트">
    <p:spTree>
      <p:nvGrpSpPr>
        <p:cNvPr id="1" name=""/>
        <p:cNvGrpSpPr/>
        <p:nvPr/>
      </p:nvGrpSpPr>
      <p:grpSpPr>
        <a:xfrm>
          <a:off x="0" y="0"/>
          <a:ext cx="0" cy="0"/>
          <a:chOff x="0" y="0"/>
          <a:chExt cx="0" cy="0"/>
        </a:xfrm>
      </p:grpSpPr>
      <p:sp>
        <p:nvSpPr>
          <p:cNvPr id="2" name="세로 제목 1">
            <a:extLst>
              <a:ext uri="{FF2B5EF4-FFF2-40B4-BE49-F238E27FC236}">
                <a16:creationId xmlns="" xmlns:a16="http://schemas.microsoft.com/office/drawing/2014/main" id="{4F027F92-BC80-4372-9ED7-7310E79480E7}"/>
              </a:ext>
            </a:extLst>
          </p:cNvPr>
          <p:cNvSpPr>
            <a:spLocks noGrp="1"/>
          </p:cNvSpPr>
          <p:nvPr>
            <p:ph type="title" orient="vert"/>
          </p:nvPr>
        </p:nvSpPr>
        <p:spPr>
          <a:xfrm>
            <a:off x="8724900" y="365125"/>
            <a:ext cx="2628900" cy="5811838"/>
          </a:xfrm>
        </p:spPr>
        <p:txBody>
          <a:bodyPr vert="eaVert"/>
          <a:lstStyle/>
          <a:p>
            <a:r>
              <a:rPr lang="ko-KR" altLang="en-US"/>
              <a:t>마스터 제목 스타일 편집</a:t>
            </a:r>
          </a:p>
        </p:txBody>
      </p:sp>
      <p:sp>
        <p:nvSpPr>
          <p:cNvPr id="3" name="세로 텍스트 개체 틀 2">
            <a:extLst>
              <a:ext uri="{FF2B5EF4-FFF2-40B4-BE49-F238E27FC236}">
                <a16:creationId xmlns="" xmlns:a16="http://schemas.microsoft.com/office/drawing/2014/main" id="{3CD3C54F-9D6D-43FA-ABA1-618E37724E38}"/>
              </a:ext>
            </a:extLst>
          </p:cNvPr>
          <p:cNvSpPr>
            <a:spLocks noGrp="1"/>
          </p:cNvSpPr>
          <p:nvPr>
            <p:ph type="body" orient="vert" idx="1"/>
          </p:nvPr>
        </p:nvSpPr>
        <p:spPr>
          <a:xfrm>
            <a:off x="838200" y="365125"/>
            <a:ext cx="7734300" cy="5811838"/>
          </a:xfrm>
        </p:spPr>
        <p:txBody>
          <a:bodyPr vert="eaVert"/>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 xmlns:a16="http://schemas.microsoft.com/office/drawing/2014/main" id="{D77553DF-A1E0-4FFF-8120-30F62406900A}"/>
              </a:ext>
            </a:extLst>
          </p:cNvPr>
          <p:cNvSpPr>
            <a:spLocks noGrp="1"/>
          </p:cNvSpPr>
          <p:nvPr>
            <p:ph type="dt" sz="half" idx="10"/>
          </p:nvPr>
        </p:nvSpPr>
        <p:spPr/>
        <p:txBody>
          <a:bodyPr/>
          <a:lstStyle/>
          <a:p>
            <a:fld id="{4122E4CB-1B3E-4685-99E4-5617AF1D3881}" type="datetimeFigureOut">
              <a:rPr lang="ko-KR" altLang="en-US" smtClean="0"/>
              <a:pPr/>
              <a:t>2018-02-26</a:t>
            </a:fld>
            <a:endParaRPr lang="ko-KR" altLang="en-US"/>
          </a:p>
        </p:txBody>
      </p:sp>
      <p:sp>
        <p:nvSpPr>
          <p:cNvPr id="5" name="바닥글 개체 틀 4">
            <a:extLst>
              <a:ext uri="{FF2B5EF4-FFF2-40B4-BE49-F238E27FC236}">
                <a16:creationId xmlns="" xmlns:a16="http://schemas.microsoft.com/office/drawing/2014/main" id="{EF6E9C95-A18A-4AF7-8419-D8C3A01FFDD0}"/>
              </a:ext>
            </a:extLst>
          </p:cNvPr>
          <p:cNvSpPr>
            <a:spLocks noGrp="1"/>
          </p:cNvSpPr>
          <p:nvPr>
            <p:ph type="ftr" sz="quarter" idx="11"/>
          </p:nvPr>
        </p:nvSpPr>
        <p:spPr/>
        <p:txBody>
          <a:bodyPr/>
          <a:lstStyle/>
          <a:p>
            <a:endParaRPr lang="ko-KR" altLang="en-US"/>
          </a:p>
        </p:txBody>
      </p:sp>
      <p:sp>
        <p:nvSpPr>
          <p:cNvPr id="6" name="슬라이드 번호 개체 틀 5">
            <a:extLst>
              <a:ext uri="{FF2B5EF4-FFF2-40B4-BE49-F238E27FC236}">
                <a16:creationId xmlns="" xmlns:a16="http://schemas.microsoft.com/office/drawing/2014/main" id="{7BEA0DEB-3B5D-426F-888A-08E9DF54A52C}"/>
              </a:ext>
            </a:extLst>
          </p:cNvPr>
          <p:cNvSpPr>
            <a:spLocks noGrp="1"/>
          </p:cNvSpPr>
          <p:nvPr>
            <p:ph type="sldNum" sz="quarter" idx="12"/>
          </p:nvPr>
        </p:nvSpPr>
        <p:spPr/>
        <p:txBody>
          <a:bodyPr/>
          <a:lstStyle/>
          <a:p>
            <a:fld id="{C626265A-D037-455E-A4F0-08AEEA5EB98E}" type="slidenum">
              <a:rPr lang="ko-KR" altLang="en-US" smtClean="0"/>
              <a:pPr/>
              <a:t>‹#›</a:t>
            </a:fld>
            <a:endParaRPr lang="ko-KR" altLang="en-US"/>
          </a:p>
        </p:txBody>
      </p:sp>
    </p:spTree>
    <p:extLst>
      <p:ext uri="{BB962C8B-B14F-4D97-AF65-F5344CB8AC3E}">
        <p14:creationId xmlns:p14="http://schemas.microsoft.com/office/powerpoint/2010/main" val="33071046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제목 개체 틀 1">
            <a:extLst>
              <a:ext uri="{FF2B5EF4-FFF2-40B4-BE49-F238E27FC236}">
                <a16:creationId xmlns="" xmlns:a16="http://schemas.microsoft.com/office/drawing/2014/main" id="{5AD3BAE9-2721-4451-AD49-67C008327DE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ko-KR" altLang="en-US"/>
              <a:t>마스터 제목 스타일 편집</a:t>
            </a:r>
          </a:p>
        </p:txBody>
      </p:sp>
      <p:sp>
        <p:nvSpPr>
          <p:cNvPr id="3" name="텍스트 개체 틀 2">
            <a:extLst>
              <a:ext uri="{FF2B5EF4-FFF2-40B4-BE49-F238E27FC236}">
                <a16:creationId xmlns="" xmlns:a16="http://schemas.microsoft.com/office/drawing/2014/main" id="{D7C40C61-05E8-40AF-A593-CDD7CC67AE5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4" name="날짜 개체 틀 3">
            <a:extLst>
              <a:ext uri="{FF2B5EF4-FFF2-40B4-BE49-F238E27FC236}">
                <a16:creationId xmlns="" xmlns:a16="http://schemas.microsoft.com/office/drawing/2014/main" id="{12F35A9B-FE28-4BC5-BDF5-57408A4D714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22E4CB-1B3E-4685-99E4-5617AF1D3881}" type="datetimeFigureOut">
              <a:rPr lang="ko-KR" altLang="en-US" smtClean="0"/>
              <a:pPr/>
              <a:t>2018-02-26</a:t>
            </a:fld>
            <a:endParaRPr lang="ko-KR" altLang="en-US"/>
          </a:p>
        </p:txBody>
      </p:sp>
      <p:sp>
        <p:nvSpPr>
          <p:cNvPr id="5" name="바닥글 개체 틀 4">
            <a:extLst>
              <a:ext uri="{FF2B5EF4-FFF2-40B4-BE49-F238E27FC236}">
                <a16:creationId xmlns="" xmlns:a16="http://schemas.microsoft.com/office/drawing/2014/main" id="{CE581FE4-74AC-4DD4-A016-12E54F3D07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o-KR" altLang="en-US"/>
          </a:p>
        </p:txBody>
      </p:sp>
      <p:sp>
        <p:nvSpPr>
          <p:cNvPr id="6" name="슬라이드 번호 개체 틀 5">
            <a:extLst>
              <a:ext uri="{FF2B5EF4-FFF2-40B4-BE49-F238E27FC236}">
                <a16:creationId xmlns="" xmlns:a16="http://schemas.microsoft.com/office/drawing/2014/main" id="{8F3F5091-D829-4A25-A409-F799B80DB80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26265A-D037-455E-A4F0-08AEEA5EB98E}" type="slidenum">
              <a:rPr lang="ko-KR" altLang="en-US" smtClean="0"/>
              <a:pPr/>
              <a:t>‹#›</a:t>
            </a:fld>
            <a:endParaRPr lang="ko-KR" altLang="en-US"/>
          </a:p>
        </p:txBody>
      </p:sp>
    </p:spTree>
    <p:extLst>
      <p:ext uri="{BB962C8B-B14F-4D97-AF65-F5344CB8AC3E}">
        <p14:creationId xmlns:p14="http://schemas.microsoft.com/office/powerpoint/2010/main" val="32162630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그림 12">
            <a:extLst>
              <a:ext uri="{FF2B5EF4-FFF2-40B4-BE49-F238E27FC236}">
                <a16:creationId xmlns="" xmlns:a16="http://schemas.microsoft.com/office/drawing/2014/main" id="{857BB1EA-3A94-4BF1-A960-1661DAAE19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293" y="-1"/>
            <a:ext cx="12247293" cy="6858001"/>
          </a:xfrm>
          <a:prstGeom prst="rect">
            <a:avLst/>
          </a:prstGeom>
        </p:spPr>
      </p:pic>
      <p:pic>
        <p:nvPicPr>
          <p:cNvPr id="11" name="그림 10">
            <a:extLst>
              <a:ext uri="{FF2B5EF4-FFF2-40B4-BE49-F238E27FC236}">
                <a16:creationId xmlns="" xmlns:a16="http://schemas.microsoft.com/office/drawing/2014/main" id="{5C8C7763-EA7D-47EE-8C2A-6DA6E2E9FF50}"/>
              </a:ext>
            </a:extLst>
          </p:cNvPr>
          <p:cNvPicPr>
            <a:picLocks noChangeAspect="1"/>
          </p:cNvPicPr>
          <p:nvPr/>
        </p:nvPicPr>
        <p:blipFill>
          <a:blip r:embed="rId3"/>
          <a:stretch>
            <a:fillRect/>
          </a:stretch>
        </p:blipFill>
        <p:spPr>
          <a:xfrm>
            <a:off x="9156403" y="6381570"/>
            <a:ext cx="2881080" cy="420158"/>
          </a:xfrm>
          <a:prstGeom prst="rect">
            <a:avLst/>
          </a:prstGeom>
        </p:spPr>
      </p:pic>
      <p:sp>
        <p:nvSpPr>
          <p:cNvPr id="8" name="부제목 1">
            <a:extLst>
              <a:ext uri="{FF2B5EF4-FFF2-40B4-BE49-F238E27FC236}">
                <a16:creationId xmlns="" xmlns:a16="http://schemas.microsoft.com/office/drawing/2014/main" id="{6B87F1A3-403D-4B4C-9350-89AE4F9ECA72}"/>
              </a:ext>
            </a:extLst>
          </p:cNvPr>
          <p:cNvSpPr txBox="1">
            <a:spLocks/>
          </p:cNvSpPr>
          <p:nvPr/>
        </p:nvSpPr>
        <p:spPr>
          <a:xfrm>
            <a:off x="1100051" y="4666140"/>
            <a:ext cx="10058400" cy="692111"/>
          </a:xfrm>
          <a:prstGeom prst="rect">
            <a:avLst/>
          </a:prstGeom>
        </p:spPr>
        <p:txBody>
          <a:bodyPr vert="horz" lIns="91440" tIns="45720" rIns="91440" bIns="45720" rtlCol="0">
            <a:normAutofit fontScale="77500" lnSpcReduction="20000"/>
          </a:bodyPr>
          <a:lstStyle>
            <a:lvl1pPr marL="0" indent="0" algn="l" defTabSz="914400" rtl="0" eaLnBrk="1" latinLnBrk="1" hangingPunct="1">
              <a:lnSpc>
                <a:spcPct val="90000"/>
              </a:lnSpc>
              <a:spcBef>
                <a:spcPts val="1200"/>
              </a:spcBef>
              <a:spcAft>
                <a:spcPts val="200"/>
              </a:spcAft>
              <a:buClr>
                <a:schemeClr val="accent1"/>
              </a:buClr>
              <a:buSzPct val="100000"/>
              <a:buFont typeface="Calibri" panose="020F0502020204030204" pitchFamily="34" charset="0"/>
              <a:buNone/>
              <a:defRPr sz="2400" kern="1200" cap="all" spc="200" baseline="0">
                <a:solidFill>
                  <a:schemeClr val="tx2"/>
                </a:solidFill>
                <a:latin typeface="+mj-lt"/>
                <a:ea typeface="+mn-ea"/>
                <a:cs typeface="+mn-cs"/>
              </a:defRPr>
            </a:lvl1pPr>
            <a:lvl2pPr marL="457200" indent="0" algn="ctr" defTabSz="914400" rtl="0" eaLnBrk="1" latinLnBrk="1"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2pPr>
            <a:lvl3pPr marL="914400" indent="0" algn="ctr" defTabSz="914400" rtl="0" eaLnBrk="1" latinLnBrk="1" hangingPunct="1">
              <a:lnSpc>
                <a:spcPct val="90000"/>
              </a:lnSpc>
              <a:spcBef>
                <a:spcPts val="200"/>
              </a:spcBef>
              <a:spcAft>
                <a:spcPts val="400"/>
              </a:spcAft>
              <a:buClr>
                <a:schemeClr val="accent1"/>
              </a:buClr>
              <a:buFont typeface="Calibri" pitchFamily="34" charset="0"/>
              <a:buNone/>
              <a:defRPr sz="2400" kern="1200">
                <a:solidFill>
                  <a:schemeClr val="tx1">
                    <a:lumMod val="75000"/>
                    <a:lumOff val="25000"/>
                  </a:schemeClr>
                </a:solidFill>
                <a:latin typeface="+mn-lt"/>
                <a:ea typeface="+mn-ea"/>
                <a:cs typeface="+mn-cs"/>
              </a:defRPr>
            </a:lvl3pPr>
            <a:lvl4pPr marL="13716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4pPr>
            <a:lvl5pPr marL="18288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5pPr>
            <a:lvl6pPr marL="22860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6pPr>
            <a:lvl7pPr marL="27432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7pPr>
            <a:lvl8pPr marL="32004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8pPr>
            <a:lvl9pPr marL="3657600" indent="0" algn="ctr" defTabSz="914400" rtl="0" eaLnBrk="1" latinLnBrk="1" hangingPunct="1">
              <a:lnSpc>
                <a:spcPct val="90000"/>
              </a:lnSpc>
              <a:spcBef>
                <a:spcPts val="200"/>
              </a:spcBef>
              <a:spcAft>
                <a:spcPts val="400"/>
              </a:spcAft>
              <a:buClr>
                <a:schemeClr val="accent1"/>
              </a:buClr>
              <a:buFont typeface="Calibri" pitchFamily="34" charset="0"/>
              <a:buNone/>
              <a:defRPr sz="2000" kern="1200">
                <a:solidFill>
                  <a:schemeClr val="tx1">
                    <a:lumMod val="75000"/>
                    <a:lumOff val="25000"/>
                  </a:schemeClr>
                </a:solidFill>
                <a:latin typeface="+mn-lt"/>
                <a:ea typeface="+mn-ea"/>
                <a:cs typeface="+mn-cs"/>
              </a:defRPr>
            </a:lvl9pPr>
          </a:lstStyle>
          <a:p>
            <a:pPr marL="0" marR="0" lvl="0" indent="0" algn="l" defTabSz="914400" rtl="0" eaLnBrk="1" fontAlgn="auto" latinLnBrk="1" hangingPunct="1">
              <a:lnSpc>
                <a:spcPct val="90000"/>
              </a:lnSpc>
              <a:spcBef>
                <a:spcPts val="1200"/>
              </a:spcBef>
              <a:spcAft>
                <a:spcPts val="200"/>
              </a:spcAft>
              <a:buClr>
                <a:srgbClr val="4A66AC"/>
              </a:buClr>
              <a:buSzPct val="100000"/>
              <a:buFont typeface="Calibri" panose="020F0502020204030204" pitchFamily="34" charset="0"/>
              <a:buNone/>
              <a:tabLst/>
              <a:defRPr/>
            </a:pPr>
            <a:r>
              <a:rPr lang="ko-KR" altLang="en-US" sz="3600" dirty="0" smtClean="0">
                <a:solidFill>
                  <a:srgbClr val="242852"/>
                </a:solidFill>
                <a:latin typeface="+mj-ea"/>
                <a:ea typeface="+mj-ea"/>
              </a:rPr>
              <a:t>단체교섭권과 훌륭한 단체협약은 노동조합의 존립이유</a:t>
            </a:r>
            <a:r>
              <a:rPr lang="en-US" altLang="ko-KR" sz="3600" dirty="0" smtClean="0">
                <a:solidFill>
                  <a:srgbClr val="242852"/>
                </a:solidFill>
                <a:latin typeface="+mj-ea"/>
                <a:ea typeface="+mj-ea"/>
              </a:rPr>
              <a:t>!</a:t>
            </a:r>
            <a:endParaRPr kumimoji="0" lang="ko-KR" altLang="en-US" sz="3600" b="0" i="0" u="none" strike="noStrike" kern="1200" cap="all" spc="200" normalizeH="0" baseline="0" noProof="0" dirty="0">
              <a:ln>
                <a:noFill/>
              </a:ln>
              <a:solidFill>
                <a:srgbClr val="242852"/>
              </a:solidFill>
              <a:effectLst/>
              <a:uLnTx/>
              <a:uFillTx/>
              <a:latin typeface="+mj-ea"/>
              <a:ea typeface="+mj-ea"/>
              <a:cs typeface="+mn-cs"/>
            </a:endParaRPr>
          </a:p>
        </p:txBody>
      </p:sp>
      <p:sp>
        <p:nvSpPr>
          <p:cNvPr id="9" name="텍스트 개체 틀 3">
            <a:extLst>
              <a:ext uri="{FF2B5EF4-FFF2-40B4-BE49-F238E27FC236}">
                <a16:creationId xmlns="" xmlns:a16="http://schemas.microsoft.com/office/drawing/2014/main" id="{1F22FC2A-9433-47C3-8AE6-08AF29EEB625}"/>
              </a:ext>
            </a:extLst>
          </p:cNvPr>
          <p:cNvSpPr txBox="1">
            <a:spLocks/>
          </p:cNvSpPr>
          <p:nvPr/>
        </p:nvSpPr>
        <p:spPr>
          <a:xfrm>
            <a:off x="8336649" y="3706585"/>
            <a:ext cx="3273714" cy="530679"/>
          </a:xfrm>
          <a:prstGeom prst="rect">
            <a:avLst/>
          </a:prstGeom>
        </p:spPr>
        <p:txBody>
          <a:bodyPr vert="horz" lIns="0" tIns="45720" rIns="0" bIns="45720" rtlCol="0">
            <a:noAutofit/>
          </a:bodyPr>
          <a:lstStyle>
            <a:lvl1pPr marL="91440" indent="-91440" algn="l" defTabSz="914400" rtl="0" eaLnBrk="1" latinLnBrk="1"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1"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91440" marR="0" lvl="0" indent="-91440" algn="l" defTabSz="914400" rtl="0" eaLnBrk="1" fontAlgn="auto" latinLnBrk="1" hangingPunct="1">
              <a:lnSpc>
                <a:spcPct val="90000"/>
              </a:lnSpc>
              <a:spcBef>
                <a:spcPts val="1200"/>
              </a:spcBef>
              <a:spcAft>
                <a:spcPts val="200"/>
              </a:spcAft>
              <a:buClr>
                <a:srgbClr val="4A66AC"/>
              </a:buClr>
              <a:buSzPct val="100000"/>
              <a:buFont typeface="Calibri" panose="020F0502020204030204" pitchFamily="34" charset="0"/>
              <a:buChar char=" "/>
              <a:tabLst/>
              <a:defRPr/>
            </a:pPr>
            <a:r>
              <a:rPr kumimoji="0" lang="ko-KR" altLang="en-US" sz="3200" b="1" i="0" u="none" strike="noStrike" kern="1200" cap="none" spc="0" normalizeH="0" baseline="0" noProof="0" smtClean="0">
                <a:ln>
                  <a:noFill/>
                </a:ln>
                <a:solidFill>
                  <a:sysClr val="windowText" lastClr="000000">
                    <a:lumMod val="75000"/>
                    <a:lumOff val="25000"/>
                  </a:sysClr>
                </a:solidFill>
                <a:effectLst/>
                <a:uLnTx/>
                <a:uFillTx/>
                <a:latin typeface="+mj-ea"/>
                <a:ea typeface="+mj-ea"/>
                <a:cs typeface="+mn-cs"/>
              </a:rPr>
              <a:t>이서용진</a:t>
            </a:r>
            <a:r>
              <a:rPr kumimoji="0" lang="ko-KR" altLang="en-US" sz="3200" b="1" i="0" u="none" strike="noStrike" kern="1200" cap="none" spc="0" normalizeH="0" baseline="0" noProof="0" dirty="0" smtClean="0">
                <a:ln>
                  <a:noFill/>
                </a:ln>
                <a:solidFill>
                  <a:sysClr val="windowText" lastClr="000000">
                    <a:lumMod val="75000"/>
                    <a:lumOff val="25000"/>
                  </a:sysClr>
                </a:solidFill>
                <a:effectLst/>
                <a:uLnTx/>
                <a:uFillTx/>
                <a:latin typeface="+mj-ea"/>
                <a:ea typeface="+mj-ea"/>
                <a:cs typeface="+mn-cs"/>
              </a:rPr>
              <a:t> 노무사</a:t>
            </a:r>
            <a:endParaRPr kumimoji="0" lang="ko-KR" altLang="en-US" sz="3200" b="1" i="0" u="none" strike="noStrike" kern="1200" cap="none" spc="0" normalizeH="0" baseline="0" noProof="0" dirty="0">
              <a:ln>
                <a:noFill/>
              </a:ln>
              <a:solidFill>
                <a:sysClr val="windowText" lastClr="000000">
                  <a:lumMod val="75000"/>
                  <a:lumOff val="25000"/>
                </a:sysClr>
              </a:solidFill>
              <a:effectLst/>
              <a:uLnTx/>
              <a:uFillTx/>
              <a:latin typeface="+mj-ea"/>
              <a:ea typeface="+mj-ea"/>
              <a:cs typeface="+mn-cs"/>
            </a:endParaRPr>
          </a:p>
        </p:txBody>
      </p:sp>
      <p:sp>
        <p:nvSpPr>
          <p:cNvPr id="10" name="제목 2">
            <a:extLst>
              <a:ext uri="{FF2B5EF4-FFF2-40B4-BE49-F238E27FC236}">
                <a16:creationId xmlns="" xmlns:a16="http://schemas.microsoft.com/office/drawing/2014/main" id="{B2A07C83-FE9D-4604-A174-B87B1DEB652F}"/>
              </a:ext>
            </a:extLst>
          </p:cNvPr>
          <p:cNvSpPr txBox="1">
            <a:spLocks/>
          </p:cNvSpPr>
          <p:nvPr/>
        </p:nvSpPr>
        <p:spPr>
          <a:xfrm>
            <a:off x="1039153" y="1575404"/>
            <a:ext cx="10058400" cy="2010495"/>
          </a:xfrm>
          <a:prstGeom prst="rect">
            <a:avLst/>
          </a:prstGeom>
        </p:spPr>
        <p:txBody>
          <a:bodyPr vert="horz" lIns="91440" tIns="45720" rIns="91440" bIns="45720" rtlCol="0" anchor="b">
            <a:normAutofit/>
          </a:bodyPr>
          <a:lstStyle>
            <a:lvl1pPr algn="l" defTabSz="914400" rtl="0" eaLnBrk="1" latinLnBrk="1"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ko-KR" altLang="en-US" sz="8000" b="1" dirty="0" smtClean="0">
                <a:solidFill>
                  <a:prstClr val="black">
                    <a:lumMod val="75000"/>
                    <a:lumOff val="25000"/>
                  </a:prstClr>
                </a:solidFill>
                <a:latin typeface="경기천년제목 Bold"/>
              </a:rPr>
              <a:t>단체교섭과 단체협약</a:t>
            </a:r>
            <a:endParaRPr lang="ko-KR" altLang="en-US" sz="8000" b="1" dirty="0">
              <a:solidFill>
                <a:prstClr val="black">
                  <a:lumMod val="75000"/>
                  <a:lumOff val="25000"/>
                </a:prstClr>
              </a:solidFill>
              <a:latin typeface="경기천년제목 Bold"/>
            </a:endParaRPr>
          </a:p>
        </p:txBody>
      </p:sp>
      <p:sp>
        <p:nvSpPr>
          <p:cNvPr id="12" name="텍스트 개체 틀 3">
            <a:extLst>
              <a:ext uri="{FF2B5EF4-FFF2-40B4-BE49-F238E27FC236}">
                <a16:creationId xmlns="" xmlns:a16="http://schemas.microsoft.com/office/drawing/2014/main" id="{CA1E9E09-F504-428E-AA72-6B0CD7AB5BE9}"/>
              </a:ext>
            </a:extLst>
          </p:cNvPr>
          <p:cNvSpPr txBox="1">
            <a:spLocks/>
          </p:cNvSpPr>
          <p:nvPr/>
        </p:nvSpPr>
        <p:spPr>
          <a:xfrm>
            <a:off x="1100051" y="1061159"/>
            <a:ext cx="4021727" cy="463482"/>
          </a:xfrm>
          <a:prstGeom prst="rect">
            <a:avLst/>
          </a:prstGeom>
        </p:spPr>
        <p:txBody>
          <a:bodyPr vert="horz" lIns="0" tIns="45720" rIns="0" bIns="45720" rtlCol="0">
            <a:noAutofit/>
          </a:bodyPr>
          <a:lstStyle>
            <a:lvl1pPr marL="91440" indent="-91440" algn="l" defTabSz="914400" rtl="0" eaLnBrk="1" latinLnBrk="1"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1"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buClr>
                <a:srgbClr val="4A66AC"/>
              </a:buClr>
            </a:pPr>
            <a:r>
              <a:rPr lang="en-US" altLang="ko-KR" sz="2800" b="1" kern="700" spc="-100" dirty="0">
                <a:solidFill>
                  <a:srgbClr val="ACCBF9">
                    <a:lumMod val="50000"/>
                  </a:srgbClr>
                </a:solidFill>
                <a:latin typeface="+mj-ea"/>
                <a:ea typeface="+mj-ea"/>
              </a:rPr>
              <a:t>2018 </a:t>
            </a:r>
            <a:r>
              <a:rPr lang="ko-KR" altLang="en-US" sz="2800" b="1" kern="700" spc="-100" dirty="0">
                <a:solidFill>
                  <a:srgbClr val="ACCBF9">
                    <a:lumMod val="50000"/>
                  </a:srgbClr>
                </a:solidFill>
                <a:latin typeface="+mj-ea"/>
                <a:ea typeface="+mj-ea"/>
              </a:rPr>
              <a:t>금속노조 법률학교</a:t>
            </a:r>
          </a:p>
        </p:txBody>
      </p:sp>
      <p:cxnSp>
        <p:nvCxnSpPr>
          <p:cNvPr id="3" name="직선 연결선 2">
            <a:extLst>
              <a:ext uri="{FF2B5EF4-FFF2-40B4-BE49-F238E27FC236}">
                <a16:creationId xmlns="" xmlns:a16="http://schemas.microsoft.com/office/drawing/2014/main" id="{4B09CA97-0C1D-486C-A330-38A8ECC71735}"/>
              </a:ext>
            </a:extLst>
          </p:cNvPr>
          <p:cNvCxnSpPr/>
          <p:nvPr/>
        </p:nvCxnSpPr>
        <p:spPr>
          <a:xfrm>
            <a:off x="1185333" y="4334933"/>
            <a:ext cx="9973118"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2627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11" name="그림 10">
            <a:extLst>
              <a:ext uri="{FF2B5EF4-FFF2-40B4-BE49-F238E27FC236}">
                <a16:creationId xmlns="" xmlns:a16="http://schemas.microsoft.com/office/drawing/2014/main" id="{5C8C7763-EA7D-47EE-8C2A-6DA6E2E9FF50}"/>
              </a:ext>
            </a:extLst>
          </p:cNvPr>
          <p:cNvPicPr>
            <a:picLocks noChangeAspect="1"/>
          </p:cNvPicPr>
          <p:nvPr/>
        </p:nvPicPr>
        <p:blipFill>
          <a:blip r:embed="rId3"/>
          <a:stretch>
            <a:fillRect/>
          </a:stretch>
        </p:blipFill>
        <p:spPr>
          <a:xfrm>
            <a:off x="8495222" y="249769"/>
            <a:ext cx="2881080" cy="420158"/>
          </a:xfrm>
          <a:prstGeom prst="rect">
            <a:avLst/>
          </a:prstGeom>
        </p:spPr>
      </p:pic>
      <p:sp>
        <p:nvSpPr>
          <p:cNvPr id="13" name="내용 개체 틀 1">
            <a:extLst>
              <a:ext uri="{FF2B5EF4-FFF2-40B4-BE49-F238E27FC236}">
                <a16:creationId xmlns="" xmlns:a16="http://schemas.microsoft.com/office/drawing/2014/main" id="{EE174D71-C626-4D45-858B-992BA1FA9737}"/>
              </a:ext>
            </a:extLst>
          </p:cNvPr>
          <p:cNvSpPr txBox="1">
            <a:spLocks/>
          </p:cNvSpPr>
          <p:nvPr/>
        </p:nvSpPr>
        <p:spPr>
          <a:xfrm>
            <a:off x="741096" y="1680836"/>
            <a:ext cx="10586034" cy="4752621"/>
          </a:xfrm>
          <a:prstGeom prst="rect">
            <a:avLst/>
          </a:prstGeom>
        </p:spPr>
        <p:txBody>
          <a:bodyPr vert="horz" lIns="0" tIns="45720" rIns="0" bIns="45720" rtlCol="0">
            <a:noAutofit/>
          </a:bodyPr>
          <a:lstStyle>
            <a:lvl1pPr marL="91440" indent="-91440" algn="l" defTabSz="914400" rtl="0" eaLnBrk="1" latinLnBrk="1"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1"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1"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712788" marR="0" lvl="0" indent="-712788" algn="l" defTabSz="914400" rtl="0" eaLnBrk="1" fontAlgn="auto" latinLnBrk="1" hangingPunct="1">
              <a:lnSpc>
                <a:spcPct val="100000"/>
              </a:lnSpc>
              <a:spcBef>
                <a:spcPts val="1200"/>
              </a:spcBef>
              <a:spcAft>
                <a:spcPts val="200"/>
              </a:spcAft>
              <a:buClr>
                <a:srgbClr val="4A66AC"/>
              </a:buClr>
              <a:buSzPct val="100000"/>
              <a:buFontTx/>
              <a:buAutoNum type="romanUcPeriod"/>
              <a:tabLst>
                <a:tab pos="712788" algn="l"/>
              </a:tabLst>
              <a:defRPr/>
            </a:pPr>
            <a:r>
              <a:rPr lang="ko-KR" altLang="en-US" sz="3200" b="1" dirty="0" smtClean="0">
                <a:solidFill>
                  <a:sysClr val="windowText" lastClr="000000">
                    <a:lumMod val="75000"/>
                    <a:lumOff val="25000"/>
                  </a:sysClr>
                </a:solidFill>
                <a:latin typeface="+mj-ea"/>
                <a:ea typeface="+mj-ea"/>
              </a:rPr>
              <a:t>단체교섭</a:t>
            </a:r>
            <a:r>
              <a:rPr kumimoji="0" lang="en-US" altLang="ko-KR" sz="3200" b="1" i="0" u="none" strike="noStrike" kern="1200" cap="none" spc="0" normalizeH="0" baseline="0" noProof="0" dirty="0" smtClean="0">
                <a:ln>
                  <a:noFill/>
                </a:ln>
                <a:solidFill>
                  <a:sysClr val="windowText" lastClr="000000">
                    <a:lumMod val="75000"/>
                    <a:lumOff val="25000"/>
                  </a:sysClr>
                </a:solidFill>
                <a:effectLst/>
                <a:uLnTx/>
                <a:uFillTx/>
                <a:latin typeface="+mj-ea"/>
                <a:ea typeface="+mj-ea"/>
                <a:cs typeface="+mn-cs"/>
              </a:rPr>
              <a:t> </a:t>
            </a:r>
            <a:endParaRPr kumimoji="0" lang="en-US" altLang="ko-KR" sz="3200" b="1" i="0" u="none" strike="noStrike" kern="1200" cap="none" spc="0" normalizeH="0" baseline="0" noProof="0" dirty="0">
              <a:ln>
                <a:noFill/>
              </a:ln>
              <a:solidFill>
                <a:sysClr val="windowText" lastClr="000000">
                  <a:lumMod val="75000"/>
                  <a:lumOff val="25000"/>
                </a:sysClr>
              </a:solidFill>
              <a:effectLst/>
              <a:uLnTx/>
              <a:uFillTx/>
              <a:latin typeface="+mj-ea"/>
              <a:ea typeface="+mj-ea"/>
              <a:cs typeface="+mn-cs"/>
            </a:endParaRPr>
          </a:p>
          <a:p>
            <a:pPr marL="712788" marR="0" lvl="0" indent="-712788" algn="l" defTabSz="914400" rtl="0" eaLnBrk="1" fontAlgn="auto" latinLnBrk="1" hangingPunct="1">
              <a:lnSpc>
                <a:spcPct val="100000"/>
              </a:lnSpc>
              <a:spcBef>
                <a:spcPts val="1200"/>
              </a:spcBef>
              <a:spcAft>
                <a:spcPts val="200"/>
              </a:spcAft>
              <a:buClr>
                <a:srgbClr val="4A66AC"/>
              </a:buClr>
              <a:buSzPct val="100000"/>
              <a:buFontTx/>
              <a:buAutoNum type="romanUcPeriod"/>
              <a:tabLst>
                <a:tab pos="712788" algn="l"/>
              </a:tabLst>
              <a:defRPr/>
            </a:pPr>
            <a:r>
              <a:rPr kumimoji="0" lang="ko-KR" altLang="en-US" sz="3200" b="1" i="0" u="none" strike="noStrike" kern="1200" cap="none" spc="0" normalizeH="0" baseline="0" noProof="0" dirty="0" smtClean="0">
                <a:ln>
                  <a:noFill/>
                </a:ln>
                <a:solidFill>
                  <a:sysClr val="windowText" lastClr="000000">
                    <a:lumMod val="75000"/>
                    <a:lumOff val="25000"/>
                  </a:sysClr>
                </a:solidFill>
                <a:effectLst/>
                <a:uLnTx/>
                <a:uFillTx/>
                <a:latin typeface="+mj-ea"/>
                <a:ea typeface="+mj-ea"/>
                <a:cs typeface="+mn-cs"/>
              </a:rPr>
              <a:t>단체협약</a:t>
            </a:r>
            <a:endParaRPr kumimoji="0" lang="en-US" altLang="ko-KR" sz="3200" b="1" i="0" u="none" strike="noStrike" kern="1200" cap="none" spc="0" normalizeH="0" baseline="0" noProof="0" dirty="0">
              <a:ln>
                <a:noFill/>
              </a:ln>
              <a:solidFill>
                <a:sysClr val="windowText" lastClr="000000">
                  <a:lumMod val="75000"/>
                  <a:lumOff val="25000"/>
                </a:sysClr>
              </a:solidFill>
              <a:effectLst/>
              <a:uLnTx/>
              <a:uFillTx/>
              <a:latin typeface="+mj-ea"/>
              <a:ea typeface="+mj-ea"/>
              <a:cs typeface="+mn-cs"/>
            </a:endParaRPr>
          </a:p>
          <a:p>
            <a:pPr marL="712788" marR="0" lvl="0" indent="-712788" algn="l" defTabSz="914400" rtl="0" eaLnBrk="1" fontAlgn="auto" latinLnBrk="1" hangingPunct="1">
              <a:lnSpc>
                <a:spcPct val="100000"/>
              </a:lnSpc>
              <a:spcBef>
                <a:spcPts val="1200"/>
              </a:spcBef>
              <a:spcAft>
                <a:spcPts val="200"/>
              </a:spcAft>
              <a:buClr>
                <a:srgbClr val="4A66AC"/>
              </a:buClr>
              <a:buSzPct val="100000"/>
              <a:buFontTx/>
              <a:buAutoNum type="romanUcPeriod"/>
              <a:tabLst>
                <a:tab pos="712788" algn="l"/>
              </a:tabLst>
              <a:defRPr/>
            </a:pPr>
            <a:r>
              <a:rPr kumimoji="0" lang="ko-KR" altLang="en-US" sz="3200" b="1" i="0" u="none" strike="noStrike" kern="1200" cap="none" spc="0" normalizeH="0" baseline="0" noProof="0" dirty="0" smtClean="0">
                <a:ln>
                  <a:noFill/>
                </a:ln>
                <a:solidFill>
                  <a:sysClr val="windowText" lastClr="000000">
                    <a:lumMod val="75000"/>
                    <a:lumOff val="25000"/>
                  </a:sysClr>
                </a:solidFill>
                <a:effectLst/>
                <a:uLnTx/>
                <a:uFillTx/>
                <a:latin typeface="+mj-ea"/>
                <a:ea typeface="+mj-ea"/>
                <a:cs typeface="+mn-cs"/>
              </a:rPr>
              <a:t>단체협약 시정명령의 내용 및 문제점</a:t>
            </a:r>
            <a:endParaRPr kumimoji="0" lang="en-US" altLang="ko-KR" sz="3200" b="1" i="0" u="none" strike="noStrike" kern="1200" cap="none" spc="0" normalizeH="0" baseline="0" noProof="0" dirty="0" smtClean="0">
              <a:ln>
                <a:noFill/>
              </a:ln>
              <a:solidFill>
                <a:sysClr val="windowText" lastClr="000000">
                  <a:lumMod val="75000"/>
                  <a:lumOff val="25000"/>
                </a:sysClr>
              </a:solidFill>
              <a:effectLst/>
              <a:uLnTx/>
              <a:uFillTx/>
              <a:latin typeface="+mj-ea"/>
              <a:ea typeface="+mj-ea"/>
              <a:cs typeface="+mn-cs"/>
            </a:endParaRPr>
          </a:p>
          <a:p>
            <a:pPr marL="712788" indent="-712788">
              <a:lnSpc>
                <a:spcPct val="100000"/>
              </a:lnSpc>
              <a:buClr>
                <a:srgbClr val="4A66AC"/>
              </a:buClr>
              <a:buFontTx/>
              <a:buAutoNum type="romanUcPeriod"/>
              <a:tabLst>
                <a:tab pos="712788" algn="l"/>
              </a:tabLst>
              <a:defRPr/>
            </a:pPr>
            <a:r>
              <a:rPr lang="ko-KR" altLang="en-US" sz="3200" b="1" dirty="0" smtClean="0"/>
              <a:t>금속노조 </a:t>
            </a:r>
            <a:r>
              <a:rPr lang="ko-KR" altLang="en-US" sz="3200" b="1" dirty="0"/>
              <a:t>모범단체협약 간단한 검토 및 대응 </a:t>
            </a:r>
          </a:p>
          <a:p>
            <a:pPr marL="712788" marR="0" lvl="0" indent="-712788" algn="l" defTabSz="914400" rtl="0" eaLnBrk="1" fontAlgn="auto" latinLnBrk="1" hangingPunct="1">
              <a:lnSpc>
                <a:spcPct val="100000"/>
              </a:lnSpc>
              <a:spcBef>
                <a:spcPts val="1200"/>
              </a:spcBef>
              <a:spcAft>
                <a:spcPts val="200"/>
              </a:spcAft>
              <a:buClr>
                <a:srgbClr val="4A66AC"/>
              </a:buClr>
              <a:buSzPct val="100000"/>
              <a:buFontTx/>
              <a:buAutoNum type="romanUcPeriod"/>
              <a:tabLst>
                <a:tab pos="712788" algn="l"/>
              </a:tabLst>
              <a:defRPr/>
            </a:pPr>
            <a:endParaRPr kumimoji="0" lang="en-US" altLang="ko-KR" sz="3200" b="1" i="0" u="none" strike="noStrike" kern="1200" cap="none" spc="0" normalizeH="0" baseline="0" noProof="0" dirty="0">
              <a:ln>
                <a:noFill/>
              </a:ln>
              <a:solidFill>
                <a:sysClr val="windowText" lastClr="000000">
                  <a:lumMod val="75000"/>
                  <a:lumOff val="25000"/>
                </a:sysClr>
              </a:solidFill>
              <a:effectLst/>
              <a:uLnTx/>
              <a:uFillTx/>
              <a:latin typeface="+mj-ea"/>
              <a:ea typeface="+mj-ea"/>
              <a:cs typeface="+mn-cs"/>
            </a:endParaRPr>
          </a:p>
        </p:txBody>
      </p:sp>
      <p:sp>
        <p:nvSpPr>
          <p:cNvPr id="4" name="TextBox 3">
            <a:extLst>
              <a:ext uri="{FF2B5EF4-FFF2-40B4-BE49-F238E27FC236}">
                <a16:creationId xmlns="" xmlns:a16="http://schemas.microsoft.com/office/drawing/2014/main" id="{A229797C-1748-492D-A129-3846A5DC20A6}"/>
              </a:ext>
            </a:extLst>
          </p:cNvPr>
          <p:cNvSpPr txBox="1"/>
          <p:nvPr/>
        </p:nvSpPr>
        <p:spPr>
          <a:xfrm>
            <a:off x="587022" y="112889"/>
            <a:ext cx="2881080" cy="646331"/>
          </a:xfrm>
          <a:prstGeom prst="rect">
            <a:avLst/>
          </a:prstGeom>
          <a:noFill/>
        </p:spPr>
        <p:txBody>
          <a:bodyPr wrap="square" rtlCol="0">
            <a:spAutoFit/>
          </a:bodyPr>
          <a:lstStyle/>
          <a:p>
            <a:r>
              <a:rPr lang="ko-KR" altLang="en-US" sz="3600" b="1" dirty="0"/>
              <a:t>목 차</a:t>
            </a:r>
          </a:p>
        </p:txBody>
      </p:sp>
    </p:spTree>
    <p:extLst>
      <p:ext uri="{BB962C8B-B14F-4D97-AF65-F5344CB8AC3E}">
        <p14:creationId xmlns:p14="http://schemas.microsoft.com/office/powerpoint/2010/main" val="44766943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6">
            <a:extLst>
              <a:ext uri="{FF2B5EF4-FFF2-40B4-BE49-F238E27FC236}">
                <a16:creationId xmlns="" xmlns:a16="http://schemas.microsoft.com/office/drawing/2014/main" id="{FE412C1F-883E-40CA-93A1-BED375C443B1}"/>
              </a:ext>
            </a:extLst>
          </p:cNvPr>
          <p:cNvSpPr/>
          <p:nvPr/>
        </p:nvSpPr>
        <p:spPr>
          <a:xfrm>
            <a:off x="0" y="0"/>
            <a:ext cx="12192000" cy="2951748"/>
          </a:xfrm>
          <a:prstGeom prst="rect">
            <a:avLst/>
          </a:prstGeom>
          <a:solidFill>
            <a:srgbClr val="629DD1"/>
          </a:solidFill>
          <a:ln w="15875" cap="flat" cmpd="sng" algn="ctr">
            <a:noFill/>
            <a:prstDash val="solid"/>
          </a:ln>
          <a:effectLst/>
        </p:spPr>
        <p:txBody>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dirty="0">
              <a:ln>
                <a:noFill/>
              </a:ln>
              <a:solidFill>
                <a:prstClr val="white"/>
              </a:solidFill>
              <a:effectLst/>
              <a:uLnTx/>
              <a:uFillTx/>
              <a:latin typeface="나눔고딕 ExtraBold"/>
              <a:ea typeface="나눔고딕 ExtraBold"/>
              <a:cs typeface="+mn-cs"/>
            </a:endParaRPr>
          </a:p>
        </p:txBody>
      </p:sp>
      <p:sp>
        <p:nvSpPr>
          <p:cNvPr id="15" name="Rectangle 6">
            <a:extLst>
              <a:ext uri="{FF2B5EF4-FFF2-40B4-BE49-F238E27FC236}">
                <a16:creationId xmlns="" xmlns:a16="http://schemas.microsoft.com/office/drawing/2014/main" id="{69429E13-B7F8-42B7-A16D-505067AB59DB}"/>
              </a:ext>
            </a:extLst>
          </p:cNvPr>
          <p:cNvSpPr/>
          <p:nvPr/>
        </p:nvSpPr>
        <p:spPr>
          <a:xfrm>
            <a:off x="3175" y="6400800"/>
            <a:ext cx="12188825" cy="457200"/>
          </a:xfrm>
          <a:prstGeom prst="rect">
            <a:avLst/>
          </a:prstGeom>
          <a:solidFill>
            <a:srgbClr val="629DD1"/>
          </a:solidFill>
          <a:ln w="15875" cap="flat" cmpd="sng" algn="ctr">
            <a:noFill/>
            <a:prstDash val="solid"/>
          </a:ln>
          <a:effectLst/>
        </p:spPr>
      </p:sp>
      <p:sp>
        <p:nvSpPr>
          <p:cNvPr id="16" name="Rectangle 7">
            <a:extLst>
              <a:ext uri="{FF2B5EF4-FFF2-40B4-BE49-F238E27FC236}">
                <a16:creationId xmlns="" xmlns:a16="http://schemas.microsoft.com/office/drawing/2014/main" id="{CA01735C-DC4B-44BA-B567-F12C136B8D49}"/>
              </a:ext>
            </a:extLst>
          </p:cNvPr>
          <p:cNvSpPr/>
          <p:nvPr/>
        </p:nvSpPr>
        <p:spPr>
          <a:xfrm>
            <a:off x="15" y="6334316"/>
            <a:ext cx="12188825" cy="64008"/>
          </a:xfrm>
          <a:prstGeom prst="rect">
            <a:avLst/>
          </a:prstGeom>
          <a:solidFill>
            <a:srgbClr val="4A66AC"/>
          </a:solidFill>
          <a:ln w="15875" cap="flat" cmpd="sng" algn="ctr">
            <a:noFill/>
            <a:prstDash val="solid"/>
          </a:ln>
          <a:effectLst/>
        </p:spPr>
      </p:sp>
      <p:pic>
        <p:nvPicPr>
          <p:cNvPr id="17" name="그림 16">
            <a:extLst>
              <a:ext uri="{FF2B5EF4-FFF2-40B4-BE49-F238E27FC236}">
                <a16:creationId xmlns="" xmlns:a16="http://schemas.microsoft.com/office/drawing/2014/main" id="{93565793-3A20-4479-88AD-BC4408AB9DE3}"/>
              </a:ext>
            </a:extLst>
          </p:cNvPr>
          <p:cNvPicPr>
            <a:picLocks noChangeAspect="1"/>
          </p:cNvPicPr>
          <p:nvPr/>
        </p:nvPicPr>
        <p:blipFill>
          <a:blip r:embed="rId2"/>
          <a:stretch>
            <a:fillRect/>
          </a:stretch>
        </p:blipFill>
        <p:spPr>
          <a:xfrm>
            <a:off x="9161273" y="6422207"/>
            <a:ext cx="2881080" cy="420158"/>
          </a:xfrm>
          <a:prstGeom prst="rect">
            <a:avLst/>
          </a:prstGeom>
        </p:spPr>
      </p:pic>
      <p:pic>
        <p:nvPicPr>
          <p:cNvPr id="18" name="그림 17">
            <a:extLst>
              <a:ext uri="{FF2B5EF4-FFF2-40B4-BE49-F238E27FC236}">
                <a16:creationId xmlns="" xmlns:a16="http://schemas.microsoft.com/office/drawing/2014/main" id="{D3428066-9484-48C9-BF4E-2A09B1B54DF4}"/>
              </a:ext>
            </a:extLst>
          </p:cNvPr>
          <p:cNvPicPr>
            <a:picLocks noChangeAspect="1"/>
          </p:cNvPicPr>
          <p:nvPr/>
        </p:nvPicPr>
        <p:blipFill>
          <a:blip r:embed="rId3"/>
          <a:stretch>
            <a:fillRect/>
          </a:stretch>
        </p:blipFill>
        <p:spPr>
          <a:xfrm>
            <a:off x="3847097" y="634506"/>
            <a:ext cx="8572500" cy="2381250"/>
          </a:xfrm>
          <a:prstGeom prst="rect">
            <a:avLst/>
          </a:prstGeom>
        </p:spPr>
      </p:pic>
      <p:sp>
        <p:nvSpPr>
          <p:cNvPr id="19" name="제목 2">
            <a:extLst>
              <a:ext uri="{FF2B5EF4-FFF2-40B4-BE49-F238E27FC236}">
                <a16:creationId xmlns="" xmlns:a16="http://schemas.microsoft.com/office/drawing/2014/main" id="{62EC2B6E-4293-46A0-908A-71727405CF8A}"/>
              </a:ext>
            </a:extLst>
          </p:cNvPr>
          <p:cNvSpPr txBox="1">
            <a:spLocks/>
          </p:cNvSpPr>
          <p:nvPr/>
        </p:nvSpPr>
        <p:spPr>
          <a:xfrm>
            <a:off x="1100050" y="3357224"/>
            <a:ext cx="10425905" cy="1218706"/>
          </a:xfrm>
          <a:prstGeom prst="rect">
            <a:avLst/>
          </a:prstGeom>
        </p:spPr>
        <p:txBody>
          <a:bodyPr vert="horz" lIns="91440" tIns="45720" rIns="91440" bIns="45720" rtlCol="0" anchor="b">
            <a:normAutofit/>
          </a:bodyPr>
          <a:lstStyle>
            <a:lvl1pPr algn="l" defTabSz="914400" rtl="0" eaLnBrk="1" latinLnBrk="1"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US" altLang="ko-KR" sz="6000" b="1" dirty="0">
                <a:solidFill>
                  <a:prstClr val="black">
                    <a:lumMod val="75000"/>
                    <a:lumOff val="25000"/>
                  </a:prstClr>
                </a:solidFill>
                <a:latin typeface="+mj-ea"/>
              </a:rPr>
              <a:t>I. </a:t>
            </a:r>
            <a:r>
              <a:rPr lang="ko-KR" altLang="en-US" sz="6000" b="1" dirty="0" smtClean="0">
                <a:solidFill>
                  <a:prstClr val="black">
                    <a:lumMod val="75000"/>
                    <a:lumOff val="25000"/>
                  </a:prstClr>
                </a:solidFill>
                <a:latin typeface="+mj-ea"/>
              </a:rPr>
              <a:t>단체교섭</a:t>
            </a:r>
            <a:endParaRPr lang="ko-KR" altLang="en-US" sz="9600" b="1" dirty="0">
              <a:solidFill>
                <a:prstClr val="black">
                  <a:lumMod val="75000"/>
                  <a:lumOff val="25000"/>
                </a:prstClr>
              </a:solidFill>
              <a:latin typeface="+mj-ea"/>
            </a:endParaRPr>
          </a:p>
        </p:txBody>
      </p:sp>
      <p:cxnSp>
        <p:nvCxnSpPr>
          <p:cNvPr id="20" name="직선 연결선 19">
            <a:extLst>
              <a:ext uri="{FF2B5EF4-FFF2-40B4-BE49-F238E27FC236}">
                <a16:creationId xmlns="" xmlns:a16="http://schemas.microsoft.com/office/drawing/2014/main" id="{DC5E5697-8FA6-437B-98C5-6FB2E3BE14D5}"/>
              </a:ext>
            </a:extLst>
          </p:cNvPr>
          <p:cNvCxnSpPr>
            <a:cxnSpLocks/>
          </p:cNvCxnSpPr>
          <p:nvPr/>
        </p:nvCxnSpPr>
        <p:spPr>
          <a:xfrm>
            <a:off x="1185333" y="4673599"/>
            <a:ext cx="1033750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11793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1" y="112889"/>
            <a:ext cx="5068711" cy="646331"/>
          </a:xfrm>
          <a:prstGeom prst="rect">
            <a:avLst/>
          </a:prstGeom>
          <a:noFill/>
        </p:spPr>
        <p:txBody>
          <a:bodyPr wrap="square" rtlCol="0">
            <a:spAutoFit/>
          </a:bodyPr>
          <a:lstStyle/>
          <a:p>
            <a:r>
              <a:rPr lang="en-US" altLang="ko-KR" sz="3600" b="1" dirty="0" smtClean="0"/>
              <a:t>1. </a:t>
            </a:r>
            <a:r>
              <a:rPr lang="ko-KR" altLang="en-US" sz="3600" b="1" dirty="0" smtClean="0"/>
              <a:t>단체교섭</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0" y="812551"/>
            <a:ext cx="11842044" cy="6186309"/>
          </a:xfrm>
          <a:prstGeom prst="rect">
            <a:avLst/>
          </a:prstGeom>
          <a:noFill/>
        </p:spPr>
        <p:txBody>
          <a:bodyPr wrap="square" rtlCol="0">
            <a:spAutoFit/>
          </a:bodyPr>
          <a:lstStyle/>
          <a:p>
            <a:pPr>
              <a:lnSpc>
                <a:spcPct val="150000"/>
              </a:lnSpc>
            </a:pPr>
            <a:r>
              <a:rPr lang="ko-KR" altLang="en-US" sz="2400" dirty="0" smtClean="0"/>
              <a:t>단체교섭이란 </a:t>
            </a:r>
            <a:r>
              <a:rPr lang="ko-KR" altLang="en-US" sz="2400" dirty="0"/>
              <a:t>노동자가 자주적으로 단결하여 조직한 단체</a:t>
            </a:r>
            <a:r>
              <a:rPr lang="en-US" altLang="ko-KR" sz="2400" dirty="0"/>
              <a:t>, </a:t>
            </a:r>
            <a:r>
              <a:rPr lang="ko-KR" altLang="en-US" sz="2400" dirty="0"/>
              <a:t>즉 노동조합이 노동조건 등 노동관계에 관한 사항에 대해 사용자와 교섭하는 모든 </a:t>
            </a:r>
            <a:r>
              <a:rPr lang="ko-KR" altLang="en-US" sz="2400" dirty="0" smtClean="0"/>
              <a:t>과정</a:t>
            </a:r>
            <a:r>
              <a:rPr lang="en-US" altLang="ko-KR" sz="2400" dirty="0" smtClean="0"/>
              <a:t>. </a:t>
            </a:r>
            <a:r>
              <a:rPr lang="ko-KR" altLang="en-US" sz="2400" dirty="0"/>
              <a:t>단체교섭의 결과물은 단체협약이므로 단체교섭은 단체협약을 체결하기 위한 모든 </a:t>
            </a:r>
            <a:r>
              <a:rPr lang="ko-KR" altLang="en-US" sz="2400" dirty="0" smtClean="0"/>
              <a:t>과정</a:t>
            </a:r>
            <a:r>
              <a:rPr lang="en-US" altLang="ko-KR" sz="2400" dirty="0" smtClean="0"/>
              <a:t>.</a:t>
            </a:r>
          </a:p>
          <a:p>
            <a:pPr>
              <a:lnSpc>
                <a:spcPct val="150000"/>
              </a:lnSpc>
            </a:pPr>
            <a:endParaRPr lang="en-US" altLang="ko-KR" sz="2400" dirty="0"/>
          </a:p>
          <a:p>
            <a:pPr>
              <a:lnSpc>
                <a:spcPct val="150000"/>
              </a:lnSpc>
            </a:pPr>
            <a:r>
              <a:rPr lang="ko-KR" altLang="en-US" sz="2400" u="sng" dirty="0"/>
              <a:t>외국의 </a:t>
            </a:r>
            <a:r>
              <a:rPr lang="ko-KR" altLang="en-US" sz="2400" u="sng" dirty="0" err="1"/>
              <a:t>입법례에</a:t>
            </a:r>
            <a:r>
              <a:rPr lang="ko-KR" altLang="en-US" sz="2400" u="sng" dirty="0"/>
              <a:t> 의하면 단결권 및 단체행동권과 달리 단체교섭권을 별도로 보장하지 않는 예들도 </a:t>
            </a:r>
            <a:r>
              <a:rPr lang="ko-KR" altLang="en-US" sz="2400" u="sng" dirty="0" smtClean="0"/>
              <a:t>있음</a:t>
            </a:r>
            <a:r>
              <a:rPr lang="en-US" altLang="ko-KR" sz="2400" u="sng" dirty="0" smtClean="0"/>
              <a:t>. </a:t>
            </a:r>
            <a:r>
              <a:rPr lang="ko-KR" altLang="en-US" sz="2400" dirty="0" smtClean="0"/>
              <a:t>우리 </a:t>
            </a:r>
            <a:r>
              <a:rPr lang="ko-KR" altLang="en-US" sz="2400" dirty="0"/>
              <a:t>헌법이 단체교섭권을 별도로 보장한 특별한 의미는 노동조합의 역량이 충분하지 않고 사용자가 쉽게 단체교섭을 거부라는 태도로 나아가려는 상황에서 단체교섭권 자체를 독자적으로 보장할 필요가 있어 이를 헌법상의 기본권으로 명백하게 </a:t>
            </a:r>
            <a:r>
              <a:rPr lang="ko-KR" altLang="en-US" sz="2400" dirty="0" smtClean="0"/>
              <a:t>부각시킨 측면이 있음</a:t>
            </a:r>
            <a:r>
              <a:rPr lang="en-US" altLang="ko-KR" sz="2400" dirty="0" smtClean="0"/>
              <a:t>. </a:t>
            </a:r>
            <a:r>
              <a:rPr lang="ko-KR" altLang="en-US" sz="2400" dirty="0" smtClean="0"/>
              <a:t>따라서 </a:t>
            </a:r>
            <a:r>
              <a:rPr lang="ko-KR" altLang="en-US" sz="2400" u="sng" dirty="0" smtClean="0"/>
              <a:t>복수노조에 </a:t>
            </a:r>
            <a:r>
              <a:rPr lang="ko-KR" altLang="en-US" sz="2400" u="sng" dirty="0"/>
              <a:t>대해 단체교섭창구를 단일화하도록 강제하고 소수노조의 교섭권을 박탈하는 현행 </a:t>
            </a:r>
            <a:r>
              <a:rPr lang="ko-KR" altLang="en-US" sz="2400" u="sng" dirty="0" err="1"/>
              <a:t>법제도는</a:t>
            </a:r>
            <a:r>
              <a:rPr lang="ko-KR" altLang="en-US" sz="2400" u="sng" dirty="0"/>
              <a:t> 위헌성이 다른 나라보다 더 크다고 할 </a:t>
            </a:r>
            <a:r>
              <a:rPr lang="ko-KR" altLang="en-US" sz="2400" u="sng" dirty="0" smtClean="0"/>
              <a:t>것</a:t>
            </a:r>
            <a:r>
              <a:rPr lang="en-US" altLang="ko-KR" sz="2400" u="sng" dirty="0" smtClean="0"/>
              <a:t>.</a:t>
            </a:r>
          </a:p>
        </p:txBody>
      </p:sp>
    </p:spTree>
    <p:extLst>
      <p:ext uri="{BB962C8B-B14F-4D97-AF65-F5344CB8AC3E}">
        <p14:creationId xmlns:p14="http://schemas.microsoft.com/office/powerpoint/2010/main" val="250646623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r>
              <a:rPr lang="en-US" altLang="ko-KR" sz="3600" b="1" dirty="0" smtClean="0"/>
              <a:t>1. </a:t>
            </a:r>
            <a:r>
              <a:rPr lang="ko-KR" altLang="en-US" sz="3600" b="1" dirty="0" smtClean="0"/>
              <a:t>단체교섭 </a:t>
            </a:r>
            <a:r>
              <a:rPr lang="en-US" altLang="ko-KR" sz="3600" b="1" dirty="0" smtClean="0"/>
              <a:t>-</a:t>
            </a:r>
            <a:r>
              <a:rPr lang="ko-KR" altLang="en-US" sz="3600" b="1" dirty="0" smtClean="0"/>
              <a:t> 가</a:t>
            </a:r>
            <a:r>
              <a:rPr lang="en-US" altLang="ko-KR" sz="3600" b="1" dirty="0" smtClean="0"/>
              <a:t>. </a:t>
            </a:r>
            <a:r>
              <a:rPr lang="ko-KR" altLang="en-US" sz="3600" b="1" dirty="0" smtClean="0"/>
              <a:t>단체교섭의 당사자</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0" y="812551"/>
            <a:ext cx="11842044" cy="3970318"/>
          </a:xfrm>
          <a:prstGeom prst="rect">
            <a:avLst/>
          </a:prstGeom>
          <a:noFill/>
        </p:spPr>
        <p:txBody>
          <a:bodyPr wrap="square" rtlCol="0">
            <a:spAutoFit/>
          </a:bodyPr>
          <a:lstStyle/>
          <a:p>
            <a:pPr fontAlgn="base">
              <a:lnSpc>
                <a:spcPct val="150000"/>
              </a:lnSpc>
            </a:pPr>
            <a:r>
              <a:rPr lang="ko-KR" altLang="en-US" sz="2400" dirty="0"/>
              <a:t>○ 단체교섭의 당사자는 노동조합</a:t>
            </a:r>
            <a:r>
              <a:rPr lang="en-US" altLang="ko-KR" sz="2400" dirty="0"/>
              <a:t>(</a:t>
            </a:r>
            <a:r>
              <a:rPr lang="ko-KR" altLang="en-US" sz="2400" dirty="0"/>
              <a:t>단위노조</a:t>
            </a:r>
            <a:r>
              <a:rPr lang="en-US" altLang="ko-KR" sz="2400" dirty="0"/>
              <a:t>, </a:t>
            </a:r>
            <a:r>
              <a:rPr lang="ko-KR" altLang="en-US" sz="2400" dirty="0"/>
              <a:t>연합단체인 노조</a:t>
            </a:r>
            <a:r>
              <a:rPr lang="en-US" altLang="ko-KR" sz="2400" dirty="0"/>
              <a:t>, </a:t>
            </a:r>
            <a:r>
              <a:rPr lang="ko-KR" altLang="en-US" sz="2400" dirty="0"/>
              <a:t>교섭대표노조</a:t>
            </a:r>
            <a:r>
              <a:rPr lang="en-US" altLang="ko-KR" sz="2400" dirty="0"/>
              <a:t>) </a:t>
            </a:r>
            <a:r>
              <a:rPr lang="ko-KR" altLang="en-US" sz="2400" dirty="0"/>
              <a:t>자체이나 담당자는 노조 대표자이며</a:t>
            </a:r>
            <a:r>
              <a:rPr lang="en-US" altLang="ko-KR" sz="2400" dirty="0"/>
              <a:t>, </a:t>
            </a:r>
            <a:r>
              <a:rPr lang="ko-KR" altLang="en-US" sz="2400" dirty="0"/>
              <a:t>노조 대표자는 단체교섭권한 및 단체협약체결 권한을 가진다</a:t>
            </a:r>
            <a:r>
              <a:rPr lang="en-US" altLang="ko-KR" sz="2400" dirty="0"/>
              <a:t>. </a:t>
            </a:r>
            <a:r>
              <a:rPr lang="ko-KR" altLang="en-US" sz="2400" dirty="0"/>
              <a:t>기업별노조의 경우 당해 기업별노조 자체가 교섭권자가 되지만</a:t>
            </a:r>
            <a:r>
              <a:rPr lang="en-US" altLang="ko-KR" sz="2400" dirty="0"/>
              <a:t>, </a:t>
            </a:r>
            <a:r>
              <a:rPr lang="ko-KR" altLang="en-US" sz="2400" b="1" u="sng" dirty="0" err="1">
                <a:solidFill>
                  <a:srgbClr val="3333FF"/>
                </a:solidFill>
              </a:rPr>
              <a:t>산별노조의</a:t>
            </a:r>
            <a:r>
              <a:rPr lang="ko-KR" altLang="en-US" sz="2400" b="1" u="sng" dirty="0">
                <a:solidFill>
                  <a:srgbClr val="3333FF"/>
                </a:solidFill>
              </a:rPr>
              <a:t> 경우 </a:t>
            </a:r>
            <a:r>
              <a:rPr lang="ko-KR" altLang="en-US" sz="2400" b="1" u="sng" dirty="0" err="1">
                <a:solidFill>
                  <a:srgbClr val="3333FF"/>
                </a:solidFill>
              </a:rPr>
              <a:t>본조가</a:t>
            </a:r>
            <a:r>
              <a:rPr lang="ko-KR" altLang="en-US" sz="2400" b="1" u="sng" dirty="0">
                <a:solidFill>
                  <a:srgbClr val="3333FF"/>
                </a:solidFill>
              </a:rPr>
              <a:t> </a:t>
            </a:r>
            <a:r>
              <a:rPr lang="ko-KR" altLang="en-US" sz="2400" b="1" u="sng" dirty="0" err="1">
                <a:solidFill>
                  <a:srgbClr val="3333FF"/>
                </a:solidFill>
              </a:rPr>
              <a:t>교섭권자이고</a:t>
            </a:r>
            <a:r>
              <a:rPr lang="ko-KR" altLang="en-US" sz="2400" b="1" u="sng" dirty="0">
                <a:solidFill>
                  <a:srgbClr val="3333FF"/>
                </a:solidFill>
              </a:rPr>
              <a:t> 하부조직인 지부</a:t>
            </a:r>
            <a:r>
              <a:rPr lang="en-US" altLang="ko-KR" sz="2400" b="1" u="sng" dirty="0">
                <a:solidFill>
                  <a:srgbClr val="3333FF"/>
                </a:solidFill>
              </a:rPr>
              <a:t>․</a:t>
            </a:r>
            <a:r>
              <a:rPr lang="ko-KR" altLang="en-US" sz="2400" b="1" u="sng" dirty="0">
                <a:solidFill>
                  <a:srgbClr val="3333FF"/>
                </a:solidFill>
              </a:rPr>
              <a:t>분회 등은 </a:t>
            </a:r>
            <a:r>
              <a:rPr lang="ko-KR" altLang="en-US" sz="2400" b="1" u="sng" dirty="0" err="1">
                <a:solidFill>
                  <a:srgbClr val="3333FF"/>
                </a:solidFill>
              </a:rPr>
              <a:t>본조의</a:t>
            </a:r>
            <a:r>
              <a:rPr lang="ko-KR" altLang="en-US" sz="2400" b="1" u="sng" dirty="0">
                <a:solidFill>
                  <a:srgbClr val="3333FF"/>
                </a:solidFill>
              </a:rPr>
              <a:t> 위임을 받아 교섭진행이 가능하다</a:t>
            </a:r>
            <a:r>
              <a:rPr lang="en-US" altLang="ko-KR" sz="2400" b="1" u="sng" dirty="0">
                <a:solidFill>
                  <a:srgbClr val="3333FF"/>
                </a:solidFill>
              </a:rPr>
              <a:t>.</a:t>
            </a:r>
            <a:endParaRPr lang="ko-KR" altLang="en-US" sz="2400" dirty="0">
              <a:solidFill>
                <a:srgbClr val="3333FF"/>
              </a:solidFill>
            </a:endParaRPr>
          </a:p>
          <a:p>
            <a:pPr>
              <a:lnSpc>
                <a:spcPct val="150000"/>
              </a:lnSpc>
            </a:pPr>
            <a:endParaRPr lang="en-US" altLang="ko-KR" sz="2400" dirty="0"/>
          </a:p>
          <a:p>
            <a:pPr>
              <a:lnSpc>
                <a:spcPct val="150000"/>
              </a:lnSpc>
            </a:pPr>
            <a:r>
              <a:rPr lang="en-US" altLang="ko-KR" sz="2400" u="sng" dirty="0" smtClean="0"/>
              <a:t> </a:t>
            </a:r>
          </a:p>
        </p:txBody>
      </p:sp>
      <p:graphicFrame>
        <p:nvGraphicFramePr>
          <p:cNvPr id="3" name="표 2"/>
          <p:cNvGraphicFramePr>
            <a:graphicFrameLocks noGrp="1"/>
          </p:cNvGraphicFramePr>
          <p:nvPr/>
        </p:nvGraphicFramePr>
        <p:xfrm>
          <a:off x="107291" y="3849919"/>
          <a:ext cx="11930912" cy="2669286"/>
        </p:xfrm>
        <a:graphic>
          <a:graphicData uri="http://schemas.openxmlformats.org/drawingml/2006/table">
            <a:tbl>
              <a:tblPr/>
              <a:tblGrid>
                <a:gridCol w="11930912"/>
              </a:tblGrid>
              <a:tr h="71882">
                <a:tc>
                  <a:txBody>
                    <a:bodyPr/>
                    <a:lstStyle/>
                    <a:p>
                      <a:pPr marL="0" marR="0" indent="0" algn="just" fontAlgn="base" latinLnBrk="1">
                        <a:lnSpc>
                          <a:spcPct val="180000"/>
                        </a:lnSpc>
                        <a:spcBef>
                          <a:spcPts val="0"/>
                        </a:spcBef>
                        <a:spcAft>
                          <a:spcPts val="0"/>
                        </a:spcAft>
                      </a:pPr>
                      <a:r>
                        <a:rPr lang="ko-KR" altLang="en-US" sz="2400" b="1" kern="0" spc="0" dirty="0">
                          <a:solidFill>
                            <a:srgbClr val="000000"/>
                          </a:solidFill>
                          <a:effectLst/>
                          <a:ea typeface="굴림" panose="020B0600000101010101" pitchFamily="50" charset="-127"/>
                        </a:rPr>
                        <a:t>금속노조 규약</a:t>
                      </a:r>
                      <a:r>
                        <a:rPr lang="ko-KR" altLang="en-US" sz="2400" kern="0" spc="0" dirty="0">
                          <a:solidFill>
                            <a:srgbClr val="000000"/>
                          </a:solidFill>
                          <a:effectLst/>
                          <a:latin typeface="굴림" panose="020B0600000101010101" pitchFamily="50" charset="-127"/>
                        </a:rPr>
                        <a:t> </a:t>
                      </a:r>
                      <a:r>
                        <a:rPr lang="ko-KR" altLang="en-US" sz="2400" kern="0" spc="0" dirty="0">
                          <a:solidFill>
                            <a:srgbClr val="000000"/>
                          </a:solidFill>
                          <a:effectLst/>
                          <a:ea typeface="굴림" panose="020B0600000101010101" pitchFamily="50" charset="-127"/>
                        </a:rPr>
                        <a:t>제</a:t>
                      </a:r>
                      <a:r>
                        <a:rPr lang="en-US" altLang="ko-KR" sz="2400" kern="0" spc="0" dirty="0">
                          <a:solidFill>
                            <a:srgbClr val="000000"/>
                          </a:solidFill>
                          <a:effectLst/>
                          <a:latin typeface="굴림" panose="020B0600000101010101" pitchFamily="50" charset="-127"/>
                        </a:rPr>
                        <a:t>66</a:t>
                      </a:r>
                      <a:r>
                        <a:rPr lang="ko-KR" altLang="en-US" sz="2400" kern="0" spc="0" dirty="0">
                          <a:solidFill>
                            <a:srgbClr val="000000"/>
                          </a:solidFill>
                          <a:effectLst/>
                          <a:ea typeface="굴림" panose="020B0600000101010101" pitchFamily="50" charset="-127"/>
                        </a:rPr>
                        <a:t>조</a:t>
                      </a:r>
                      <a:r>
                        <a:rPr lang="en-US" altLang="ko-KR" sz="2400" kern="0" spc="0" dirty="0">
                          <a:solidFill>
                            <a:srgbClr val="000000"/>
                          </a:solidFill>
                          <a:effectLst/>
                          <a:latin typeface="굴림" panose="020B0600000101010101" pitchFamily="50" charset="-127"/>
                        </a:rPr>
                        <a:t>(</a:t>
                      </a:r>
                      <a:r>
                        <a:rPr lang="ko-KR" altLang="en-US" sz="2400" kern="0" spc="0" dirty="0">
                          <a:solidFill>
                            <a:srgbClr val="000000"/>
                          </a:solidFill>
                          <a:effectLst/>
                          <a:ea typeface="굴림" panose="020B0600000101010101" pitchFamily="50" charset="-127"/>
                        </a:rPr>
                        <a:t>단체교섭의 권한</a:t>
                      </a:r>
                      <a:r>
                        <a:rPr lang="en-US" altLang="ko-KR" sz="2400" kern="0" spc="0" dirty="0">
                          <a:solidFill>
                            <a:srgbClr val="000000"/>
                          </a:solidFill>
                          <a:effectLst/>
                          <a:latin typeface="굴림" panose="020B0600000101010101" pitchFamily="50" charset="-127"/>
                        </a:rPr>
                        <a:t>)</a:t>
                      </a:r>
                      <a:endParaRPr lang="ko-KR" altLang="en-US" sz="2400" kern="0" spc="-50" dirty="0">
                        <a:solidFill>
                          <a:srgbClr val="000000"/>
                        </a:solidFill>
                        <a:effectLst/>
                      </a:endParaRPr>
                    </a:p>
                    <a:p>
                      <a:pPr marL="0" marR="0" indent="0" algn="just" fontAlgn="base" latinLnBrk="1">
                        <a:lnSpc>
                          <a:spcPct val="180000"/>
                        </a:lnSpc>
                        <a:spcBef>
                          <a:spcPts val="0"/>
                        </a:spcBef>
                        <a:spcAft>
                          <a:spcPts val="0"/>
                        </a:spcAft>
                      </a:pPr>
                      <a:r>
                        <a:rPr lang="ko-KR" altLang="en-US" sz="2400" b="1" u="sng" kern="0" spc="0" dirty="0">
                          <a:solidFill>
                            <a:srgbClr val="000000"/>
                          </a:solidFill>
                          <a:effectLst/>
                          <a:uFill>
                            <a:solidFill>
                              <a:srgbClr val="000000"/>
                            </a:solidFill>
                          </a:uFill>
                          <a:ea typeface="굴림" panose="020B0600000101010101" pitchFamily="50" charset="-127"/>
                        </a:rPr>
                        <a:t>① 단체교섭권은 조합에 있으며</a:t>
                      </a:r>
                      <a:r>
                        <a:rPr lang="en-US" altLang="ko-KR" sz="2400" b="1" u="sng" kern="0" spc="0" dirty="0">
                          <a:solidFill>
                            <a:srgbClr val="000000"/>
                          </a:solidFill>
                          <a:effectLst/>
                          <a:uFill>
                            <a:solidFill>
                              <a:srgbClr val="000000"/>
                            </a:solidFill>
                          </a:uFill>
                          <a:latin typeface="굴림" panose="020B0600000101010101" pitchFamily="50" charset="-127"/>
                        </a:rPr>
                        <a:t>, </a:t>
                      </a:r>
                      <a:r>
                        <a:rPr lang="ko-KR" altLang="en-US" sz="2400" b="1" u="sng" kern="0" spc="0" dirty="0">
                          <a:solidFill>
                            <a:srgbClr val="000000"/>
                          </a:solidFill>
                          <a:effectLst/>
                          <a:uFill>
                            <a:solidFill>
                              <a:srgbClr val="000000"/>
                            </a:solidFill>
                          </a:uFill>
                          <a:ea typeface="굴림" panose="020B0600000101010101" pitchFamily="50" charset="-127"/>
                        </a:rPr>
                        <a:t>조합 내 모든 단체 교섭의 대표자는 위원장이 된다</a:t>
                      </a:r>
                      <a:r>
                        <a:rPr lang="en-US" altLang="ko-KR" sz="2400" b="1" u="sng" kern="0" spc="0" dirty="0">
                          <a:solidFill>
                            <a:srgbClr val="000000"/>
                          </a:solidFill>
                          <a:effectLst/>
                          <a:uFill>
                            <a:solidFill>
                              <a:srgbClr val="000000"/>
                            </a:solidFill>
                          </a:uFill>
                          <a:latin typeface="굴림" panose="020B0600000101010101" pitchFamily="50" charset="-127"/>
                        </a:rPr>
                        <a:t>.</a:t>
                      </a:r>
                      <a:endParaRPr lang="ko-KR" altLang="en-US" sz="2400" kern="0" spc="-50" dirty="0">
                        <a:solidFill>
                          <a:srgbClr val="000000"/>
                        </a:solidFill>
                        <a:effectLst/>
                      </a:endParaRPr>
                    </a:p>
                    <a:p>
                      <a:pPr marL="0" marR="0" indent="0" algn="just" fontAlgn="base" latinLnBrk="1">
                        <a:lnSpc>
                          <a:spcPct val="180000"/>
                        </a:lnSpc>
                        <a:spcBef>
                          <a:spcPts val="0"/>
                        </a:spcBef>
                        <a:spcAft>
                          <a:spcPts val="0"/>
                        </a:spcAft>
                      </a:pPr>
                      <a:r>
                        <a:rPr lang="ko-KR" altLang="en-US" sz="2400" kern="0" spc="0" dirty="0">
                          <a:solidFill>
                            <a:srgbClr val="000000"/>
                          </a:solidFill>
                          <a:effectLst/>
                          <a:ea typeface="굴림" panose="020B0600000101010101" pitchFamily="50" charset="-127"/>
                        </a:rPr>
                        <a:t>② 위원장은 산하 조직의 교섭단위에 교섭위원회를 구성하여 교섭권을 위임할 수 있다</a:t>
                      </a:r>
                      <a:r>
                        <a:rPr lang="en-US" altLang="ko-KR" sz="2400" kern="0" spc="0" dirty="0">
                          <a:solidFill>
                            <a:srgbClr val="000000"/>
                          </a:solidFill>
                          <a:effectLst/>
                          <a:latin typeface="굴림" panose="020B0600000101010101" pitchFamily="50" charset="-127"/>
                        </a:rPr>
                        <a:t>.</a:t>
                      </a:r>
                      <a:endParaRPr lang="ko-KR" altLang="en-US" sz="2400" kern="0" spc="-50" dirty="0">
                        <a:solidFill>
                          <a:srgbClr val="000000"/>
                        </a:solidFill>
                        <a:effectLst/>
                      </a:endParaRPr>
                    </a:p>
                    <a:p>
                      <a:pPr marL="0" marR="0" indent="0" algn="just" fontAlgn="base" latinLnBrk="1">
                        <a:lnSpc>
                          <a:spcPct val="180000"/>
                        </a:lnSpc>
                        <a:spcBef>
                          <a:spcPts val="0"/>
                        </a:spcBef>
                        <a:spcAft>
                          <a:spcPts val="0"/>
                        </a:spcAft>
                      </a:pPr>
                      <a:r>
                        <a:rPr lang="ko-KR" altLang="en-US" sz="2400" kern="0" spc="0" dirty="0">
                          <a:solidFill>
                            <a:srgbClr val="000000"/>
                          </a:solidFill>
                          <a:effectLst/>
                          <a:ea typeface="굴림" panose="020B0600000101010101" pitchFamily="50" charset="-127"/>
                        </a:rPr>
                        <a:t>③ 기업 교섭단위에 교섭권을 위임할 수 없다</a:t>
                      </a:r>
                      <a:r>
                        <a:rPr lang="en-US" altLang="ko-KR" sz="2400" kern="0" spc="0" dirty="0">
                          <a:solidFill>
                            <a:srgbClr val="000000"/>
                          </a:solidFill>
                          <a:effectLst/>
                          <a:latin typeface="굴림" panose="020B0600000101010101" pitchFamily="50" charset="-127"/>
                        </a:rPr>
                        <a:t>.(2006.12.21. </a:t>
                      </a:r>
                      <a:r>
                        <a:rPr lang="ko-KR" altLang="en-US" sz="2400" kern="0" spc="0" dirty="0" smtClean="0">
                          <a:solidFill>
                            <a:srgbClr val="000000"/>
                          </a:solidFill>
                          <a:effectLst/>
                          <a:ea typeface="굴림" panose="020B0600000101010101" pitchFamily="50" charset="-127"/>
                        </a:rPr>
                        <a:t>신설</a:t>
                      </a:r>
                      <a:r>
                        <a:rPr lang="en-US" altLang="ko-KR" sz="2400" kern="0" spc="0" dirty="0" smtClean="0">
                          <a:solidFill>
                            <a:srgbClr val="000000"/>
                          </a:solidFill>
                          <a:effectLst/>
                          <a:ea typeface="굴림" panose="020B0600000101010101" pitchFamily="50" charset="-127"/>
                        </a:rPr>
                        <a:t>)</a:t>
                      </a:r>
                      <a:endParaRPr lang="ko-KR" altLang="en-US" sz="2400" kern="0" spc="-50" dirty="0">
                        <a:solidFill>
                          <a:srgbClr val="000000"/>
                        </a:solidFill>
                        <a:effectLst/>
                      </a:endParaRPr>
                    </a:p>
                  </a:txBody>
                  <a:tcPr marL="64770" marR="64770" marT="17907" marB="17907"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r>
            </a:tbl>
          </a:graphicData>
        </a:graphic>
      </p:graphicFrame>
      <p:sp>
        <p:nvSpPr>
          <p:cNvPr id="4" name="Rectangle 1"/>
          <p:cNvSpPr>
            <a:spLocks noChangeArrowheads="1"/>
          </p:cNvSpPr>
          <p:nvPr/>
        </p:nvSpPr>
        <p:spPr bwMode="auto">
          <a:xfrm>
            <a:off x="3629024" y="3078163"/>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295877511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r>
              <a:rPr lang="en-US" altLang="ko-KR" sz="3600" b="1" dirty="0" smtClean="0"/>
              <a:t>1. </a:t>
            </a:r>
            <a:r>
              <a:rPr lang="ko-KR" altLang="en-US" sz="3600" b="1" dirty="0" smtClean="0"/>
              <a:t>단체교섭 </a:t>
            </a:r>
            <a:r>
              <a:rPr lang="en-US" altLang="ko-KR" sz="3600" b="1" dirty="0" smtClean="0"/>
              <a:t>-</a:t>
            </a:r>
            <a:r>
              <a:rPr lang="ko-KR" altLang="en-US" sz="3600" b="1" dirty="0" smtClean="0"/>
              <a:t> 가</a:t>
            </a:r>
            <a:r>
              <a:rPr lang="en-US" altLang="ko-KR" sz="3600" b="1" dirty="0" smtClean="0"/>
              <a:t>. </a:t>
            </a:r>
            <a:r>
              <a:rPr lang="ko-KR" altLang="en-US" sz="3600" b="1" dirty="0" smtClean="0"/>
              <a:t>단체교섭의 당사자</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0" y="812551"/>
            <a:ext cx="11842044" cy="7294305"/>
          </a:xfrm>
          <a:prstGeom prst="rect">
            <a:avLst/>
          </a:prstGeom>
          <a:noFill/>
        </p:spPr>
        <p:txBody>
          <a:bodyPr wrap="square" rtlCol="0">
            <a:spAutoFit/>
          </a:bodyPr>
          <a:lstStyle/>
          <a:p>
            <a:pPr fontAlgn="base">
              <a:lnSpc>
                <a:spcPct val="150000"/>
              </a:lnSpc>
            </a:pPr>
            <a:r>
              <a:rPr lang="ko-KR" altLang="en-US" sz="2400" dirty="0"/>
              <a:t>○ </a:t>
            </a:r>
            <a:r>
              <a:rPr lang="ko-KR" altLang="en-US" sz="2400" b="1" u="sng" dirty="0" err="1">
                <a:solidFill>
                  <a:srgbClr val="3333FF"/>
                </a:solidFill>
              </a:rPr>
              <a:t>초기업단위노조의</a:t>
            </a:r>
            <a:r>
              <a:rPr lang="ko-KR" altLang="en-US" sz="2400" b="1" u="sng" dirty="0">
                <a:solidFill>
                  <a:srgbClr val="3333FF"/>
                </a:solidFill>
              </a:rPr>
              <a:t> 하부조직</a:t>
            </a:r>
            <a:r>
              <a:rPr lang="en-US" altLang="ko-KR" sz="2400" b="1" u="sng" dirty="0">
                <a:solidFill>
                  <a:srgbClr val="3333FF"/>
                </a:solidFill>
              </a:rPr>
              <a:t>(</a:t>
            </a:r>
            <a:r>
              <a:rPr lang="ko-KR" altLang="en-US" sz="2400" b="1" u="sng" dirty="0">
                <a:solidFill>
                  <a:srgbClr val="3333FF"/>
                </a:solidFill>
              </a:rPr>
              <a:t>지부</a:t>
            </a:r>
            <a:r>
              <a:rPr lang="en-US" altLang="ko-KR" sz="2400" b="1" u="sng" dirty="0">
                <a:solidFill>
                  <a:srgbClr val="3333FF"/>
                </a:solidFill>
              </a:rPr>
              <a:t>,</a:t>
            </a:r>
            <a:r>
              <a:rPr lang="ko-KR" altLang="en-US" sz="2400" b="1" u="sng" dirty="0" err="1">
                <a:solidFill>
                  <a:srgbClr val="3333FF"/>
                </a:solidFill>
              </a:rPr>
              <a:t>지회</a:t>
            </a:r>
            <a:r>
              <a:rPr lang="en-US" altLang="ko-KR" sz="2400" b="1" u="sng" dirty="0">
                <a:solidFill>
                  <a:srgbClr val="3333FF"/>
                </a:solidFill>
              </a:rPr>
              <a:t>,</a:t>
            </a:r>
            <a:r>
              <a:rPr lang="ko-KR" altLang="en-US" sz="2400" b="1" u="sng" dirty="0">
                <a:solidFill>
                  <a:srgbClr val="3333FF"/>
                </a:solidFill>
              </a:rPr>
              <a:t>분회 등</a:t>
            </a:r>
            <a:r>
              <a:rPr lang="en-US" altLang="ko-KR" sz="2400" b="1" u="sng" dirty="0">
                <a:solidFill>
                  <a:srgbClr val="3333FF"/>
                </a:solidFill>
              </a:rPr>
              <a:t>)</a:t>
            </a:r>
            <a:r>
              <a:rPr lang="ko-KR" altLang="en-US" sz="2400" b="1" u="sng" dirty="0">
                <a:solidFill>
                  <a:srgbClr val="3333FF"/>
                </a:solidFill>
              </a:rPr>
              <a:t>의 경우에 대하여 판례는 독립된 조직체에 한하여 예외적으로 단체교섭권을 가진다는 입장임</a:t>
            </a:r>
            <a:r>
              <a:rPr lang="en-US" altLang="ko-KR" sz="2400" dirty="0"/>
              <a:t>. </a:t>
            </a:r>
            <a:r>
              <a:rPr lang="ko-KR" altLang="en-US" sz="2400" u="sng" dirty="0"/>
              <a:t>실제로 단체교섭의 당사자가 될 수 있는지는 하부조직이 실질적인 독립된 조직체인지 여부</a:t>
            </a:r>
            <a:r>
              <a:rPr lang="en-US" altLang="ko-KR" sz="2400" u="sng" dirty="0"/>
              <a:t>, </a:t>
            </a:r>
            <a:r>
              <a:rPr lang="ko-KR" altLang="en-US" sz="2400" u="sng" dirty="0"/>
              <a:t>특히 </a:t>
            </a:r>
            <a:r>
              <a:rPr lang="ko-KR" altLang="en-US" sz="2400" u="sng" dirty="0" err="1"/>
              <a:t>초기업단위노조</a:t>
            </a:r>
            <a:r>
              <a:rPr lang="ko-KR" altLang="en-US" sz="2400" u="sng" dirty="0"/>
              <a:t> 및 하부조직의 규약에 따라 결정된다</a:t>
            </a:r>
            <a:r>
              <a:rPr lang="en-US" altLang="ko-KR" sz="2400" u="sng" dirty="0"/>
              <a:t>.</a:t>
            </a:r>
            <a:r>
              <a:rPr lang="en-US" altLang="ko-KR" sz="2400" dirty="0"/>
              <a:t>(</a:t>
            </a:r>
            <a:r>
              <a:rPr lang="ko-KR" altLang="en-US" sz="2400" dirty="0"/>
              <a:t>단</a:t>
            </a:r>
            <a:r>
              <a:rPr lang="en-US" altLang="ko-KR" sz="2400" dirty="0"/>
              <a:t>, ‘</a:t>
            </a:r>
            <a:r>
              <a:rPr lang="ko-KR" altLang="en-US" sz="2400" dirty="0"/>
              <a:t>교섭권 위임’과는 구별</a:t>
            </a:r>
            <a:r>
              <a:rPr lang="en-US" altLang="ko-KR" sz="2400" dirty="0" smtClean="0"/>
              <a:t>)</a:t>
            </a:r>
          </a:p>
          <a:p>
            <a:pPr fontAlgn="base">
              <a:lnSpc>
                <a:spcPct val="150000"/>
              </a:lnSpc>
            </a:pPr>
            <a:endParaRPr lang="ko-KR" altLang="en-US" sz="2400" dirty="0"/>
          </a:p>
          <a:p>
            <a:pPr fontAlgn="base">
              <a:lnSpc>
                <a:spcPct val="150000"/>
              </a:lnSpc>
            </a:pPr>
            <a:r>
              <a:rPr lang="en-US" altLang="ko-KR" sz="2400" dirty="0"/>
              <a:t>&lt;</a:t>
            </a:r>
            <a:r>
              <a:rPr lang="ko-KR" altLang="en-US" sz="2400" dirty="0"/>
              <a:t>대법원 </a:t>
            </a:r>
            <a:r>
              <a:rPr lang="en-US" altLang="ko-KR" sz="2400" dirty="0"/>
              <a:t>2001. 2. 23. </a:t>
            </a:r>
            <a:r>
              <a:rPr lang="ko-KR" altLang="en-US" sz="2400" dirty="0"/>
              <a:t>선고 </a:t>
            </a:r>
            <a:r>
              <a:rPr lang="en-US" altLang="ko-KR" sz="2400" dirty="0"/>
              <a:t>2000</a:t>
            </a:r>
            <a:r>
              <a:rPr lang="ko-KR" altLang="en-US" sz="2400" dirty="0"/>
              <a:t>도</a:t>
            </a:r>
            <a:r>
              <a:rPr lang="en-US" altLang="ko-KR" sz="2400" dirty="0"/>
              <a:t>4299 </a:t>
            </a:r>
            <a:r>
              <a:rPr lang="ko-KR" altLang="en-US" sz="2400" dirty="0"/>
              <a:t>판결</a:t>
            </a:r>
            <a:r>
              <a:rPr lang="en-US" altLang="ko-KR" sz="2400" dirty="0"/>
              <a:t>&gt; </a:t>
            </a:r>
            <a:endParaRPr lang="ko-KR" altLang="en-US" sz="2400" dirty="0"/>
          </a:p>
          <a:p>
            <a:pPr fontAlgn="base">
              <a:lnSpc>
                <a:spcPct val="150000"/>
              </a:lnSpc>
            </a:pPr>
            <a:r>
              <a:rPr lang="ko-KR" altLang="en-US" sz="2400" b="1" u="sng" dirty="0">
                <a:solidFill>
                  <a:srgbClr val="3333FF"/>
                </a:solidFill>
              </a:rPr>
              <a:t>노동조합의 하부단체인 분회나 지부가 독자적인 규약 및 집행기관을 가지고 ‘독립된 조직체’</a:t>
            </a:r>
            <a:r>
              <a:rPr lang="ko-KR" altLang="en-US" sz="2400" b="1" u="sng" dirty="0" err="1">
                <a:solidFill>
                  <a:srgbClr val="3333FF"/>
                </a:solidFill>
              </a:rPr>
              <a:t>로서</a:t>
            </a:r>
            <a:r>
              <a:rPr lang="ko-KR" altLang="en-US" sz="2400" b="1" u="sng" dirty="0">
                <a:solidFill>
                  <a:srgbClr val="3333FF"/>
                </a:solidFill>
              </a:rPr>
              <a:t> 활동을 하는 경우 당해 조직이나 그 조합원에 고유한 사항에 대하여는 독자적으로 단체교섭하고 단체협약을 체결할 수 있고</a:t>
            </a:r>
            <a:r>
              <a:rPr lang="en-US" altLang="ko-KR" sz="2400" dirty="0"/>
              <a:t>, </a:t>
            </a:r>
            <a:r>
              <a:rPr lang="ko-KR" altLang="en-US" sz="2400" dirty="0"/>
              <a:t>이는 그 분회나 지부가 </a:t>
            </a:r>
            <a:r>
              <a:rPr lang="ko-KR" altLang="en-US" sz="2400" dirty="0" err="1"/>
              <a:t>노동조합및노동관계조정법시행령</a:t>
            </a:r>
            <a:r>
              <a:rPr lang="ko-KR" altLang="en-US" sz="2400" dirty="0"/>
              <a:t> 제</a:t>
            </a:r>
            <a:r>
              <a:rPr lang="en-US" altLang="ko-KR" sz="2400" dirty="0"/>
              <a:t>7</a:t>
            </a:r>
            <a:r>
              <a:rPr lang="ko-KR" altLang="en-US" sz="2400" dirty="0"/>
              <a:t>조의 규정에 따라 그 설립신고를 하였는지 여부에 </a:t>
            </a:r>
            <a:r>
              <a:rPr lang="ko-KR" altLang="en-US" sz="2400" dirty="0" err="1"/>
              <a:t>영향받지</a:t>
            </a:r>
            <a:r>
              <a:rPr lang="ko-KR" altLang="en-US" sz="2400" dirty="0"/>
              <a:t> 아니한다</a:t>
            </a:r>
            <a:r>
              <a:rPr lang="en-US" altLang="ko-KR" sz="2400" dirty="0"/>
              <a:t>.</a:t>
            </a:r>
            <a:endParaRPr lang="ko-KR" altLang="en-US" sz="2400" dirty="0"/>
          </a:p>
          <a:p>
            <a:pPr>
              <a:lnSpc>
                <a:spcPct val="150000"/>
              </a:lnSpc>
            </a:pPr>
            <a:endParaRPr lang="en-US" altLang="ko-KR" sz="2400" dirty="0"/>
          </a:p>
          <a:p>
            <a:pPr>
              <a:lnSpc>
                <a:spcPct val="150000"/>
              </a:lnSpc>
            </a:pPr>
            <a:r>
              <a:rPr lang="en-US" altLang="ko-KR" sz="2400" u="sng" dirty="0" smtClean="0"/>
              <a:t> </a:t>
            </a:r>
          </a:p>
        </p:txBody>
      </p:sp>
      <p:sp>
        <p:nvSpPr>
          <p:cNvPr id="4" name="Rectangle 1"/>
          <p:cNvSpPr>
            <a:spLocks noChangeArrowheads="1"/>
          </p:cNvSpPr>
          <p:nvPr/>
        </p:nvSpPr>
        <p:spPr bwMode="auto">
          <a:xfrm>
            <a:off x="3629024" y="3078163"/>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16626949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r>
              <a:rPr lang="en-US" altLang="ko-KR" sz="3600" b="1" dirty="0" smtClean="0"/>
              <a:t>1. </a:t>
            </a:r>
            <a:r>
              <a:rPr lang="ko-KR" altLang="en-US" sz="3600" b="1" dirty="0" smtClean="0"/>
              <a:t>단체교섭 </a:t>
            </a:r>
            <a:r>
              <a:rPr lang="en-US" altLang="ko-KR" sz="3600" b="1" dirty="0" smtClean="0"/>
              <a:t>-</a:t>
            </a:r>
            <a:r>
              <a:rPr lang="ko-KR" altLang="en-US" sz="3600" b="1" dirty="0" smtClean="0"/>
              <a:t> 가</a:t>
            </a:r>
            <a:r>
              <a:rPr lang="en-US" altLang="ko-KR" sz="3600" b="1" dirty="0" smtClean="0"/>
              <a:t>. </a:t>
            </a:r>
            <a:r>
              <a:rPr lang="ko-KR" altLang="en-US" sz="3600" b="1" dirty="0" smtClean="0"/>
              <a:t>단체교섭의 당사자</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0" y="812551"/>
            <a:ext cx="11842044" cy="6186309"/>
          </a:xfrm>
          <a:prstGeom prst="rect">
            <a:avLst/>
          </a:prstGeom>
          <a:noFill/>
        </p:spPr>
        <p:txBody>
          <a:bodyPr wrap="square" rtlCol="0">
            <a:spAutoFit/>
          </a:bodyPr>
          <a:lstStyle/>
          <a:p>
            <a:pPr fontAlgn="base">
              <a:lnSpc>
                <a:spcPct val="150000"/>
              </a:lnSpc>
            </a:pPr>
            <a:r>
              <a:rPr lang="ko-KR" altLang="en-US" sz="2400" dirty="0"/>
              <a:t>○ 법외노조</a:t>
            </a:r>
          </a:p>
          <a:p>
            <a:pPr fontAlgn="base">
              <a:lnSpc>
                <a:spcPct val="150000"/>
              </a:lnSpc>
            </a:pPr>
            <a:r>
              <a:rPr lang="ko-KR" altLang="en-US" sz="2400" u="sng" dirty="0"/>
              <a:t>법외노조라 함은 </a:t>
            </a:r>
            <a:r>
              <a:rPr lang="ko-KR" altLang="en-US" sz="2400" u="sng" dirty="0" smtClean="0"/>
              <a:t>“노조법</a:t>
            </a:r>
            <a:r>
              <a:rPr lang="ko-KR" altLang="en-US" sz="2400" u="sng" dirty="0"/>
              <a:t>”상 노동조합으로서의 실질적 </a:t>
            </a:r>
            <a:r>
              <a:rPr lang="ko-KR" altLang="en-US" sz="2400" u="sng" dirty="0" smtClean="0"/>
              <a:t>요건</a:t>
            </a:r>
            <a:r>
              <a:rPr lang="en-US" altLang="ko-KR" sz="2400" u="sng" dirty="0" smtClean="0"/>
              <a:t>(</a:t>
            </a:r>
            <a:r>
              <a:rPr lang="ko-KR" altLang="en-US" sz="2400" u="sng" dirty="0" smtClean="0"/>
              <a:t>자주성</a:t>
            </a:r>
            <a:r>
              <a:rPr lang="en-US" altLang="ko-KR" sz="2400" u="sng" dirty="0" smtClean="0"/>
              <a:t>, </a:t>
            </a:r>
            <a:r>
              <a:rPr lang="ko-KR" altLang="en-US" sz="2400" u="sng" dirty="0" smtClean="0"/>
              <a:t>목적성</a:t>
            </a:r>
            <a:r>
              <a:rPr lang="en-US" altLang="ko-KR" sz="2400" u="sng" dirty="0" smtClean="0"/>
              <a:t>, </a:t>
            </a:r>
            <a:r>
              <a:rPr lang="ko-KR" altLang="en-US" sz="2400" u="sng" dirty="0" err="1" smtClean="0"/>
              <a:t>단체성</a:t>
            </a:r>
            <a:r>
              <a:rPr lang="en-US" altLang="ko-KR" sz="2400" u="sng" dirty="0" smtClean="0"/>
              <a:t>)</a:t>
            </a:r>
            <a:r>
              <a:rPr lang="ko-KR" altLang="en-US" sz="2400" u="sng" dirty="0" smtClean="0"/>
              <a:t>은 </a:t>
            </a:r>
            <a:r>
              <a:rPr lang="ko-KR" altLang="en-US" sz="2400" u="sng" dirty="0"/>
              <a:t>갖추고 있으나 설립신고라는 형식적 요건이 </a:t>
            </a:r>
            <a:r>
              <a:rPr lang="ko-KR" altLang="en-US" sz="2400" u="sng" dirty="0" err="1" smtClean="0"/>
              <a:t>흠결되어</a:t>
            </a:r>
            <a:r>
              <a:rPr lang="ko-KR" altLang="en-US" sz="2400" u="sng" dirty="0" smtClean="0"/>
              <a:t> </a:t>
            </a:r>
            <a:r>
              <a:rPr lang="ko-KR" altLang="en-US" sz="2400" u="sng" dirty="0"/>
              <a:t>있는 노동조합을 말한다</a:t>
            </a:r>
            <a:r>
              <a:rPr lang="en-US" altLang="ko-KR" sz="2400" u="sng" dirty="0"/>
              <a:t>.</a:t>
            </a:r>
            <a:r>
              <a:rPr lang="ko-KR" altLang="en-US" sz="2400" dirty="0"/>
              <a:t> </a:t>
            </a:r>
            <a:r>
              <a:rPr lang="ko-KR" altLang="en-US" sz="2400" dirty="0" smtClean="0"/>
              <a:t>노조법 </a:t>
            </a:r>
            <a:r>
              <a:rPr lang="ko-KR" altLang="en-US" sz="2400" dirty="0"/>
              <a:t>제</a:t>
            </a:r>
            <a:r>
              <a:rPr lang="en-US" altLang="ko-KR" sz="2400" dirty="0"/>
              <a:t>29</a:t>
            </a:r>
            <a:r>
              <a:rPr lang="ko-KR" altLang="en-US" sz="2400" dirty="0" smtClean="0"/>
              <a:t>조가 단체교섭권을 가지고 있다고 규정한 노동조합은 실질적 </a:t>
            </a:r>
            <a:r>
              <a:rPr lang="ko-KR" altLang="en-US" sz="2400" dirty="0"/>
              <a:t>요건을 갖추고 있는 근로자단체를 가리키고</a:t>
            </a:r>
            <a:r>
              <a:rPr lang="en-US" altLang="ko-KR" sz="2400" dirty="0"/>
              <a:t>, </a:t>
            </a:r>
            <a:r>
              <a:rPr lang="ko-KR" altLang="en-US" sz="2400" u="sng" dirty="0" smtClean="0"/>
              <a:t>설립신고까지를 </a:t>
            </a:r>
            <a:r>
              <a:rPr lang="ko-KR" altLang="en-US" sz="2400" u="sng" dirty="0"/>
              <a:t>마친 노동조합에 한정된다고 할 수 없으므로 법외노조도 단체교섭권의 정당한 당사자로 볼 수 있다</a:t>
            </a:r>
            <a:r>
              <a:rPr lang="en-US" altLang="ko-KR" sz="2400" u="sng" dirty="0" smtClean="0"/>
              <a:t>.</a:t>
            </a:r>
          </a:p>
          <a:p>
            <a:pPr fontAlgn="base">
              <a:lnSpc>
                <a:spcPct val="150000"/>
              </a:lnSpc>
            </a:pPr>
            <a:endParaRPr lang="ko-KR" altLang="en-US" sz="2400" dirty="0"/>
          </a:p>
          <a:p>
            <a:pPr fontAlgn="base">
              <a:lnSpc>
                <a:spcPct val="150000"/>
              </a:lnSpc>
            </a:pPr>
            <a:r>
              <a:rPr lang="en-US" altLang="ko-KR" sz="2400" dirty="0"/>
              <a:t>&lt;</a:t>
            </a:r>
            <a:r>
              <a:rPr lang="ko-KR" altLang="en-US" sz="2400" dirty="0"/>
              <a:t>대법원 </a:t>
            </a:r>
            <a:r>
              <a:rPr lang="en-US" altLang="ko-KR" sz="2400" dirty="0"/>
              <a:t>1997. 2. 11. </a:t>
            </a:r>
            <a:r>
              <a:rPr lang="ko-KR" altLang="en-US" sz="2400" dirty="0"/>
              <a:t>선고 </a:t>
            </a:r>
            <a:r>
              <a:rPr lang="en-US" altLang="ko-KR" sz="2400" dirty="0"/>
              <a:t>96</a:t>
            </a:r>
            <a:r>
              <a:rPr lang="ko-KR" altLang="en-US" sz="2400" dirty="0"/>
              <a:t>누</a:t>
            </a:r>
            <a:r>
              <a:rPr lang="en-US" altLang="ko-KR" sz="2400" dirty="0"/>
              <a:t>2125 </a:t>
            </a:r>
            <a:r>
              <a:rPr lang="ko-KR" altLang="en-US" sz="2400" dirty="0"/>
              <a:t>판결</a:t>
            </a:r>
            <a:r>
              <a:rPr lang="en-US" altLang="ko-KR" sz="2400" dirty="0"/>
              <a:t>&gt;</a:t>
            </a:r>
            <a:endParaRPr lang="ko-KR" altLang="en-US" sz="2400" dirty="0"/>
          </a:p>
          <a:p>
            <a:pPr fontAlgn="base">
              <a:lnSpc>
                <a:spcPct val="150000"/>
              </a:lnSpc>
            </a:pPr>
            <a:r>
              <a:rPr lang="ko-KR" altLang="en-US" sz="2400" u="sng" dirty="0"/>
              <a:t>노동조합으로서의 실질적 요건을 갖추지 못하였다면 단체교섭권이나 쟁의행위의 정당한 주체로 될 수 있는 노동조합이라고 볼 수 없다 할 것이나</a:t>
            </a:r>
            <a:r>
              <a:rPr lang="en-US" altLang="ko-KR" sz="2400" dirty="0"/>
              <a:t>, </a:t>
            </a:r>
            <a:r>
              <a:rPr lang="ko-KR" altLang="en-US" sz="2400" b="1" u="sng" dirty="0" err="1"/>
              <a:t>법상의</a:t>
            </a:r>
            <a:r>
              <a:rPr lang="ko-KR" altLang="en-US" sz="2400" b="1" u="sng" dirty="0"/>
              <a:t> 노동조합이 아닌 근로자의 </a:t>
            </a:r>
            <a:r>
              <a:rPr lang="ko-KR" altLang="en-US" sz="2400" b="1" u="sng" dirty="0" err="1"/>
              <a:t>단결체는</a:t>
            </a:r>
            <a:r>
              <a:rPr lang="ko-KR" altLang="en-US" sz="2400" b="1" u="sng" dirty="0"/>
              <a:t> 무조건 단체교섭권 등이 없다는 것은 아니다</a:t>
            </a:r>
            <a:r>
              <a:rPr lang="en-US" altLang="ko-KR" sz="2400" b="1" u="sng" dirty="0"/>
              <a:t>.</a:t>
            </a:r>
            <a:endParaRPr lang="ko-KR" altLang="en-US" sz="2400" dirty="0"/>
          </a:p>
        </p:txBody>
      </p:sp>
      <p:sp>
        <p:nvSpPr>
          <p:cNvPr id="4" name="Rectangle 1"/>
          <p:cNvSpPr>
            <a:spLocks noChangeArrowheads="1"/>
          </p:cNvSpPr>
          <p:nvPr/>
        </p:nvSpPr>
        <p:spPr bwMode="auto">
          <a:xfrm>
            <a:off x="3629024" y="3078163"/>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33118584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r>
              <a:rPr lang="en-US" altLang="ko-KR" sz="3600" b="1" dirty="0" smtClean="0"/>
              <a:t>1. </a:t>
            </a:r>
            <a:r>
              <a:rPr lang="ko-KR" altLang="en-US" sz="3600" b="1" dirty="0" smtClean="0"/>
              <a:t>단체교섭 </a:t>
            </a:r>
            <a:r>
              <a:rPr lang="en-US" altLang="ko-KR" sz="3600" b="1" dirty="0" smtClean="0"/>
              <a:t>-</a:t>
            </a:r>
            <a:r>
              <a:rPr lang="ko-KR" altLang="en-US" sz="3600" b="1" dirty="0" smtClean="0"/>
              <a:t> 가</a:t>
            </a:r>
            <a:r>
              <a:rPr lang="en-US" altLang="ko-KR" sz="3600" b="1" dirty="0" smtClean="0"/>
              <a:t>. </a:t>
            </a:r>
            <a:r>
              <a:rPr lang="ko-KR" altLang="en-US" sz="3600" b="1" dirty="0" smtClean="0"/>
              <a:t>단체교섭의 당사자</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0" y="812551"/>
            <a:ext cx="11842044" cy="7294305"/>
          </a:xfrm>
          <a:prstGeom prst="rect">
            <a:avLst/>
          </a:prstGeom>
          <a:noFill/>
        </p:spPr>
        <p:txBody>
          <a:bodyPr wrap="square" rtlCol="0">
            <a:spAutoFit/>
          </a:bodyPr>
          <a:lstStyle/>
          <a:p>
            <a:pPr fontAlgn="base">
              <a:lnSpc>
                <a:spcPct val="150000"/>
              </a:lnSpc>
            </a:pPr>
            <a:r>
              <a:rPr lang="en-US" altLang="ko-KR" sz="2400" dirty="0" smtClean="0"/>
              <a:t> </a:t>
            </a:r>
            <a:r>
              <a:rPr lang="ko-KR" altLang="en-US" sz="2400" dirty="0" smtClean="0"/>
              <a:t>○ </a:t>
            </a:r>
            <a:r>
              <a:rPr lang="ko-KR" altLang="en-US" sz="2400" dirty="0"/>
              <a:t>총회 인준 조항 </a:t>
            </a:r>
          </a:p>
          <a:p>
            <a:pPr fontAlgn="base">
              <a:lnSpc>
                <a:spcPct val="150000"/>
              </a:lnSpc>
            </a:pPr>
            <a:r>
              <a:rPr lang="ko-KR" altLang="en-US" sz="2400" u="sng" dirty="0"/>
              <a:t>현행법에 따른 대표자의 </a:t>
            </a:r>
            <a:r>
              <a:rPr lang="ko-KR" altLang="en-US" sz="2400" u="sng" dirty="0" err="1"/>
              <a:t>단협</a:t>
            </a:r>
            <a:r>
              <a:rPr lang="ko-KR" altLang="en-US" sz="2400" u="sng" dirty="0"/>
              <a:t> 체결권한을 전면적</a:t>
            </a:r>
            <a:r>
              <a:rPr lang="en-US" altLang="ko-KR" sz="2400" u="sng" dirty="0"/>
              <a:t>․</a:t>
            </a:r>
            <a:r>
              <a:rPr lang="ko-KR" altLang="en-US" sz="2400" u="sng" dirty="0"/>
              <a:t>포괄적으로 제한하는 것</a:t>
            </a:r>
            <a:r>
              <a:rPr lang="en-US" altLang="ko-KR" sz="2400" u="sng" dirty="0"/>
              <a:t>(</a:t>
            </a:r>
            <a:r>
              <a:rPr lang="ko-KR" altLang="en-US" sz="2400" u="sng" dirty="0"/>
              <a:t>노조 규약 상의 총회 인준권 조항 등</a:t>
            </a:r>
            <a:r>
              <a:rPr lang="en-US" altLang="ko-KR" sz="2400" u="sng" dirty="0"/>
              <a:t>)</a:t>
            </a:r>
            <a:r>
              <a:rPr lang="ko-KR" altLang="en-US" sz="2400" u="sng" dirty="0"/>
              <a:t>은 </a:t>
            </a:r>
            <a:r>
              <a:rPr lang="ko-KR" altLang="en-US" sz="2400" u="sng" dirty="0" err="1"/>
              <a:t>위법하다고</a:t>
            </a:r>
            <a:r>
              <a:rPr lang="ko-KR" altLang="en-US" sz="2400" u="sng" dirty="0"/>
              <a:t> 해석하는 것이 판례</a:t>
            </a:r>
            <a:r>
              <a:rPr lang="ko-KR" altLang="en-US" sz="2400" dirty="0"/>
              <a:t>의 입장임</a:t>
            </a:r>
            <a:r>
              <a:rPr lang="en-US" altLang="ko-KR" sz="2400" dirty="0"/>
              <a:t>.(</a:t>
            </a:r>
            <a:r>
              <a:rPr lang="ko-KR" altLang="en-US" sz="2400" dirty="0"/>
              <a:t>이에 따라 실제로 행정관청에서 다수의 노조에 규약 시정명령을 발하고 있기도 하며</a:t>
            </a:r>
            <a:r>
              <a:rPr lang="en-US" altLang="ko-KR" sz="2400" dirty="0"/>
              <a:t>, </a:t>
            </a:r>
            <a:r>
              <a:rPr lang="ko-KR" altLang="en-US" sz="2400" dirty="0"/>
              <a:t>총회 인준권 조항을 이유로 사용자가 단체교섭을 거부하는 경우 부당노동행위가 아니라고까지 해석하는 판례나 노동부의 입장임</a:t>
            </a:r>
            <a:r>
              <a:rPr lang="en-US" altLang="ko-KR" sz="2400" dirty="0"/>
              <a:t>) </a:t>
            </a:r>
            <a:r>
              <a:rPr lang="ko-KR" altLang="en-US" sz="2400" dirty="0"/>
              <a:t>조합민주주의의 원칙상 총회 인준권 조항의 적법</a:t>
            </a:r>
            <a:r>
              <a:rPr lang="en-US" altLang="ko-KR" sz="2400" dirty="0"/>
              <a:t>․</a:t>
            </a:r>
            <a:r>
              <a:rPr lang="ko-KR" altLang="en-US" sz="2400" dirty="0"/>
              <a:t>정당성이 인정되어야 하나 부인되고</a:t>
            </a:r>
            <a:r>
              <a:rPr lang="en-US" altLang="ko-KR" sz="2400" dirty="0"/>
              <a:t>, </a:t>
            </a:r>
            <a:r>
              <a:rPr lang="ko-KR" altLang="en-US" sz="2400" dirty="0"/>
              <a:t>이에 따라 이른바 노조 위원장의 비민주적인 ‘직권조인’이 행해지는 문제점</a:t>
            </a:r>
            <a:r>
              <a:rPr lang="en-US" altLang="ko-KR" sz="2400" dirty="0"/>
              <a:t>. </a:t>
            </a:r>
            <a:r>
              <a:rPr lang="ko-KR" altLang="en-US" sz="2400" dirty="0"/>
              <a:t>한편 </a:t>
            </a:r>
            <a:r>
              <a:rPr lang="ko-KR" altLang="en-US" sz="2400" b="1" u="sng" dirty="0" smtClean="0">
                <a:solidFill>
                  <a:srgbClr val="3333FF"/>
                </a:solidFill>
              </a:rPr>
              <a:t>최근 대법원 판례</a:t>
            </a:r>
            <a:r>
              <a:rPr lang="en-US" altLang="ko-KR" sz="2400" b="1" u="sng" dirty="0" smtClean="0">
                <a:solidFill>
                  <a:srgbClr val="3333FF"/>
                </a:solidFill>
              </a:rPr>
              <a:t>(</a:t>
            </a:r>
            <a:r>
              <a:rPr lang="ko-KR" altLang="en-US" sz="2400" dirty="0">
                <a:solidFill>
                  <a:srgbClr val="3333FF"/>
                </a:solidFill>
              </a:rPr>
              <a:t>대법원 </a:t>
            </a:r>
            <a:r>
              <a:rPr lang="en-US" altLang="ko-KR" sz="2400" dirty="0">
                <a:solidFill>
                  <a:srgbClr val="3333FF"/>
                </a:solidFill>
              </a:rPr>
              <a:t>2013.9.27. </a:t>
            </a:r>
            <a:r>
              <a:rPr lang="ko-KR" altLang="en-US" sz="2400" dirty="0">
                <a:solidFill>
                  <a:srgbClr val="3333FF"/>
                </a:solidFill>
              </a:rPr>
              <a:t>선고 </a:t>
            </a:r>
            <a:r>
              <a:rPr lang="en-US" altLang="ko-KR" sz="2400" dirty="0">
                <a:solidFill>
                  <a:srgbClr val="3333FF"/>
                </a:solidFill>
              </a:rPr>
              <a:t>2011</a:t>
            </a:r>
            <a:r>
              <a:rPr lang="ko-KR" altLang="en-US" sz="2400" dirty="0">
                <a:solidFill>
                  <a:srgbClr val="3333FF"/>
                </a:solidFill>
              </a:rPr>
              <a:t>두</a:t>
            </a:r>
            <a:r>
              <a:rPr lang="en-US" altLang="ko-KR" sz="2400" dirty="0">
                <a:solidFill>
                  <a:srgbClr val="3333FF"/>
                </a:solidFill>
              </a:rPr>
              <a:t>15404</a:t>
            </a:r>
            <a:r>
              <a:rPr lang="ko-KR" altLang="en-US" sz="2400" dirty="0" smtClean="0">
                <a:solidFill>
                  <a:srgbClr val="3333FF"/>
                </a:solidFill>
              </a:rPr>
              <a:t>판결</a:t>
            </a:r>
            <a:r>
              <a:rPr lang="en-US" altLang="ko-KR" sz="2400" dirty="0" smtClean="0">
                <a:solidFill>
                  <a:srgbClr val="3333FF"/>
                </a:solidFill>
              </a:rPr>
              <a:t>)</a:t>
            </a:r>
            <a:r>
              <a:rPr lang="ko-KR" altLang="en-US" sz="2400" b="1" u="sng" dirty="0" smtClean="0">
                <a:solidFill>
                  <a:srgbClr val="3333FF"/>
                </a:solidFill>
              </a:rPr>
              <a:t>도 </a:t>
            </a:r>
            <a:r>
              <a:rPr lang="ko-KR" altLang="en-US" sz="2400" b="1" u="sng" dirty="0">
                <a:solidFill>
                  <a:srgbClr val="3333FF"/>
                </a:solidFill>
              </a:rPr>
              <a:t>협약 체결 이전에 총회 인준을 거치도록 한 </a:t>
            </a:r>
            <a:r>
              <a:rPr lang="ko-KR" altLang="en-US" sz="2400" b="1" u="sng" dirty="0" smtClean="0">
                <a:solidFill>
                  <a:srgbClr val="3333FF"/>
                </a:solidFill>
              </a:rPr>
              <a:t>경우</a:t>
            </a:r>
            <a:r>
              <a:rPr lang="en-US" altLang="ko-KR" sz="2400" b="1" u="sng" dirty="0" smtClean="0">
                <a:solidFill>
                  <a:srgbClr val="3333FF"/>
                </a:solidFill>
              </a:rPr>
              <a:t>(</a:t>
            </a:r>
            <a:r>
              <a:rPr lang="ko-KR" altLang="en-US" sz="2400" b="1" u="sng" dirty="0">
                <a:solidFill>
                  <a:srgbClr val="3333FF"/>
                </a:solidFill>
              </a:rPr>
              <a:t>‘조합이 협약을 체결하고자 할 때에는 총회를 거쳐 위원장이 </a:t>
            </a:r>
            <a:r>
              <a:rPr lang="ko-KR" altLang="en-US" sz="2400" b="1" u="sng" dirty="0" smtClean="0">
                <a:solidFill>
                  <a:srgbClr val="3333FF"/>
                </a:solidFill>
              </a:rPr>
              <a:t>체결한다’는 노조 규약</a:t>
            </a:r>
            <a:r>
              <a:rPr lang="en-US" altLang="ko-KR" sz="2400" b="1" u="sng" dirty="0" smtClean="0">
                <a:solidFill>
                  <a:srgbClr val="3333FF"/>
                </a:solidFill>
              </a:rPr>
              <a:t>)</a:t>
            </a:r>
            <a:r>
              <a:rPr lang="ko-KR" altLang="en-US" sz="2400" b="1" u="sng" dirty="0" smtClean="0">
                <a:solidFill>
                  <a:srgbClr val="3333FF"/>
                </a:solidFill>
              </a:rPr>
              <a:t>에는 </a:t>
            </a:r>
            <a:r>
              <a:rPr lang="ko-KR" altLang="en-US" sz="2400" b="1" u="sng" dirty="0" err="1">
                <a:solidFill>
                  <a:srgbClr val="3333FF"/>
                </a:solidFill>
              </a:rPr>
              <a:t>위법하다고</a:t>
            </a:r>
            <a:r>
              <a:rPr lang="ko-KR" altLang="en-US" sz="2400" b="1" u="sng" dirty="0">
                <a:solidFill>
                  <a:srgbClr val="3333FF"/>
                </a:solidFill>
              </a:rPr>
              <a:t> 볼 수 없다고 판시한 바 있음</a:t>
            </a:r>
            <a:r>
              <a:rPr lang="en-US" altLang="ko-KR" sz="2400" b="1" u="sng" dirty="0">
                <a:solidFill>
                  <a:srgbClr val="3333FF"/>
                </a:solidFill>
              </a:rPr>
              <a:t>.</a:t>
            </a:r>
            <a:endParaRPr lang="ko-KR" altLang="en-US" sz="2400" dirty="0">
              <a:solidFill>
                <a:srgbClr val="3333FF"/>
              </a:solidFill>
            </a:endParaRPr>
          </a:p>
          <a:p>
            <a:pPr fontAlgn="base">
              <a:lnSpc>
                <a:spcPct val="150000"/>
              </a:lnSpc>
            </a:pPr>
            <a:endParaRPr lang="ko-KR" altLang="en-US" sz="2400" dirty="0"/>
          </a:p>
          <a:p>
            <a:pPr fontAlgn="base">
              <a:lnSpc>
                <a:spcPct val="150000"/>
              </a:lnSpc>
            </a:pPr>
            <a:r>
              <a:rPr lang="en-US" altLang="ko-KR" sz="2400" dirty="0" smtClean="0"/>
              <a:t> </a:t>
            </a:r>
            <a:endParaRPr lang="ko-KR" altLang="en-US" sz="2400" dirty="0"/>
          </a:p>
        </p:txBody>
      </p:sp>
      <p:sp>
        <p:nvSpPr>
          <p:cNvPr id="4" name="Rectangle 1"/>
          <p:cNvSpPr>
            <a:spLocks noChangeArrowheads="1"/>
          </p:cNvSpPr>
          <p:nvPr/>
        </p:nvSpPr>
        <p:spPr bwMode="auto">
          <a:xfrm>
            <a:off x="3629024" y="3078163"/>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164372993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r>
              <a:rPr lang="en-US" altLang="ko-KR" sz="3600" b="1" dirty="0" smtClean="0"/>
              <a:t>1. </a:t>
            </a:r>
            <a:r>
              <a:rPr lang="ko-KR" altLang="en-US" sz="3600" b="1" dirty="0" smtClean="0"/>
              <a:t>단체교섭 </a:t>
            </a:r>
            <a:r>
              <a:rPr lang="en-US" altLang="ko-KR" sz="3600" b="1" dirty="0" smtClean="0"/>
              <a:t>-</a:t>
            </a:r>
            <a:r>
              <a:rPr lang="ko-KR" altLang="en-US" sz="3600" b="1" dirty="0" smtClean="0"/>
              <a:t> 가</a:t>
            </a:r>
            <a:r>
              <a:rPr lang="en-US" altLang="ko-KR" sz="3600" b="1" dirty="0" smtClean="0"/>
              <a:t>. </a:t>
            </a:r>
            <a:r>
              <a:rPr lang="ko-KR" altLang="en-US" sz="3600" b="1" dirty="0" smtClean="0"/>
              <a:t>단체교섭의 당사자</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0" y="812551"/>
            <a:ext cx="11842044" cy="5632311"/>
          </a:xfrm>
          <a:prstGeom prst="rect">
            <a:avLst/>
          </a:prstGeom>
          <a:noFill/>
        </p:spPr>
        <p:txBody>
          <a:bodyPr wrap="square" rtlCol="0">
            <a:spAutoFit/>
          </a:bodyPr>
          <a:lstStyle/>
          <a:p>
            <a:pPr fontAlgn="base">
              <a:lnSpc>
                <a:spcPct val="150000"/>
              </a:lnSpc>
            </a:pPr>
            <a:r>
              <a:rPr lang="en-US" altLang="ko-KR" sz="2400" dirty="0" smtClean="0"/>
              <a:t> </a:t>
            </a:r>
            <a:r>
              <a:rPr lang="ko-KR" altLang="en-US" sz="2400" dirty="0"/>
              <a:t>참고로 하급심 판결</a:t>
            </a:r>
            <a:r>
              <a:rPr lang="en-US" altLang="ko-KR" sz="2400" dirty="0"/>
              <a:t>(</a:t>
            </a:r>
            <a:r>
              <a:rPr lang="ko-KR" altLang="en-US" sz="2400" dirty="0"/>
              <a:t>서울중앙지방법원 </a:t>
            </a:r>
            <a:r>
              <a:rPr lang="en-US" altLang="ko-KR" sz="2400" dirty="0"/>
              <a:t>2015.5.15. </a:t>
            </a:r>
            <a:r>
              <a:rPr lang="ko-KR" altLang="en-US" sz="2400" dirty="0"/>
              <a:t>선고 </a:t>
            </a:r>
            <a:r>
              <a:rPr lang="en-US" altLang="ko-KR" sz="2400" dirty="0"/>
              <a:t>2014</a:t>
            </a:r>
            <a:r>
              <a:rPr lang="ko-KR" altLang="en-US" sz="2400" dirty="0" err="1"/>
              <a:t>가합</a:t>
            </a:r>
            <a:r>
              <a:rPr lang="en-US" altLang="ko-KR" sz="2400" dirty="0"/>
              <a:t>35452</a:t>
            </a:r>
            <a:r>
              <a:rPr lang="ko-KR" altLang="en-US" sz="2400" dirty="0"/>
              <a:t>판결</a:t>
            </a:r>
            <a:r>
              <a:rPr lang="en-US" altLang="ko-KR" sz="2400" dirty="0" smtClean="0"/>
              <a:t>)</a:t>
            </a:r>
            <a:r>
              <a:rPr lang="ko-KR" altLang="en-US" sz="2400" dirty="0" smtClean="0"/>
              <a:t>중에는 </a:t>
            </a:r>
            <a:r>
              <a:rPr lang="ko-KR" altLang="en-US" sz="2400" dirty="0"/>
              <a:t>“</a:t>
            </a:r>
            <a:r>
              <a:rPr lang="ko-KR" altLang="en-US" sz="2400" u="sng" dirty="0"/>
              <a:t>단체협약 체결 전 총회를 통해 조합원들의 의견수렴 절차를 거치도록 한 규약 등이 유효하다고 해석되는 이상</a:t>
            </a:r>
            <a:r>
              <a:rPr lang="en-US" altLang="ko-KR" sz="2400" dirty="0"/>
              <a:t>, </a:t>
            </a:r>
            <a:r>
              <a:rPr lang="ko-KR" altLang="en-US" sz="2400" b="1" u="sng" dirty="0">
                <a:solidFill>
                  <a:srgbClr val="3333FF"/>
                </a:solidFill>
              </a:rPr>
              <a:t>노동조합 대표자가 위와 같은 절차를 거치지 않은 채 만연히 사용자와의 단체협약 체결에 나아갔다면</a:t>
            </a:r>
            <a:r>
              <a:rPr lang="en-US" altLang="ko-KR" sz="2400" b="1" u="sng" dirty="0">
                <a:solidFill>
                  <a:srgbClr val="3333FF"/>
                </a:solidFill>
              </a:rPr>
              <a:t>, </a:t>
            </a:r>
            <a:r>
              <a:rPr lang="ko-KR" altLang="en-US" sz="2400" b="1" u="sng" dirty="0">
                <a:solidFill>
                  <a:srgbClr val="3333FF"/>
                </a:solidFill>
              </a:rPr>
              <a:t>이 같은 행위는 원칙적으로 조합의 의사형성 과정에 직접 참여할 수 있는 조합원들의 권리를 침해하는 불법행위에 해당한다고 봄이 상당하고</a:t>
            </a:r>
            <a:r>
              <a:rPr lang="en-US" altLang="ko-KR" sz="2400" b="1" u="sng" dirty="0">
                <a:solidFill>
                  <a:srgbClr val="3333FF"/>
                </a:solidFill>
              </a:rPr>
              <a:t>, </a:t>
            </a:r>
            <a:r>
              <a:rPr lang="ko-KR" altLang="en-US" sz="2400" b="1" u="sng" dirty="0">
                <a:solidFill>
                  <a:srgbClr val="3333FF"/>
                </a:solidFill>
              </a:rPr>
              <a:t>따라서 노동조합 대표자는 이로 인하여 조합원들이 입은 손해를 배상할 책임이 있다</a:t>
            </a:r>
            <a:r>
              <a:rPr lang="en-US" altLang="ko-KR" sz="2400" b="1" u="sng" dirty="0">
                <a:solidFill>
                  <a:srgbClr val="3333FF"/>
                </a:solidFill>
              </a:rPr>
              <a:t>.</a:t>
            </a:r>
            <a:r>
              <a:rPr lang="ko-KR" altLang="en-US" sz="2400" dirty="0"/>
              <a:t>”라고 하여 </a:t>
            </a:r>
            <a:r>
              <a:rPr lang="ko-KR" altLang="en-US" sz="2400" u="sng" dirty="0">
                <a:solidFill>
                  <a:srgbClr val="3333FF"/>
                </a:solidFill>
              </a:rPr>
              <a:t>단체협약 체결에 관한 규약상 절차를 위반한 노동조합 대표자의 불법행위 손해배상책임을 인정한 판결이 있다</a:t>
            </a:r>
            <a:r>
              <a:rPr lang="en-US" altLang="ko-KR" sz="2400" u="sng" dirty="0">
                <a:solidFill>
                  <a:srgbClr val="3333FF"/>
                </a:solidFill>
              </a:rPr>
              <a:t>. </a:t>
            </a:r>
            <a:endParaRPr lang="ko-KR" altLang="en-US" sz="2400" dirty="0">
              <a:solidFill>
                <a:srgbClr val="3333FF"/>
              </a:solidFill>
            </a:endParaRPr>
          </a:p>
          <a:p>
            <a:pPr fontAlgn="base">
              <a:lnSpc>
                <a:spcPct val="150000"/>
              </a:lnSpc>
            </a:pPr>
            <a:endParaRPr lang="ko-KR" altLang="en-US" sz="2400" dirty="0"/>
          </a:p>
          <a:p>
            <a:pPr fontAlgn="base">
              <a:lnSpc>
                <a:spcPct val="150000"/>
              </a:lnSpc>
            </a:pPr>
            <a:r>
              <a:rPr lang="en-US" altLang="ko-KR" sz="2400" dirty="0" smtClean="0"/>
              <a:t> </a:t>
            </a:r>
            <a:endParaRPr lang="ko-KR" altLang="en-US" sz="2400" dirty="0"/>
          </a:p>
        </p:txBody>
      </p:sp>
      <p:sp>
        <p:nvSpPr>
          <p:cNvPr id="4" name="Rectangle 1"/>
          <p:cNvSpPr>
            <a:spLocks noChangeArrowheads="1"/>
          </p:cNvSpPr>
          <p:nvPr/>
        </p:nvSpPr>
        <p:spPr bwMode="auto">
          <a:xfrm>
            <a:off x="3629024" y="3078163"/>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21247817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r>
              <a:rPr lang="en-US" altLang="ko-KR" sz="3600" b="1" dirty="0" smtClean="0"/>
              <a:t>1. </a:t>
            </a:r>
            <a:r>
              <a:rPr lang="ko-KR" altLang="en-US" sz="3600" b="1" dirty="0" smtClean="0"/>
              <a:t>단체교섭 </a:t>
            </a:r>
            <a:r>
              <a:rPr lang="en-US" altLang="ko-KR" sz="3600" b="1" dirty="0" smtClean="0"/>
              <a:t>-</a:t>
            </a:r>
            <a:r>
              <a:rPr lang="ko-KR" altLang="en-US" sz="3600" b="1" dirty="0" smtClean="0"/>
              <a:t> 가</a:t>
            </a:r>
            <a:r>
              <a:rPr lang="en-US" altLang="ko-KR" sz="3600" b="1" dirty="0" smtClean="0"/>
              <a:t>. </a:t>
            </a:r>
            <a:r>
              <a:rPr lang="ko-KR" altLang="en-US" sz="3600" b="1" dirty="0" smtClean="0"/>
              <a:t>단체교섭의 당사자</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0" y="812551"/>
            <a:ext cx="11842044" cy="6370975"/>
          </a:xfrm>
          <a:prstGeom prst="rect">
            <a:avLst/>
          </a:prstGeom>
          <a:noFill/>
        </p:spPr>
        <p:txBody>
          <a:bodyPr wrap="square" rtlCol="0">
            <a:spAutoFit/>
          </a:bodyPr>
          <a:lstStyle/>
          <a:p>
            <a:pPr fontAlgn="base"/>
            <a:r>
              <a:rPr lang="ko-KR" altLang="en-US" sz="2400" b="1" dirty="0" smtClean="0"/>
              <a:t>◈ 사용자 </a:t>
            </a:r>
            <a:r>
              <a:rPr lang="en-US" altLang="ko-KR" sz="2400" b="1" dirty="0"/>
              <a:t>: </a:t>
            </a:r>
            <a:r>
              <a:rPr lang="ko-KR" altLang="en-US" sz="2400" b="1" dirty="0"/>
              <a:t>단체교섭 </a:t>
            </a:r>
            <a:r>
              <a:rPr lang="ko-KR" altLang="en-US" sz="2400" b="1" dirty="0" smtClean="0"/>
              <a:t>의무자</a:t>
            </a:r>
            <a:endParaRPr lang="en-US" altLang="ko-KR" sz="2400" b="1" dirty="0" smtClean="0"/>
          </a:p>
          <a:p>
            <a:pPr fontAlgn="base"/>
            <a:endParaRPr lang="ko-KR" altLang="en-US" sz="2400" b="1" dirty="0"/>
          </a:p>
          <a:p>
            <a:pPr fontAlgn="base">
              <a:lnSpc>
                <a:spcPct val="150000"/>
              </a:lnSpc>
            </a:pPr>
            <a:r>
              <a:rPr lang="ko-KR" altLang="en-US" sz="2400" dirty="0"/>
              <a:t>○ 근로계약의 당사자 또는 그에 준하는 자인 사업주가 원칙이다</a:t>
            </a:r>
            <a:r>
              <a:rPr lang="en-US" altLang="ko-KR" sz="2400" dirty="0"/>
              <a:t>. </a:t>
            </a:r>
            <a:r>
              <a:rPr lang="ko-KR" altLang="en-US" sz="2400" u="sng" dirty="0"/>
              <a:t>따라서 개인사업에 있어서는 사업주 개인이</a:t>
            </a:r>
            <a:r>
              <a:rPr lang="en-US" altLang="ko-KR" sz="2400" u="sng" dirty="0"/>
              <a:t>, </a:t>
            </a:r>
            <a:r>
              <a:rPr lang="ko-KR" altLang="en-US" sz="2400" u="sng" dirty="0"/>
              <a:t>법인인 경우에는 당해 법인이 사용자가 된다</a:t>
            </a:r>
            <a:r>
              <a:rPr lang="en-US" altLang="ko-KR" sz="2400" u="sng" dirty="0" smtClean="0"/>
              <a:t>.</a:t>
            </a:r>
          </a:p>
          <a:p>
            <a:pPr fontAlgn="base">
              <a:lnSpc>
                <a:spcPct val="150000"/>
              </a:lnSpc>
            </a:pPr>
            <a:endParaRPr lang="ko-KR" altLang="en-US" sz="2400" dirty="0"/>
          </a:p>
          <a:p>
            <a:pPr fontAlgn="base">
              <a:lnSpc>
                <a:spcPct val="150000"/>
              </a:lnSpc>
            </a:pPr>
            <a:r>
              <a:rPr lang="ko-KR" altLang="en-US" sz="2400" dirty="0"/>
              <a:t>○ 사용자개념의 </a:t>
            </a:r>
            <a:r>
              <a:rPr lang="ko-KR" altLang="en-US" sz="2400" dirty="0" smtClean="0"/>
              <a:t>확장</a:t>
            </a:r>
            <a:endParaRPr lang="en-US" altLang="ko-KR" sz="2400" dirty="0" smtClean="0"/>
          </a:p>
          <a:p>
            <a:pPr fontAlgn="base">
              <a:lnSpc>
                <a:spcPct val="150000"/>
              </a:lnSpc>
            </a:pPr>
            <a:endParaRPr lang="ko-KR" altLang="en-US" sz="2400" dirty="0"/>
          </a:p>
          <a:p>
            <a:pPr fontAlgn="base">
              <a:lnSpc>
                <a:spcPct val="150000"/>
              </a:lnSpc>
            </a:pPr>
            <a:r>
              <a:rPr lang="ko-KR" altLang="en-US" sz="2400" dirty="0"/>
              <a:t>교섭상대방이 근로계약의 당사자로서의 사용자에 국한되는 것은 아니다</a:t>
            </a:r>
            <a:r>
              <a:rPr lang="en-US" altLang="ko-KR" sz="2400" dirty="0"/>
              <a:t>. </a:t>
            </a:r>
            <a:r>
              <a:rPr lang="ko-KR" altLang="en-US" sz="2400" dirty="0" smtClean="0"/>
              <a:t>고용형태의 </a:t>
            </a:r>
            <a:r>
              <a:rPr lang="ko-KR" altLang="en-US" sz="2400" dirty="0"/>
              <a:t>측면에서 볼 때에도 업무의 하도급화나 근로자파견사업의 확대 등으로 인하여 타인의 근로를 사실상 자기의 지배하에 둔 자를 단체교섭상의 사용자로 인정하지 않으면 근로자의 이익을 충분히 보호할 수 없는 경우가 증가하고 있다</a:t>
            </a:r>
            <a:r>
              <a:rPr lang="en-US" altLang="ko-KR" sz="2400" dirty="0" smtClean="0"/>
              <a:t>.(“</a:t>
            </a:r>
            <a:r>
              <a:rPr lang="ko-KR" altLang="en-US" sz="2400" dirty="0" smtClean="0"/>
              <a:t>진짜 사장이 나와라</a:t>
            </a:r>
            <a:r>
              <a:rPr lang="en-US" altLang="ko-KR" sz="2400" dirty="0" smtClean="0"/>
              <a:t>!”)</a:t>
            </a:r>
            <a:endParaRPr lang="ko-KR" altLang="en-US" sz="2400" dirty="0"/>
          </a:p>
          <a:p>
            <a:pPr fontAlgn="base">
              <a:lnSpc>
                <a:spcPct val="150000"/>
              </a:lnSpc>
            </a:pPr>
            <a:r>
              <a:rPr lang="en-US" altLang="ko-KR" sz="2400" dirty="0" smtClean="0"/>
              <a:t> </a:t>
            </a:r>
            <a:endParaRPr lang="ko-KR" altLang="en-US" sz="2400" dirty="0"/>
          </a:p>
        </p:txBody>
      </p:sp>
      <p:sp>
        <p:nvSpPr>
          <p:cNvPr id="4" name="Rectangle 1"/>
          <p:cNvSpPr>
            <a:spLocks noChangeArrowheads="1"/>
          </p:cNvSpPr>
          <p:nvPr/>
        </p:nvSpPr>
        <p:spPr bwMode="auto">
          <a:xfrm>
            <a:off x="3629024" y="3078163"/>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38738560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r>
              <a:rPr lang="en-US" altLang="ko-KR" sz="3600" b="1" dirty="0" smtClean="0"/>
              <a:t>1. </a:t>
            </a:r>
            <a:r>
              <a:rPr lang="ko-KR" altLang="en-US" sz="3600" b="1" dirty="0" smtClean="0"/>
              <a:t>단체교섭 </a:t>
            </a:r>
            <a:r>
              <a:rPr lang="en-US" altLang="ko-KR" sz="3600" b="1" dirty="0" smtClean="0"/>
              <a:t>-</a:t>
            </a:r>
            <a:r>
              <a:rPr lang="ko-KR" altLang="en-US" sz="3600" b="1" dirty="0" smtClean="0"/>
              <a:t> 가</a:t>
            </a:r>
            <a:r>
              <a:rPr lang="en-US" altLang="ko-KR" sz="3600" b="1" dirty="0" smtClean="0"/>
              <a:t>. </a:t>
            </a:r>
            <a:r>
              <a:rPr lang="ko-KR" altLang="en-US" sz="3600" b="1" dirty="0" smtClean="0"/>
              <a:t>단체교섭의 당사자</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0" y="812551"/>
            <a:ext cx="11842044" cy="6924973"/>
          </a:xfrm>
          <a:prstGeom prst="rect">
            <a:avLst/>
          </a:prstGeom>
          <a:noFill/>
        </p:spPr>
        <p:txBody>
          <a:bodyPr wrap="square" rtlCol="0">
            <a:spAutoFit/>
          </a:bodyPr>
          <a:lstStyle/>
          <a:p>
            <a:pPr fontAlgn="base">
              <a:lnSpc>
                <a:spcPct val="150000"/>
              </a:lnSpc>
            </a:pPr>
            <a:r>
              <a:rPr lang="ko-KR" altLang="en-US" sz="2400" u="sng" spc="-150" dirty="0">
                <a:solidFill>
                  <a:srgbClr val="3333FF"/>
                </a:solidFill>
              </a:rPr>
              <a:t>이와 같은 경우에 대하여 단체교섭의 원래 목적에 적합한 근로조건의 실효성 있는 규제를 위하여는 당해 노동관계에 대하여 실질적 지배력을 가지는 상대방을 단체교섭의 상대방으로서의 사용자로 인정할 필요가 있다</a:t>
            </a:r>
            <a:r>
              <a:rPr lang="en-US" altLang="ko-KR" sz="2400" u="sng" spc="-150" dirty="0">
                <a:solidFill>
                  <a:srgbClr val="3333FF"/>
                </a:solidFill>
              </a:rPr>
              <a:t>.  </a:t>
            </a:r>
            <a:r>
              <a:rPr lang="ko-KR" altLang="en-US" sz="2400" b="1" u="sng" spc="-150" dirty="0">
                <a:solidFill>
                  <a:srgbClr val="3333FF"/>
                </a:solidFill>
              </a:rPr>
              <a:t>우리 판례도 이러한 실질적 지배력∙영향력을 가지고 있는 </a:t>
            </a:r>
            <a:r>
              <a:rPr lang="ko-KR" altLang="en-US" sz="2400" b="1" u="sng" spc="-150" dirty="0" err="1">
                <a:solidFill>
                  <a:srgbClr val="3333FF"/>
                </a:solidFill>
              </a:rPr>
              <a:t>원청기업의</a:t>
            </a:r>
            <a:r>
              <a:rPr lang="ko-KR" altLang="en-US" sz="2400" b="1" u="sng" spc="-150" dirty="0">
                <a:solidFill>
                  <a:srgbClr val="3333FF"/>
                </a:solidFill>
              </a:rPr>
              <a:t> 부당노동행위</a:t>
            </a:r>
            <a:r>
              <a:rPr lang="en-US" altLang="ko-KR" sz="2400" b="1" u="sng" spc="-150" dirty="0">
                <a:solidFill>
                  <a:srgbClr val="3333FF"/>
                </a:solidFill>
              </a:rPr>
              <a:t>(</a:t>
            </a:r>
            <a:r>
              <a:rPr lang="ko-KR" altLang="en-US" sz="2400" b="1" u="sng" spc="-150" dirty="0">
                <a:solidFill>
                  <a:srgbClr val="3333FF"/>
                </a:solidFill>
              </a:rPr>
              <a:t>지배∙개입</a:t>
            </a:r>
            <a:r>
              <a:rPr lang="en-US" altLang="ko-KR" sz="2400" b="1" u="sng" spc="-150" dirty="0">
                <a:solidFill>
                  <a:srgbClr val="3333FF"/>
                </a:solidFill>
              </a:rPr>
              <a:t>)</a:t>
            </a:r>
            <a:r>
              <a:rPr lang="ko-KR" altLang="en-US" sz="2400" b="1" u="sng" spc="-150" dirty="0">
                <a:solidFill>
                  <a:srgbClr val="3333FF"/>
                </a:solidFill>
              </a:rPr>
              <a:t>주체로서의 사용자성을 인정한 바 있다</a:t>
            </a:r>
            <a:r>
              <a:rPr lang="en-US" altLang="ko-KR" sz="2400" b="1" u="sng" spc="-150" dirty="0">
                <a:solidFill>
                  <a:srgbClr val="3333FF"/>
                </a:solidFill>
              </a:rPr>
              <a:t>.</a:t>
            </a:r>
            <a:r>
              <a:rPr lang="en-US" altLang="ko-KR" sz="2400" spc="-150" dirty="0">
                <a:solidFill>
                  <a:srgbClr val="3333FF"/>
                </a:solidFill>
              </a:rPr>
              <a:t> </a:t>
            </a:r>
            <a:r>
              <a:rPr lang="ko-KR" altLang="en-US" sz="2400" spc="-150" dirty="0" smtClean="0"/>
              <a:t>나아가 기업의 </a:t>
            </a:r>
            <a:r>
              <a:rPr lang="ko-KR" altLang="en-US" sz="2400" spc="-150" dirty="0"/>
              <a:t>단체교섭의무를 따라서 단체교섭의 대상사항이 되는 근로조건 기타 노동관계상의 이익에 대하여 실질적 영향력 내지 지배력을 행사하고 있는 자는 널리 단체교섭의 상대방이 된다고 보아야 하고</a:t>
            </a:r>
            <a:r>
              <a:rPr lang="en-US" altLang="ko-KR" sz="2400" spc="-150" dirty="0"/>
              <a:t>, </a:t>
            </a:r>
            <a:r>
              <a:rPr lang="ko-KR" altLang="en-US" sz="2400" spc="-150" dirty="0"/>
              <a:t>이를 입법화하여 명백히 하는 것이 절실히 필요하다</a:t>
            </a:r>
            <a:r>
              <a:rPr lang="en-US" altLang="ko-KR" sz="2400" spc="-150" dirty="0" smtClean="0"/>
              <a:t>.</a:t>
            </a:r>
          </a:p>
          <a:p>
            <a:pPr fontAlgn="base"/>
            <a:endParaRPr lang="en-US" altLang="ko-KR" sz="2000" spc="-150" dirty="0" smtClean="0"/>
          </a:p>
          <a:p>
            <a:pPr fontAlgn="base"/>
            <a:r>
              <a:rPr lang="en-US" altLang="ko-KR" sz="2000" spc="-150" dirty="0" smtClean="0"/>
              <a:t>&lt;</a:t>
            </a:r>
            <a:r>
              <a:rPr lang="ko-KR" altLang="en-US" sz="2000" spc="-150" dirty="0"/>
              <a:t>대법원 </a:t>
            </a:r>
            <a:r>
              <a:rPr lang="en-US" altLang="ko-KR" sz="2000" spc="-150" dirty="0"/>
              <a:t>2010.03.25.</a:t>
            </a:r>
            <a:r>
              <a:rPr lang="ko-KR" altLang="en-US" sz="2000" spc="-150" dirty="0"/>
              <a:t>선고 </a:t>
            </a:r>
            <a:r>
              <a:rPr lang="en-US" altLang="ko-KR" sz="2000" spc="-150" dirty="0"/>
              <a:t>2007</a:t>
            </a:r>
            <a:r>
              <a:rPr lang="ko-KR" altLang="en-US" sz="2000" spc="-150" dirty="0"/>
              <a:t>두</a:t>
            </a:r>
            <a:r>
              <a:rPr lang="en-US" altLang="ko-KR" sz="2000" spc="-150" dirty="0"/>
              <a:t>8881</a:t>
            </a:r>
            <a:r>
              <a:rPr lang="ko-KR" altLang="en-US" sz="2000" spc="-150" dirty="0"/>
              <a:t>판결</a:t>
            </a:r>
            <a:r>
              <a:rPr lang="en-US" altLang="ko-KR" sz="2000" spc="-150" dirty="0"/>
              <a:t>&gt;</a:t>
            </a:r>
            <a:endParaRPr lang="ko-KR" altLang="en-US" sz="2000" spc="-150" dirty="0"/>
          </a:p>
          <a:p>
            <a:pPr fontAlgn="base"/>
            <a:r>
              <a:rPr lang="ko-KR" altLang="en-US" sz="2000" spc="-150" dirty="0"/>
              <a:t>근로계약의 당사자가 아니더라도 </a:t>
            </a:r>
            <a:r>
              <a:rPr lang="ko-KR" altLang="en-US" sz="2000" b="1" u="sng" spc="-150" dirty="0"/>
              <a:t>근로자의 기본적인 노동조건 등에 관하여 그 근로자를 고용한 사업주로서의 권한과 책임을 일정 부분 담당하고 있다고 볼 정도로 실질적이고 구체적으로 지배</a:t>
            </a:r>
            <a:r>
              <a:rPr lang="en-US" altLang="ko-KR" sz="2000" b="1" u="sng" spc="-150" dirty="0"/>
              <a:t>․</a:t>
            </a:r>
            <a:r>
              <a:rPr lang="ko-KR" altLang="en-US" sz="2000" b="1" u="sng" spc="-150" dirty="0"/>
              <a:t>결정할 수 있는 지위에 있는 자가</a:t>
            </a:r>
            <a:r>
              <a:rPr lang="en-US" altLang="ko-KR" sz="2000" b="1" u="sng" spc="-150" dirty="0"/>
              <a:t>, </a:t>
            </a:r>
            <a:r>
              <a:rPr lang="ko-KR" altLang="en-US" sz="2000" b="1" u="sng" spc="-150" dirty="0"/>
              <a:t>노동조합을 조직 또는 운영하는 것을 지배하거나 이에 개입하는 등으로 법 제</a:t>
            </a:r>
            <a:r>
              <a:rPr lang="en-US" altLang="ko-KR" sz="2000" b="1" u="sng" spc="-150" dirty="0"/>
              <a:t>81</a:t>
            </a:r>
            <a:r>
              <a:rPr lang="ko-KR" altLang="en-US" sz="2000" b="1" u="sng" spc="-150" dirty="0"/>
              <a:t>조 제</a:t>
            </a:r>
            <a:r>
              <a:rPr lang="en-US" altLang="ko-KR" sz="2000" b="1" u="sng" spc="-150" dirty="0"/>
              <a:t>4</a:t>
            </a:r>
            <a:r>
              <a:rPr lang="ko-KR" altLang="en-US" sz="2000" b="1" u="sng" spc="-150" dirty="0"/>
              <a:t>호</a:t>
            </a:r>
            <a:r>
              <a:rPr lang="en-US" altLang="ko-KR" sz="2000" b="1" u="sng" spc="-150" dirty="0"/>
              <a:t>(</a:t>
            </a:r>
            <a:r>
              <a:rPr lang="ko-KR" altLang="en-US" sz="2000" b="1" u="sng" spc="-150" dirty="0"/>
              <a:t>지배∙개입의 부당노동행위</a:t>
            </a:r>
            <a:r>
              <a:rPr lang="en-US" altLang="ko-KR" sz="2000" b="1" u="sng" spc="-150" dirty="0"/>
              <a:t>) </a:t>
            </a:r>
            <a:r>
              <a:rPr lang="ko-KR" altLang="en-US" sz="2000" b="1" u="sng" spc="-150" dirty="0"/>
              <a:t>소정의 행위를 하였다면</a:t>
            </a:r>
            <a:r>
              <a:rPr lang="en-US" altLang="ko-KR" sz="2000" b="1" u="sng" spc="-150" dirty="0"/>
              <a:t>, </a:t>
            </a:r>
            <a:r>
              <a:rPr lang="ko-KR" altLang="en-US" sz="2000" b="1" u="sng" spc="-150" dirty="0"/>
              <a:t>그 시정을 명하는 구제명령을 이행하여야 할 사용자에 해당한다</a:t>
            </a:r>
            <a:r>
              <a:rPr lang="en-US" altLang="ko-KR" sz="2000" b="1" u="sng" spc="-150" dirty="0"/>
              <a:t>.</a:t>
            </a:r>
            <a:r>
              <a:rPr lang="ko-KR" altLang="en-US" sz="2000" spc="-150" dirty="0"/>
              <a:t> </a:t>
            </a:r>
            <a:endParaRPr lang="en-US" altLang="ko-KR" sz="2000" spc="-150" dirty="0"/>
          </a:p>
          <a:p>
            <a:pPr fontAlgn="base">
              <a:lnSpc>
                <a:spcPct val="150000"/>
              </a:lnSpc>
            </a:pPr>
            <a:endParaRPr lang="en-US" altLang="ko-KR" sz="2400" dirty="0" smtClean="0"/>
          </a:p>
          <a:p>
            <a:pPr fontAlgn="base">
              <a:lnSpc>
                <a:spcPct val="150000"/>
              </a:lnSpc>
            </a:pPr>
            <a:endParaRPr lang="ko-KR" altLang="en-US" sz="2400" dirty="0"/>
          </a:p>
        </p:txBody>
      </p:sp>
      <p:sp>
        <p:nvSpPr>
          <p:cNvPr id="4" name="Rectangle 1"/>
          <p:cNvSpPr>
            <a:spLocks noChangeArrowheads="1"/>
          </p:cNvSpPr>
          <p:nvPr/>
        </p:nvSpPr>
        <p:spPr bwMode="auto">
          <a:xfrm>
            <a:off x="3629024" y="3078163"/>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154446961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r>
              <a:rPr lang="en-US" altLang="ko-KR" sz="3600" b="1" dirty="0" smtClean="0"/>
              <a:t>1. </a:t>
            </a:r>
            <a:r>
              <a:rPr lang="ko-KR" altLang="en-US" sz="3600" b="1" dirty="0" smtClean="0"/>
              <a:t>단체교섭 </a:t>
            </a:r>
            <a:r>
              <a:rPr lang="en-US" altLang="ko-KR" sz="3600" b="1" dirty="0" smtClean="0"/>
              <a:t>-</a:t>
            </a:r>
            <a:r>
              <a:rPr lang="ko-KR" altLang="en-US" sz="3600" b="1" dirty="0" smtClean="0"/>
              <a:t> 가</a:t>
            </a:r>
            <a:r>
              <a:rPr lang="en-US" altLang="ko-KR" sz="3600" b="1" dirty="0" smtClean="0"/>
              <a:t>. </a:t>
            </a:r>
            <a:r>
              <a:rPr lang="ko-KR" altLang="en-US" sz="3600" b="1" dirty="0" smtClean="0"/>
              <a:t>단체교섭의 당사자</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0" y="812551"/>
            <a:ext cx="11842044" cy="6740307"/>
          </a:xfrm>
          <a:prstGeom prst="rect">
            <a:avLst/>
          </a:prstGeom>
          <a:noFill/>
        </p:spPr>
        <p:txBody>
          <a:bodyPr wrap="square" rtlCol="0">
            <a:spAutoFit/>
          </a:bodyPr>
          <a:lstStyle/>
          <a:p>
            <a:pPr fontAlgn="base">
              <a:lnSpc>
                <a:spcPct val="150000"/>
              </a:lnSpc>
            </a:pPr>
            <a:r>
              <a:rPr lang="en-US" altLang="ko-KR" sz="2400" spc="-150" dirty="0" smtClean="0"/>
              <a:t>★&lt;</a:t>
            </a:r>
            <a:r>
              <a:rPr lang="ko-KR" altLang="en-US" sz="2400" spc="-150" dirty="0"/>
              <a:t>대전지방법원 </a:t>
            </a:r>
            <a:r>
              <a:rPr lang="en-US" altLang="ko-KR" sz="2400" spc="-150" dirty="0"/>
              <a:t>2011.10.6. </a:t>
            </a:r>
            <a:r>
              <a:rPr lang="ko-KR" altLang="en-US" sz="2400" spc="-150" dirty="0"/>
              <a:t>선고 </a:t>
            </a:r>
            <a:r>
              <a:rPr lang="en-US" altLang="ko-KR" sz="2400" spc="-150" dirty="0"/>
              <a:t>2011</a:t>
            </a:r>
            <a:r>
              <a:rPr lang="ko-KR" altLang="en-US" sz="2400" spc="-150" dirty="0" err="1"/>
              <a:t>카합</a:t>
            </a:r>
            <a:r>
              <a:rPr lang="en-US" altLang="ko-KR" sz="2400" spc="-150" dirty="0"/>
              <a:t>782 </a:t>
            </a:r>
            <a:r>
              <a:rPr lang="ko-KR" altLang="en-US" sz="2400" spc="-150" dirty="0" smtClean="0"/>
              <a:t>결정</a:t>
            </a:r>
            <a:r>
              <a:rPr lang="en-US" altLang="ko-KR" sz="2400" spc="-150" dirty="0" smtClean="0"/>
              <a:t>(</a:t>
            </a:r>
            <a:r>
              <a:rPr lang="ko-KR" altLang="en-US" sz="2400" b="1" u="sng" spc="-150" dirty="0" smtClean="0"/>
              <a:t>한국수자원공사 단체교섭응낙가처분</a:t>
            </a:r>
            <a:r>
              <a:rPr lang="en-US" altLang="ko-KR" sz="2400" spc="-150" dirty="0" smtClean="0"/>
              <a:t>&gt; </a:t>
            </a:r>
            <a:endParaRPr lang="ko-KR" altLang="en-US" sz="2400" spc="-150" dirty="0"/>
          </a:p>
          <a:p>
            <a:pPr fontAlgn="base">
              <a:lnSpc>
                <a:spcPct val="150000"/>
              </a:lnSpc>
            </a:pPr>
            <a:r>
              <a:rPr lang="ko-KR" altLang="en-US" sz="2400" spc="-150" dirty="0"/>
              <a:t>단체교섭의 당사자로서의 사용자로 함은 근로계약관계의 당사자로서의 사용자에 한정하지 않고 </a:t>
            </a:r>
            <a:r>
              <a:rPr lang="ko-KR" altLang="en-US" sz="2400" b="1" u="sng" spc="-150" dirty="0">
                <a:solidFill>
                  <a:srgbClr val="FF0000"/>
                </a:solidFill>
              </a:rPr>
              <a:t>비록 근로계약관계의 당사자가 아니라고 하더라도 단체교섭의 대상이 되는 근로조건에 관한 사항의 전부 또는 일부에 관하여 그 근로자를 고용한 사업주로서의 권한과 책임을 일정 부분 담당하고 있다고 볼 정도로 실질적이고 구체적으로 지배</a:t>
            </a:r>
            <a:r>
              <a:rPr lang="en-US" altLang="ko-KR" sz="2400" b="1" u="sng" spc="-150" dirty="0">
                <a:solidFill>
                  <a:srgbClr val="FF0000"/>
                </a:solidFill>
              </a:rPr>
              <a:t>·</a:t>
            </a:r>
            <a:r>
              <a:rPr lang="ko-KR" altLang="en-US" sz="2400" b="1" u="sng" spc="-150" dirty="0">
                <a:solidFill>
                  <a:srgbClr val="FF0000"/>
                </a:solidFill>
              </a:rPr>
              <a:t>결정할 수 있는 지위에 있으면 단체교섭의 당사자로서의 사용자에 해당한다고 볼 것이다</a:t>
            </a:r>
            <a:r>
              <a:rPr lang="en-US" altLang="ko-KR" sz="2400" b="1" u="sng" spc="-150" dirty="0">
                <a:solidFill>
                  <a:srgbClr val="FF0000"/>
                </a:solidFill>
              </a:rPr>
              <a:t>. </a:t>
            </a:r>
            <a:endParaRPr lang="en-US" altLang="ko-KR" sz="2400" b="1" u="sng" spc="-150" dirty="0" smtClean="0">
              <a:solidFill>
                <a:srgbClr val="FF0000"/>
              </a:solidFill>
            </a:endParaRPr>
          </a:p>
          <a:p>
            <a:pPr fontAlgn="base">
              <a:lnSpc>
                <a:spcPct val="150000"/>
              </a:lnSpc>
            </a:pPr>
            <a:endParaRPr lang="ko-KR" altLang="en-US" sz="2400" spc="-150" dirty="0"/>
          </a:p>
          <a:p>
            <a:pPr fontAlgn="base">
              <a:lnSpc>
                <a:spcPct val="150000"/>
              </a:lnSpc>
            </a:pPr>
            <a:r>
              <a:rPr lang="ko-KR" altLang="en-US" sz="2400" u="sng" spc="-150" dirty="0" err="1">
                <a:solidFill>
                  <a:srgbClr val="3333FF"/>
                </a:solidFill>
              </a:rPr>
              <a:t>원하청</a:t>
            </a:r>
            <a:r>
              <a:rPr lang="ko-KR" altLang="en-US" sz="2400" u="sng" spc="-150" dirty="0">
                <a:solidFill>
                  <a:srgbClr val="3333FF"/>
                </a:solidFill>
              </a:rPr>
              <a:t> 계약상 채무자</a:t>
            </a:r>
            <a:r>
              <a:rPr lang="en-US" altLang="ko-KR" sz="2400" u="sng" spc="-150" dirty="0">
                <a:solidFill>
                  <a:srgbClr val="3333FF"/>
                </a:solidFill>
              </a:rPr>
              <a:t>(</a:t>
            </a:r>
            <a:r>
              <a:rPr lang="ko-KR" altLang="en-US" sz="2400" u="sng" spc="-150" dirty="0" err="1">
                <a:solidFill>
                  <a:srgbClr val="3333FF"/>
                </a:solidFill>
              </a:rPr>
              <a:t>원청사용자</a:t>
            </a:r>
            <a:r>
              <a:rPr lang="en-US" altLang="ko-KR" sz="2400" u="sng" spc="-150" dirty="0">
                <a:solidFill>
                  <a:srgbClr val="3333FF"/>
                </a:solidFill>
              </a:rPr>
              <a:t>)</a:t>
            </a:r>
            <a:r>
              <a:rPr lang="ko-KR" altLang="en-US" sz="2400" u="sng" spc="-150" dirty="0">
                <a:solidFill>
                  <a:srgbClr val="3333FF"/>
                </a:solidFill>
              </a:rPr>
              <a:t>는 △감독원을 지정해 용역업무 전반을 점검평가</a:t>
            </a:r>
            <a:r>
              <a:rPr lang="en-US" altLang="ko-KR" sz="2400" u="sng" spc="-150" dirty="0">
                <a:solidFill>
                  <a:srgbClr val="3333FF"/>
                </a:solidFill>
              </a:rPr>
              <a:t>, </a:t>
            </a:r>
            <a:r>
              <a:rPr lang="ko-KR" altLang="en-US" sz="2400" u="sng" spc="-150" dirty="0">
                <a:solidFill>
                  <a:srgbClr val="3333FF"/>
                </a:solidFill>
              </a:rPr>
              <a:t>시정지시 △인원 배치 조정</a:t>
            </a:r>
            <a:r>
              <a:rPr lang="en-US" altLang="ko-KR" sz="2400" u="sng" spc="-150" dirty="0">
                <a:solidFill>
                  <a:srgbClr val="3333FF"/>
                </a:solidFill>
              </a:rPr>
              <a:t>, </a:t>
            </a:r>
            <a:r>
              <a:rPr lang="ko-KR" altLang="en-US" sz="2400" u="sng" spc="-150" dirty="0">
                <a:solidFill>
                  <a:srgbClr val="3333FF"/>
                </a:solidFill>
              </a:rPr>
              <a:t>업무 부적격자 조치 요구 △휴가자 수 제한</a:t>
            </a:r>
            <a:r>
              <a:rPr lang="en-US" altLang="ko-KR" sz="2400" u="sng" spc="-150" dirty="0">
                <a:solidFill>
                  <a:srgbClr val="3333FF"/>
                </a:solidFill>
              </a:rPr>
              <a:t>, </a:t>
            </a:r>
            <a:r>
              <a:rPr lang="ko-KR" altLang="en-US" sz="2400" u="sng" spc="-150" dirty="0">
                <a:solidFill>
                  <a:srgbClr val="3333FF"/>
                </a:solidFill>
              </a:rPr>
              <a:t>정원 및 근무인원 가감조정 △폐지 등 재활용품 수익금 처분 권한을 가지고</a:t>
            </a:r>
            <a:r>
              <a:rPr lang="en-US" altLang="ko-KR" sz="2400" u="sng" spc="-150" dirty="0">
                <a:solidFill>
                  <a:srgbClr val="3333FF"/>
                </a:solidFill>
              </a:rPr>
              <a:t>, </a:t>
            </a:r>
            <a:r>
              <a:rPr lang="ko-KR" altLang="en-US" sz="2400" u="sng" spc="-150" dirty="0">
                <a:solidFill>
                  <a:srgbClr val="3333FF"/>
                </a:solidFill>
              </a:rPr>
              <a:t>근무시간까지 규정하고 있음</a:t>
            </a:r>
            <a:r>
              <a:rPr lang="en-US" altLang="ko-KR" sz="2400" u="sng" spc="-150" dirty="0">
                <a:solidFill>
                  <a:srgbClr val="3333FF"/>
                </a:solidFill>
              </a:rPr>
              <a:t>. </a:t>
            </a:r>
            <a:r>
              <a:rPr lang="ko-KR" altLang="en-US" sz="2400" u="sng" spc="-150" dirty="0">
                <a:solidFill>
                  <a:srgbClr val="3333FF"/>
                </a:solidFill>
              </a:rPr>
              <a:t>실제로도 채무자는 △업무수행상태 점검 △노조의 조정사건에 참고인으로 참석 △</a:t>
            </a:r>
            <a:r>
              <a:rPr lang="ko-KR" altLang="en-US" sz="2400" u="sng" spc="-150" dirty="0" err="1">
                <a:solidFill>
                  <a:srgbClr val="3333FF"/>
                </a:solidFill>
              </a:rPr>
              <a:t>청소용역원의</a:t>
            </a:r>
            <a:r>
              <a:rPr lang="ko-KR" altLang="en-US" sz="2400" u="sng" spc="-150" dirty="0">
                <a:solidFill>
                  <a:srgbClr val="3333FF"/>
                </a:solidFill>
              </a:rPr>
              <a:t> 감축 </a:t>
            </a:r>
            <a:r>
              <a:rPr lang="ko-KR" altLang="en-US" sz="2400" u="sng" spc="-150" dirty="0" smtClean="0">
                <a:solidFill>
                  <a:srgbClr val="3333FF"/>
                </a:solidFill>
              </a:rPr>
              <a:t>요</a:t>
            </a:r>
            <a:r>
              <a:rPr lang="ko-KR" altLang="en-US" sz="2400" spc="-150" dirty="0" smtClean="0">
                <a:solidFill>
                  <a:srgbClr val="3333FF"/>
                </a:solidFill>
              </a:rPr>
              <a:t>청</a:t>
            </a:r>
            <a:endParaRPr lang="ko-KR" altLang="en-US" sz="2400" spc="-150" dirty="0">
              <a:solidFill>
                <a:srgbClr val="3333FF"/>
              </a:solidFill>
            </a:endParaRPr>
          </a:p>
          <a:p>
            <a:pPr fontAlgn="base">
              <a:lnSpc>
                <a:spcPct val="150000"/>
              </a:lnSpc>
            </a:pPr>
            <a:endParaRPr lang="ko-KR" altLang="en-US" sz="2400" dirty="0"/>
          </a:p>
        </p:txBody>
      </p:sp>
      <p:sp>
        <p:nvSpPr>
          <p:cNvPr id="4" name="Rectangle 1"/>
          <p:cNvSpPr>
            <a:spLocks noChangeArrowheads="1"/>
          </p:cNvSpPr>
          <p:nvPr/>
        </p:nvSpPr>
        <p:spPr bwMode="auto">
          <a:xfrm>
            <a:off x="3629024" y="3078163"/>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14760586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r>
              <a:rPr lang="en-US" altLang="ko-KR" sz="3600" b="1" dirty="0" smtClean="0"/>
              <a:t>1. </a:t>
            </a:r>
            <a:r>
              <a:rPr lang="ko-KR" altLang="en-US" sz="3600" b="1" dirty="0" smtClean="0"/>
              <a:t>단체교섭 </a:t>
            </a:r>
            <a:r>
              <a:rPr lang="en-US" altLang="ko-KR" sz="3600" b="1" dirty="0" smtClean="0"/>
              <a:t>-</a:t>
            </a:r>
            <a:r>
              <a:rPr lang="ko-KR" altLang="en-US" sz="3600" b="1" dirty="0" smtClean="0"/>
              <a:t> 가</a:t>
            </a:r>
            <a:r>
              <a:rPr lang="en-US" altLang="ko-KR" sz="3600" b="1" dirty="0" smtClean="0"/>
              <a:t>. </a:t>
            </a:r>
            <a:r>
              <a:rPr lang="ko-KR" altLang="en-US" sz="3600" b="1" dirty="0" smtClean="0"/>
              <a:t>단체교섭의 당사자</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0" y="812551"/>
            <a:ext cx="11842044" cy="6740307"/>
          </a:xfrm>
          <a:prstGeom prst="rect">
            <a:avLst/>
          </a:prstGeom>
          <a:noFill/>
        </p:spPr>
        <p:txBody>
          <a:bodyPr wrap="square" rtlCol="0">
            <a:spAutoFit/>
          </a:bodyPr>
          <a:lstStyle/>
          <a:p>
            <a:pPr fontAlgn="base">
              <a:lnSpc>
                <a:spcPct val="150000"/>
              </a:lnSpc>
            </a:pPr>
            <a:r>
              <a:rPr lang="ko-KR" altLang="en-US" sz="2400" u="sng" spc="-150" dirty="0">
                <a:solidFill>
                  <a:srgbClr val="3333FF"/>
                </a:solidFill>
              </a:rPr>
              <a:t>△작업요청서를 통해 </a:t>
            </a:r>
            <a:r>
              <a:rPr lang="ko-KR" altLang="en-US" sz="2400" u="sng" spc="-150" dirty="0" err="1">
                <a:solidFill>
                  <a:srgbClr val="3333FF"/>
                </a:solidFill>
              </a:rPr>
              <a:t>작업일시</a:t>
            </a:r>
            <a:r>
              <a:rPr lang="en-US" altLang="ko-KR" sz="2400" u="sng" spc="-150" dirty="0">
                <a:solidFill>
                  <a:srgbClr val="3333FF"/>
                </a:solidFill>
              </a:rPr>
              <a:t>, </a:t>
            </a:r>
            <a:r>
              <a:rPr lang="ko-KR" altLang="en-US" sz="2400" u="sng" spc="-150" dirty="0">
                <a:solidFill>
                  <a:srgbClr val="3333FF"/>
                </a:solidFill>
              </a:rPr>
              <a:t>작업시간</a:t>
            </a:r>
            <a:r>
              <a:rPr lang="en-US" altLang="ko-KR" sz="2400" u="sng" spc="-150" dirty="0">
                <a:solidFill>
                  <a:srgbClr val="3333FF"/>
                </a:solidFill>
              </a:rPr>
              <a:t>, </a:t>
            </a:r>
            <a:r>
              <a:rPr lang="ko-KR" altLang="en-US" sz="2400" u="sng" spc="-150" dirty="0">
                <a:solidFill>
                  <a:srgbClr val="3333FF"/>
                </a:solidFill>
              </a:rPr>
              <a:t>작업장소</a:t>
            </a:r>
            <a:r>
              <a:rPr lang="en-US" altLang="ko-KR" sz="2400" u="sng" spc="-150" dirty="0">
                <a:solidFill>
                  <a:srgbClr val="3333FF"/>
                </a:solidFill>
              </a:rPr>
              <a:t>, </a:t>
            </a:r>
            <a:r>
              <a:rPr lang="ko-KR" altLang="en-US" sz="2400" u="sng" spc="-150" dirty="0">
                <a:solidFill>
                  <a:srgbClr val="3333FF"/>
                </a:solidFill>
              </a:rPr>
              <a:t>작업내용에 관해 실질적 구체적 결정 △지하휴게시설에 </a:t>
            </a:r>
            <a:r>
              <a:rPr lang="en-US" altLang="ko-KR" sz="2400" u="sng" spc="-150" dirty="0">
                <a:solidFill>
                  <a:srgbClr val="3333FF"/>
                </a:solidFill>
              </a:rPr>
              <a:t>TV, </a:t>
            </a:r>
            <a:r>
              <a:rPr lang="ko-KR" altLang="en-US" sz="2400" u="sng" spc="-150" dirty="0">
                <a:solidFill>
                  <a:srgbClr val="3333FF"/>
                </a:solidFill>
              </a:rPr>
              <a:t>전화</a:t>
            </a:r>
            <a:r>
              <a:rPr lang="en-US" altLang="ko-KR" sz="2400" u="sng" spc="-150" dirty="0">
                <a:solidFill>
                  <a:srgbClr val="3333FF"/>
                </a:solidFill>
              </a:rPr>
              <a:t>, </a:t>
            </a:r>
            <a:r>
              <a:rPr lang="ko-KR" altLang="en-US" sz="2400" u="sng" spc="-150" dirty="0">
                <a:solidFill>
                  <a:srgbClr val="3333FF"/>
                </a:solidFill>
              </a:rPr>
              <a:t>개인옷장</a:t>
            </a:r>
            <a:r>
              <a:rPr lang="en-US" altLang="ko-KR" sz="2400" u="sng" spc="-150" dirty="0">
                <a:solidFill>
                  <a:srgbClr val="3333FF"/>
                </a:solidFill>
              </a:rPr>
              <a:t>, </a:t>
            </a:r>
            <a:r>
              <a:rPr lang="ko-KR" altLang="en-US" sz="2400" u="sng" spc="-150" dirty="0">
                <a:solidFill>
                  <a:srgbClr val="3333FF"/>
                </a:solidFill>
              </a:rPr>
              <a:t>냉장고 등 설치 등을 하였음</a:t>
            </a:r>
            <a:r>
              <a:rPr lang="en-US" altLang="ko-KR" sz="2400" u="sng" spc="-150" dirty="0" smtClean="0">
                <a:solidFill>
                  <a:srgbClr val="3333FF"/>
                </a:solidFill>
              </a:rPr>
              <a:t>.</a:t>
            </a:r>
          </a:p>
          <a:p>
            <a:pPr fontAlgn="base">
              <a:lnSpc>
                <a:spcPct val="150000"/>
              </a:lnSpc>
            </a:pPr>
            <a:endParaRPr lang="ko-KR" altLang="en-US" sz="2400" spc="-150" dirty="0">
              <a:solidFill>
                <a:srgbClr val="3333FF"/>
              </a:solidFill>
            </a:endParaRPr>
          </a:p>
          <a:p>
            <a:pPr fontAlgn="base">
              <a:lnSpc>
                <a:spcPct val="150000"/>
              </a:lnSpc>
            </a:pPr>
            <a:r>
              <a:rPr lang="ko-KR" altLang="en-US" sz="2400" u="sng" spc="-150" dirty="0">
                <a:solidFill>
                  <a:srgbClr val="3333FF"/>
                </a:solidFill>
              </a:rPr>
              <a:t>위와 같이 구체적인 업무지시 및 업무감독을 하고 있고</a:t>
            </a:r>
            <a:r>
              <a:rPr lang="en-US" altLang="ko-KR" sz="2400" u="sng" spc="-150" dirty="0">
                <a:solidFill>
                  <a:srgbClr val="3333FF"/>
                </a:solidFill>
              </a:rPr>
              <a:t>, </a:t>
            </a:r>
            <a:r>
              <a:rPr lang="ko-KR" altLang="en-US" sz="2400" u="sng" spc="-150" dirty="0">
                <a:solidFill>
                  <a:srgbClr val="3333FF"/>
                </a:solidFill>
              </a:rPr>
              <a:t>근로조건을 실질적으로 결정하고 있는 점 등을 고려하면</a:t>
            </a:r>
            <a:r>
              <a:rPr lang="en-US" altLang="ko-KR" sz="2400" u="sng" spc="-150" dirty="0">
                <a:solidFill>
                  <a:srgbClr val="3333FF"/>
                </a:solidFill>
              </a:rPr>
              <a:t>, </a:t>
            </a:r>
            <a:r>
              <a:rPr lang="ko-KR" altLang="en-US" sz="2400" u="sng" spc="-150" dirty="0">
                <a:solidFill>
                  <a:srgbClr val="3333FF"/>
                </a:solidFill>
              </a:rPr>
              <a:t>용역업체의 권한과 책임을 일정부분 담당하고 있다고 볼 정도로 실질적이면서 구체적으로 지배 결정할 수 있는 지위에 있다고 봄이 상당하므로</a:t>
            </a:r>
            <a:r>
              <a:rPr lang="en-US" altLang="ko-KR" sz="2400" u="sng" spc="-150" dirty="0">
                <a:solidFill>
                  <a:srgbClr val="3333FF"/>
                </a:solidFill>
              </a:rPr>
              <a:t>, </a:t>
            </a:r>
            <a:r>
              <a:rPr lang="ko-KR" altLang="en-US" sz="2400" u="sng" spc="-150" dirty="0">
                <a:solidFill>
                  <a:srgbClr val="3333FF"/>
                </a:solidFill>
              </a:rPr>
              <a:t>단체교섭의무를 부담한다고 할 것이다</a:t>
            </a:r>
            <a:r>
              <a:rPr lang="en-US" altLang="ko-KR" sz="2400" u="sng" spc="-150" dirty="0">
                <a:solidFill>
                  <a:srgbClr val="3333FF"/>
                </a:solidFill>
              </a:rPr>
              <a:t>. </a:t>
            </a:r>
            <a:r>
              <a:rPr lang="ko-KR" altLang="en-US" sz="2400" u="sng" spc="-150" dirty="0">
                <a:solidFill>
                  <a:srgbClr val="3333FF"/>
                </a:solidFill>
              </a:rPr>
              <a:t>단</a:t>
            </a:r>
            <a:r>
              <a:rPr lang="en-US" altLang="ko-KR" sz="2400" u="sng" spc="-150" dirty="0">
                <a:solidFill>
                  <a:srgbClr val="3333FF"/>
                </a:solidFill>
              </a:rPr>
              <a:t>, </a:t>
            </a:r>
            <a:r>
              <a:rPr lang="ko-KR" altLang="en-US" sz="2400" u="sng" spc="-150" dirty="0">
                <a:solidFill>
                  <a:srgbClr val="3333FF"/>
                </a:solidFill>
              </a:rPr>
              <a:t>채무자가 단체교섭의 당사자로서의 사용자에 해당한다고 하더라도 </a:t>
            </a:r>
            <a:r>
              <a:rPr lang="ko-KR" altLang="en-US" sz="2400" b="1" u="sng" spc="-150" dirty="0">
                <a:solidFill>
                  <a:srgbClr val="3333FF"/>
                </a:solidFill>
              </a:rPr>
              <a:t>직접 고용관계가 없는 </a:t>
            </a:r>
            <a:r>
              <a:rPr lang="ko-KR" altLang="en-US" sz="2400" b="1" u="sng" spc="-150" dirty="0" err="1">
                <a:solidFill>
                  <a:srgbClr val="3333FF"/>
                </a:solidFill>
              </a:rPr>
              <a:t>아태산업개발</a:t>
            </a:r>
            <a:r>
              <a:rPr lang="ko-KR" altLang="en-US" sz="2400" b="1" u="sng" spc="-150" dirty="0">
                <a:solidFill>
                  <a:srgbClr val="3333FF"/>
                </a:solidFill>
              </a:rPr>
              <a:t> 소속 근로자들에 대한 관계에서 임금</a:t>
            </a:r>
            <a:r>
              <a:rPr lang="en-US" altLang="ko-KR" sz="2400" b="1" u="sng" spc="-150" dirty="0">
                <a:solidFill>
                  <a:srgbClr val="3333FF"/>
                </a:solidFill>
              </a:rPr>
              <a:t>, </a:t>
            </a:r>
            <a:r>
              <a:rPr lang="ko-KR" altLang="en-US" sz="2400" b="1" u="sng" spc="-150" dirty="0">
                <a:solidFill>
                  <a:srgbClr val="3333FF"/>
                </a:solidFill>
              </a:rPr>
              <a:t>정년 등의 직접 고용과 관련된 사항은 단체교섭 의무의 대상이 되지 않는다고 봄이 상당하므로</a:t>
            </a:r>
            <a:r>
              <a:rPr lang="en-US" altLang="ko-KR" sz="2400" b="1" u="sng" spc="-150" dirty="0">
                <a:solidFill>
                  <a:srgbClr val="3333FF"/>
                </a:solidFill>
              </a:rPr>
              <a:t>, </a:t>
            </a:r>
            <a:r>
              <a:rPr lang="ko-KR" altLang="en-US" sz="2400" b="1" u="sng" spc="-150" dirty="0">
                <a:solidFill>
                  <a:srgbClr val="3333FF"/>
                </a:solidFill>
              </a:rPr>
              <a:t>이 부분 신청은 이유 없음</a:t>
            </a:r>
            <a:r>
              <a:rPr lang="en-US" altLang="ko-KR" sz="2400" b="1" u="sng" spc="-150" dirty="0">
                <a:solidFill>
                  <a:srgbClr val="3333FF"/>
                </a:solidFill>
              </a:rPr>
              <a:t>. </a:t>
            </a:r>
            <a:r>
              <a:rPr lang="en-US" altLang="ko-KR" sz="2400" u="sng" spc="-150" dirty="0" smtClean="0"/>
              <a:t>(</a:t>
            </a:r>
            <a:r>
              <a:rPr lang="ko-KR" altLang="en-US" sz="2400" u="sng" dirty="0" smtClean="0">
                <a:solidFill>
                  <a:srgbClr val="3333FF"/>
                </a:solidFill>
              </a:rPr>
              <a:t>폐지처분</a:t>
            </a:r>
            <a:r>
              <a:rPr lang="en-US" altLang="ko-KR" sz="2400" u="sng" dirty="0" smtClean="0">
                <a:solidFill>
                  <a:srgbClr val="3333FF"/>
                </a:solidFill>
              </a:rPr>
              <a:t>, </a:t>
            </a:r>
            <a:r>
              <a:rPr lang="ko-KR" altLang="en-US" sz="2400" u="sng" dirty="0" smtClean="0">
                <a:solidFill>
                  <a:srgbClr val="3333FF"/>
                </a:solidFill>
              </a:rPr>
              <a:t>휴게공간 개선</a:t>
            </a:r>
            <a:r>
              <a:rPr lang="en-US" altLang="ko-KR" sz="2400" u="sng" dirty="0" smtClean="0">
                <a:solidFill>
                  <a:srgbClr val="3333FF"/>
                </a:solidFill>
              </a:rPr>
              <a:t>, </a:t>
            </a:r>
            <a:r>
              <a:rPr lang="ko-KR" altLang="en-US" sz="2400" u="sng" dirty="0" smtClean="0">
                <a:solidFill>
                  <a:srgbClr val="3333FF"/>
                </a:solidFill>
              </a:rPr>
              <a:t>노동조합 </a:t>
            </a:r>
            <a:r>
              <a:rPr lang="ko-KR" altLang="en-US" sz="2400" u="sng" dirty="0">
                <a:solidFill>
                  <a:srgbClr val="3333FF"/>
                </a:solidFill>
              </a:rPr>
              <a:t>사무실 </a:t>
            </a:r>
            <a:r>
              <a:rPr lang="ko-KR" altLang="en-US" sz="2400" u="sng" dirty="0" smtClean="0">
                <a:solidFill>
                  <a:srgbClr val="3333FF"/>
                </a:solidFill>
              </a:rPr>
              <a:t>제공</a:t>
            </a:r>
            <a:r>
              <a:rPr lang="en-US" altLang="ko-KR" sz="2400" u="sng" dirty="0" smtClean="0">
                <a:solidFill>
                  <a:srgbClr val="3333FF"/>
                </a:solidFill>
              </a:rPr>
              <a:t>, </a:t>
            </a:r>
            <a:r>
              <a:rPr lang="ko-KR" altLang="en-US" sz="2400" u="sng" dirty="0" smtClean="0">
                <a:solidFill>
                  <a:srgbClr val="3333FF"/>
                </a:solidFill>
              </a:rPr>
              <a:t>연장근로 조정</a:t>
            </a:r>
            <a:r>
              <a:rPr lang="en-US" altLang="ko-KR" sz="2400" u="sng" dirty="0" smtClean="0">
                <a:solidFill>
                  <a:srgbClr val="3333FF"/>
                </a:solidFill>
              </a:rPr>
              <a:t>, </a:t>
            </a:r>
            <a:r>
              <a:rPr lang="ko-KR" altLang="en-US" sz="2400" u="sng" dirty="0" smtClean="0">
                <a:solidFill>
                  <a:srgbClr val="3333FF"/>
                </a:solidFill>
              </a:rPr>
              <a:t>업무범위 조정 등에 대한 </a:t>
            </a:r>
            <a:r>
              <a:rPr lang="ko-KR" altLang="en-US" sz="2400" u="sng" dirty="0" err="1" smtClean="0">
                <a:solidFill>
                  <a:srgbClr val="3333FF"/>
                </a:solidFill>
              </a:rPr>
              <a:t>원청</a:t>
            </a:r>
            <a:r>
              <a:rPr lang="ko-KR" altLang="en-US" sz="2400" u="sng" dirty="0" smtClean="0">
                <a:solidFill>
                  <a:srgbClr val="3333FF"/>
                </a:solidFill>
              </a:rPr>
              <a:t> 한국수자원공사의 단체교섭의무를 인정함</a:t>
            </a:r>
            <a:r>
              <a:rPr lang="en-US" altLang="ko-KR" sz="2400" dirty="0" smtClean="0"/>
              <a:t>)</a:t>
            </a:r>
            <a:endParaRPr lang="ko-KR" altLang="en-US" sz="2400" spc="-150" dirty="0"/>
          </a:p>
          <a:p>
            <a:pPr fontAlgn="base">
              <a:lnSpc>
                <a:spcPct val="150000"/>
              </a:lnSpc>
            </a:pPr>
            <a:endParaRPr lang="ko-KR" altLang="en-US" sz="2400" dirty="0"/>
          </a:p>
        </p:txBody>
      </p:sp>
      <p:sp>
        <p:nvSpPr>
          <p:cNvPr id="4" name="Rectangle 1"/>
          <p:cNvSpPr>
            <a:spLocks noChangeArrowheads="1"/>
          </p:cNvSpPr>
          <p:nvPr/>
        </p:nvSpPr>
        <p:spPr bwMode="auto">
          <a:xfrm>
            <a:off x="3629024" y="3078163"/>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120572451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r>
              <a:rPr lang="en-US" altLang="ko-KR" sz="3600" b="1" dirty="0" smtClean="0"/>
              <a:t>1. </a:t>
            </a:r>
            <a:r>
              <a:rPr lang="ko-KR" altLang="en-US" sz="3600" b="1" dirty="0" smtClean="0"/>
              <a:t>단체교섭 </a:t>
            </a:r>
            <a:r>
              <a:rPr lang="en-US" altLang="ko-KR" sz="3600" b="1" dirty="0" smtClean="0"/>
              <a:t>-</a:t>
            </a:r>
            <a:r>
              <a:rPr lang="ko-KR" altLang="en-US" sz="3600" b="1" dirty="0" smtClean="0"/>
              <a:t> 가</a:t>
            </a:r>
            <a:r>
              <a:rPr lang="en-US" altLang="ko-KR" sz="3600" b="1" dirty="0" smtClean="0"/>
              <a:t>. </a:t>
            </a:r>
            <a:r>
              <a:rPr lang="ko-KR" altLang="en-US" sz="3600" b="1" dirty="0" smtClean="0"/>
              <a:t>단체교섭의 당사자</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0" y="812551"/>
            <a:ext cx="11842044" cy="7294305"/>
          </a:xfrm>
          <a:prstGeom prst="rect">
            <a:avLst/>
          </a:prstGeom>
          <a:noFill/>
        </p:spPr>
        <p:txBody>
          <a:bodyPr wrap="square" rtlCol="0">
            <a:spAutoFit/>
          </a:bodyPr>
          <a:lstStyle/>
          <a:p>
            <a:pPr fontAlgn="base">
              <a:lnSpc>
                <a:spcPct val="150000"/>
              </a:lnSpc>
            </a:pPr>
            <a:r>
              <a:rPr lang="ko-KR" altLang="en-US" sz="2400" spc="-150" dirty="0" smtClean="0"/>
              <a:t>○ </a:t>
            </a:r>
            <a:r>
              <a:rPr lang="ko-KR" altLang="en-US" sz="2400" spc="-150" dirty="0" err="1"/>
              <a:t>파견근로자보호등에관한법률은</a:t>
            </a:r>
            <a:r>
              <a:rPr lang="ko-KR" altLang="en-US" sz="2400" spc="-150" dirty="0"/>
              <a:t> 파견 중인 근로자의 파견근로에 관하여는 파견사업주 및 사용사업주를 근로기준법 제</a:t>
            </a:r>
            <a:r>
              <a:rPr lang="en-US" altLang="ko-KR" sz="2400" spc="-150" dirty="0"/>
              <a:t>15</a:t>
            </a:r>
            <a:r>
              <a:rPr lang="ko-KR" altLang="en-US" sz="2400" spc="-150" dirty="0"/>
              <a:t>조의 규정에 의한 사용자로 보아 근로기준법을 적용하되</a:t>
            </a:r>
            <a:r>
              <a:rPr lang="en-US" altLang="ko-KR" sz="2400" spc="-150" dirty="0"/>
              <a:t>, </a:t>
            </a:r>
            <a:r>
              <a:rPr lang="ko-KR" altLang="en-US" sz="2400" spc="-150" dirty="0"/>
              <a:t>근로기준법의 특정 조항의 적용에 있어서는 </a:t>
            </a:r>
            <a:r>
              <a:rPr lang="ko-KR" altLang="en-US" sz="2400" b="1" u="sng" spc="-150" dirty="0">
                <a:solidFill>
                  <a:srgbClr val="3333FF"/>
                </a:solidFill>
              </a:rPr>
              <a:t>그 중 일부 </a:t>
            </a:r>
            <a:r>
              <a:rPr lang="ko-KR" altLang="en-US" sz="2400" b="1" u="sng" spc="-150" dirty="0" smtClean="0">
                <a:solidFill>
                  <a:srgbClr val="3333FF"/>
                </a:solidFill>
              </a:rPr>
              <a:t>조항</a:t>
            </a:r>
            <a:r>
              <a:rPr lang="en-US" altLang="ko-KR" sz="2400" b="1" u="sng" spc="-150" dirty="0" smtClean="0">
                <a:solidFill>
                  <a:srgbClr val="3333FF"/>
                </a:solidFill>
              </a:rPr>
              <a:t>(</a:t>
            </a:r>
            <a:r>
              <a:rPr lang="ko-KR" altLang="en-US" sz="2400" b="1" u="sng" spc="-150" dirty="0" smtClean="0">
                <a:solidFill>
                  <a:srgbClr val="3333FF"/>
                </a:solidFill>
              </a:rPr>
              <a:t>주로 근로계약체결</a:t>
            </a:r>
            <a:r>
              <a:rPr lang="en-US" altLang="ko-KR" sz="2400" b="1" u="sng" spc="-150" dirty="0" smtClean="0">
                <a:solidFill>
                  <a:srgbClr val="3333FF"/>
                </a:solidFill>
              </a:rPr>
              <a:t>, </a:t>
            </a:r>
            <a:r>
              <a:rPr lang="ko-KR" altLang="en-US" sz="2400" b="1" u="sng" spc="-150" dirty="0" smtClean="0">
                <a:solidFill>
                  <a:srgbClr val="3333FF"/>
                </a:solidFill>
              </a:rPr>
              <a:t>해고</a:t>
            </a:r>
            <a:r>
              <a:rPr lang="en-US" altLang="ko-KR" sz="2400" b="1" u="sng" spc="-150" dirty="0" smtClean="0">
                <a:solidFill>
                  <a:srgbClr val="3333FF"/>
                </a:solidFill>
              </a:rPr>
              <a:t>, </a:t>
            </a:r>
            <a:r>
              <a:rPr lang="ko-KR" altLang="en-US" sz="2400" b="1" u="sng" spc="-150" dirty="0" smtClean="0">
                <a:solidFill>
                  <a:srgbClr val="3333FF"/>
                </a:solidFill>
              </a:rPr>
              <a:t>정년</a:t>
            </a:r>
            <a:r>
              <a:rPr lang="en-US" altLang="ko-KR" sz="2400" b="1" u="sng" spc="-150" dirty="0" smtClean="0">
                <a:solidFill>
                  <a:srgbClr val="3333FF"/>
                </a:solidFill>
              </a:rPr>
              <a:t>, </a:t>
            </a:r>
            <a:r>
              <a:rPr lang="ko-KR" altLang="en-US" sz="2400" b="1" u="sng" spc="-150" dirty="0" smtClean="0">
                <a:solidFill>
                  <a:srgbClr val="3333FF"/>
                </a:solidFill>
              </a:rPr>
              <a:t>임금 등</a:t>
            </a:r>
            <a:r>
              <a:rPr lang="en-US" altLang="ko-KR" sz="2400" b="1" u="sng" spc="-150" dirty="0" smtClean="0">
                <a:solidFill>
                  <a:srgbClr val="3333FF"/>
                </a:solidFill>
              </a:rPr>
              <a:t>)</a:t>
            </a:r>
            <a:r>
              <a:rPr lang="ko-KR" altLang="en-US" sz="2400" b="1" u="sng" spc="-150" dirty="0" smtClean="0">
                <a:solidFill>
                  <a:srgbClr val="3333FF"/>
                </a:solidFill>
              </a:rPr>
              <a:t>은 </a:t>
            </a:r>
            <a:r>
              <a:rPr lang="ko-KR" altLang="en-US" sz="2400" b="1" u="sng" spc="-150" dirty="0">
                <a:solidFill>
                  <a:srgbClr val="3333FF"/>
                </a:solidFill>
              </a:rPr>
              <a:t>파견사업주를</a:t>
            </a:r>
            <a:r>
              <a:rPr lang="en-US" altLang="ko-KR" sz="2400" spc="-150" dirty="0">
                <a:solidFill>
                  <a:srgbClr val="3333FF"/>
                </a:solidFill>
              </a:rPr>
              <a:t>, </a:t>
            </a:r>
            <a:r>
              <a:rPr lang="ko-KR" altLang="en-US" sz="2400" b="1" u="sng" spc="-150" dirty="0">
                <a:solidFill>
                  <a:srgbClr val="3333FF"/>
                </a:solidFill>
              </a:rPr>
              <a:t>일부 </a:t>
            </a:r>
            <a:r>
              <a:rPr lang="ko-KR" altLang="en-US" sz="2400" b="1" u="sng" spc="-150" dirty="0" smtClean="0">
                <a:solidFill>
                  <a:srgbClr val="3333FF"/>
                </a:solidFill>
              </a:rPr>
              <a:t>조항</a:t>
            </a:r>
            <a:r>
              <a:rPr lang="en-US" altLang="ko-KR" sz="2400" b="1" u="sng" spc="-150" dirty="0" smtClean="0">
                <a:solidFill>
                  <a:srgbClr val="3333FF"/>
                </a:solidFill>
              </a:rPr>
              <a:t>(</a:t>
            </a:r>
            <a:r>
              <a:rPr lang="ko-KR" altLang="en-US" sz="2400" b="1" u="sng" spc="-150" dirty="0" smtClean="0">
                <a:solidFill>
                  <a:srgbClr val="3333FF"/>
                </a:solidFill>
              </a:rPr>
              <a:t>주로 근로시간</a:t>
            </a:r>
            <a:r>
              <a:rPr lang="en-US" altLang="ko-KR" sz="2400" b="1" u="sng" spc="-150" dirty="0" smtClean="0">
                <a:solidFill>
                  <a:srgbClr val="3333FF"/>
                </a:solidFill>
              </a:rPr>
              <a:t>, </a:t>
            </a:r>
            <a:r>
              <a:rPr lang="ko-KR" altLang="en-US" sz="2400" b="1" u="sng" spc="-150" dirty="0" smtClean="0">
                <a:solidFill>
                  <a:srgbClr val="3333FF"/>
                </a:solidFill>
              </a:rPr>
              <a:t>휴일</a:t>
            </a:r>
            <a:r>
              <a:rPr lang="en-US" altLang="ko-KR" sz="2400" b="1" u="sng" spc="-150" dirty="0" smtClean="0">
                <a:solidFill>
                  <a:srgbClr val="3333FF"/>
                </a:solidFill>
              </a:rPr>
              <a:t>, </a:t>
            </a:r>
            <a:r>
              <a:rPr lang="ko-KR" altLang="en-US" sz="2400" b="1" u="sng" spc="-150" dirty="0" smtClean="0">
                <a:solidFill>
                  <a:srgbClr val="3333FF"/>
                </a:solidFill>
              </a:rPr>
              <a:t>휴가 등</a:t>
            </a:r>
            <a:r>
              <a:rPr lang="en-US" altLang="ko-KR" sz="2400" b="1" u="sng" spc="-150" dirty="0" smtClean="0">
                <a:solidFill>
                  <a:srgbClr val="3333FF"/>
                </a:solidFill>
              </a:rPr>
              <a:t>)</a:t>
            </a:r>
            <a:r>
              <a:rPr lang="ko-KR" altLang="en-US" sz="2400" b="1" u="sng" spc="-150" dirty="0" smtClean="0">
                <a:solidFill>
                  <a:srgbClr val="3333FF"/>
                </a:solidFill>
              </a:rPr>
              <a:t>은 </a:t>
            </a:r>
            <a:r>
              <a:rPr lang="ko-KR" altLang="en-US" sz="2400" b="1" u="sng" spc="-150" dirty="0">
                <a:solidFill>
                  <a:srgbClr val="3333FF"/>
                </a:solidFill>
              </a:rPr>
              <a:t>사용사업주를 사용자로 보는 등 </a:t>
            </a:r>
            <a:r>
              <a:rPr lang="ko-KR" altLang="en-US" sz="2400" spc="-150" dirty="0"/>
              <a:t>상세한 규정을 두고 있는 바</a:t>
            </a:r>
            <a:r>
              <a:rPr lang="en-US" altLang="ko-KR" sz="2400" spc="-150" dirty="0"/>
              <a:t>, </a:t>
            </a:r>
            <a:r>
              <a:rPr lang="ko-KR" altLang="en-US" sz="2400" u="sng" spc="-150" dirty="0"/>
              <a:t>근로계약의 당사자인 파견사업주 뿐만 아니라 파견근로자들을 지휘</a:t>
            </a:r>
            <a:r>
              <a:rPr lang="en-US" altLang="ko-KR" sz="2400" u="sng" spc="-150" dirty="0"/>
              <a:t>·</a:t>
            </a:r>
            <a:r>
              <a:rPr lang="ko-KR" altLang="en-US" sz="2400" u="sng" spc="-150" dirty="0"/>
              <a:t>명령하는 사용사업주도 근로기준법의 적용에 있어서 사용자로 되는 범위 안에서 근로조건에 관한 결정을 할 수 있는 지위에 있을 것이므로 단체교섭의무를 부담하는 당사자로서의 사용자에 해당하게 될 것이고</a:t>
            </a:r>
            <a:r>
              <a:rPr lang="en-US" altLang="ko-KR" sz="2400" u="sng" spc="-150" dirty="0"/>
              <a:t>, </a:t>
            </a:r>
            <a:r>
              <a:rPr lang="ko-KR" altLang="en-US" sz="2400" u="sng" spc="-150" dirty="0">
                <a:solidFill>
                  <a:srgbClr val="3333FF"/>
                </a:solidFill>
              </a:rPr>
              <a:t>이 범위 </a:t>
            </a:r>
            <a:r>
              <a:rPr lang="ko-KR" altLang="en-US" sz="2400" u="sng" spc="-150" dirty="0" smtClean="0">
                <a:solidFill>
                  <a:srgbClr val="3333FF"/>
                </a:solidFill>
              </a:rPr>
              <a:t>내</a:t>
            </a:r>
            <a:r>
              <a:rPr lang="en-US" altLang="ko-KR" sz="2400" b="1" u="sng" spc="-150" dirty="0" smtClean="0">
                <a:solidFill>
                  <a:srgbClr val="3333FF"/>
                </a:solidFill>
              </a:rPr>
              <a:t>(</a:t>
            </a:r>
            <a:r>
              <a:rPr lang="ko-KR" altLang="en-US" sz="2400" b="1" u="sng" spc="-150" dirty="0">
                <a:solidFill>
                  <a:srgbClr val="3333FF"/>
                </a:solidFill>
              </a:rPr>
              <a:t>주로 근로시간</a:t>
            </a:r>
            <a:r>
              <a:rPr lang="en-US" altLang="ko-KR" sz="2400" b="1" u="sng" spc="-150" dirty="0">
                <a:solidFill>
                  <a:srgbClr val="3333FF"/>
                </a:solidFill>
              </a:rPr>
              <a:t>, </a:t>
            </a:r>
            <a:r>
              <a:rPr lang="ko-KR" altLang="en-US" sz="2400" b="1" u="sng" spc="-150" dirty="0">
                <a:solidFill>
                  <a:srgbClr val="3333FF"/>
                </a:solidFill>
              </a:rPr>
              <a:t>휴일</a:t>
            </a:r>
            <a:r>
              <a:rPr lang="en-US" altLang="ko-KR" sz="2400" b="1" u="sng" spc="-150" dirty="0">
                <a:solidFill>
                  <a:srgbClr val="3333FF"/>
                </a:solidFill>
              </a:rPr>
              <a:t>, </a:t>
            </a:r>
            <a:r>
              <a:rPr lang="ko-KR" altLang="en-US" sz="2400" b="1" u="sng" spc="-150" dirty="0">
                <a:solidFill>
                  <a:srgbClr val="3333FF"/>
                </a:solidFill>
              </a:rPr>
              <a:t>휴가 </a:t>
            </a:r>
            <a:r>
              <a:rPr lang="ko-KR" altLang="en-US" sz="2400" b="1" u="sng" spc="-150" dirty="0" smtClean="0">
                <a:solidFill>
                  <a:srgbClr val="3333FF"/>
                </a:solidFill>
              </a:rPr>
              <a:t>등 근로제공과 관련된 사항</a:t>
            </a:r>
            <a:r>
              <a:rPr lang="en-US" altLang="ko-KR" sz="2400" b="1" u="sng" spc="-150" dirty="0" smtClean="0">
                <a:solidFill>
                  <a:srgbClr val="3333FF"/>
                </a:solidFill>
              </a:rPr>
              <a:t>) </a:t>
            </a:r>
            <a:r>
              <a:rPr lang="ko-KR" altLang="en-US" sz="2400" u="sng" spc="-150" dirty="0" smtClean="0">
                <a:solidFill>
                  <a:srgbClr val="3333FF"/>
                </a:solidFill>
              </a:rPr>
              <a:t>에서는 </a:t>
            </a:r>
            <a:r>
              <a:rPr lang="ko-KR" altLang="en-US" sz="2400" u="sng" spc="-150" dirty="0">
                <a:solidFill>
                  <a:srgbClr val="3333FF"/>
                </a:solidFill>
              </a:rPr>
              <a:t>사용사업주도 파견노동자 노동조합의 단체교섭요구에 응할 의무가 있다고 보아야 할 것이다</a:t>
            </a:r>
            <a:r>
              <a:rPr lang="en-US" altLang="ko-KR" sz="2400" u="sng" spc="-150" dirty="0">
                <a:solidFill>
                  <a:srgbClr val="3333FF"/>
                </a:solidFill>
              </a:rPr>
              <a:t>.</a:t>
            </a:r>
            <a:r>
              <a:rPr lang="ko-KR" altLang="en-US" sz="2400" spc="-150" dirty="0"/>
              <a:t> 그러나 노동부는 “일반적으로 단체교섭의 당사자가 되는 사용자는 근로계약의 당사자인 파견업체”라 해석하고 있다</a:t>
            </a:r>
            <a:r>
              <a:rPr lang="en-US" altLang="ko-KR" sz="2400" spc="-150" dirty="0"/>
              <a:t>.</a:t>
            </a:r>
            <a:endParaRPr lang="ko-KR" altLang="en-US" sz="2400" spc="-150" dirty="0"/>
          </a:p>
          <a:p>
            <a:pPr fontAlgn="base">
              <a:lnSpc>
                <a:spcPct val="150000"/>
              </a:lnSpc>
            </a:pPr>
            <a:r>
              <a:rPr lang="en-US" altLang="ko-KR" sz="2400" spc="-150" dirty="0"/>
              <a:t> </a:t>
            </a:r>
            <a:endParaRPr lang="ko-KR" altLang="en-US" sz="2400" spc="-150" dirty="0"/>
          </a:p>
          <a:p>
            <a:pPr fontAlgn="base">
              <a:lnSpc>
                <a:spcPct val="150000"/>
              </a:lnSpc>
            </a:pPr>
            <a:endParaRPr lang="ko-KR" altLang="en-US" sz="2400" dirty="0"/>
          </a:p>
        </p:txBody>
      </p:sp>
      <p:sp>
        <p:nvSpPr>
          <p:cNvPr id="4" name="Rectangle 1"/>
          <p:cNvSpPr>
            <a:spLocks noChangeArrowheads="1"/>
          </p:cNvSpPr>
          <p:nvPr/>
        </p:nvSpPr>
        <p:spPr bwMode="auto">
          <a:xfrm>
            <a:off x="3629024" y="3078163"/>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15797340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r>
              <a:rPr lang="en-US" altLang="ko-KR" sz="3600" b="1" dirty="0" smtClean="0"/>
              <a:t>1. </a:t>
            </a:r>
            <a:r>
              <a:rPr lang="ko-KR" altLang="en-US" sz="3600" b="1" dirty="0" smtClean="0"/>
              <a:t>단체교섭 </a:t>
            </a:r>
            <a:r>
              <a:rPr lang="en-US" altLang="ko-KR" sz="3600" b="1" dirty="0" smtClean="0"/>
              <a:t>-</a:t>
            </a:r>
            <a:r>
              <a:rPr lang="ko-KR" altLang="en-US" sz="3600" b="1" dirty="0" smtClean="0"/>
              <a:t> 가</a:t>
            </a:r>
            <a:r>
              <a:rPr lang="en-US" altLang="ko-KR" sz="3600" b="1" dirty="0" smtClean="0"/>
              <a:t>. </a:t>
            </a:r>
            <a:r>
              <a:rPr lang="ko-KR" altLang="en-US" sz="3600" b="1" dirty="0" smtClean="0"/>
              <a:t>단체교섭의 당사자</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0" y="812551"/>
            <a:ext cx="11842044" cy="5078313"/>
          </a:xfrm>
          <a:prstGeom prst="rect">
            <a:avLst/>
          </a:prstGeom>
          <a:noFill/>
        </p:spPr>
        <p:txBody>
          <a:bodyPr wrap="square" rtlCol="0">
            <a:spAutoFit/>
          </a:bodyPr>
          <a:lstStyle/>
          <a:p>
            <a:pPr fontAlgn="base">
              <a:lnSpc>
                <a:spcPct val="150000"/>
              </a:lnSpc>
            </a:pPr>
            <a:r>
              <a:rPr lang="ko-KR" altLang="en-US" sz="2400" spc="-150" dirty="0"/>
              <a:t>○ 사용자단체 </a:t>
            </a:r>
          </a:p>
          <a:p>
            <a:pPr fontAlgn="base">
              <a:lnSpc>
                <a:spcPct val="150000"/>
              </a:lnSpc>
            </a:pPr>
            <a:r>
              <a:rPr lang="ko-KR" altLang="en-US" sz="2400" u="sng" spc="-150" dirty="0"/>
              <a:t>사용자단체는 노동조합과의 단체교섭 또는 단체협약을 체결하는 것을 목적으로 함을 그 정관 또는 규약에 정하고 있거나 그에 관하여 그 구성원인 사용자들의 위임이 있고 또 그 구성원인 각 사용자들에 대하여 다수결원리 등에 의한 통제력을 갖거나 정관 또는 규약에 그 구성원의 제명에 관하여 규정하고 </a:t>
            </a:r>
            <a:r>
              <a:rPr lang="ko-KR" altLang="en-US" sz="2400" u="sng" spc="-150" dirty="0" err="1"/>
              <a:t>있음으로서</a:t>
            </a:r>
            <a:r>
              <a:rPr lang="ko-KR" altLang="en-US" sz="2400" u="sng" spc="-150" dirty="0"/>
              <a:t> 근로관계에 관하여 그 구성원인 사용자에 대하여 조정 또는 규제할 권한을 가지는 경우</a:t>
            </a:r>
            <a:r>
              <a:rPr lang="ko-KR" altLang="en-US" sz="2400" spc="-150" dirty="0"/>
              <a:t>에는 그 구성원인 사용자로부터 교섭권을 </a:t>
            </a:r>
            <a:r>
              <a:rPr lang="ko-KR" altLang="en-US" sz="2400" spc="-150" dirty="0" err="1"/>
              <a:t>위임받지</a:t>
            </a:r>
            <a:r>
              <a:rPr lang="ko-KR" altLang="en-US" sz="2400" spc="-150" dirty="0"/>
              <a:t> 않았더라도 </a:t>
            </a:r>
            <a:r>
              <a:rPr lang="ko-KR" altLang="en-US" sz="2400" u="sng" spc="-150" dirty="0"/>
              <a:t>노동조합과 단체교섭을 할 상대방 당사자가 된다</a:t>
            </a:r>
            <a:r>
              <a:rPr lang="en-US" altLang="ko-KR" sz="2400" u="sng" spc="-150" dirty="0" smtClean="0"/>
              <a:t>.</a:t>
            </a:r>
            <a:r>
              <a:rPr lang="ko-KR" altLang="en-US" sz="2400" spc="-150" dirty="0"/>
              <a:t> </a:t>
            </a:r>
            <a:r>
              <a:rPr lang="ko-KR" altLang="en-US" sz="2400" u="sng" spc="-150" dirty="0" err="1" smtClean="0"/>
              <a:t>초기업단위노조가</a:t>
            </a:r>
            <a:r>
              <a:rPr lang="ko-KR" altLang="en-US" sz="2400" u="sng" spc="-150" dirty="0" smtClean="0"/>
              <a:t> </a:t>
            </a:r>
            <a:r>
              <a:rPr lang="ko-KR" altLang="en-US" sz="2400" u="sng" spc="-150" dirty="0"/>
              <a:t>보편화되고 있는 현 상황에서 사용자단체 구성을 강제하는 법</a:t>
            </a:r>
            <a:r>
              <a:rPr lang="en-US" altLang="ko-KR" sz="2400" u="sng" spc="-150" dirty="0"/>
              <a:t>․</a:t>
            </a:r>
            <a:r>
              <a:rPr lang="ko-KR" altLang="en-US" sz="2400" u="sng" spc="-150" dirty="0"/>
              <a:t>제도적 장치가 마련될 필요성이 절실하다</a:t>
            </a:r>
            <a:r>
              <a:rPr lang="en-US" altLang="ko-KR" sz="2400" u="sng" spc="-150" dirty="0"/>
              <a:t>.</a:t>
            </a:r>
            <a:endParaRPr lang="ko-KR" altLang="en-US" sz="2400" spc="-150" dirty="0"/>
          </a:p>
          <a:p>
            <a:pPr fontAlgn="base">
              <a:lnSpc>
                <a:spcPct val="150000"/>
              </a:lnSpc>
            </a:pPr>
            <a:r>
              <a:rPr lang="en-US" altLang="ko-KR" sz="2400" spc="-150" dirty="0" smtClean="0"/>
              <a:t> </a:t>
            </a:r>
            <a:endParaRPr lang="ko-KR" altLang="en-US" sz="2400" dirty="0"/>
          </a:p>
        </p:txBody>
      </p:sp>
      <p:sp>
        <p:nvSpPr>
          <p:cNvPr id="4" name="Rectangle 1"/>
          <p:cNvSpPr>
            <a:spLocks noChangeArrowheads="1"/>
          </p:cNvSpPr>
          <p:nvPr/>
        </p:nvSpPr>
        <p:spPr bwMode="auto">
          <a:xfrm>
            <a:off x="3629024" y="3078163"/>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graphicFrame>
        <p:nvGraphicFramePr>
          <p:cNvPr id="3" name="표 2"/>
          <p:cNvGraphicFramePr>
            <a:graphicFrameLocks noGrp="1"/>
          </p:cNvGraphicFramePr>
          <p:nvPr>
            <p:extLst>
              <p:ext uri="{D42A27DB-BD31-4B8C-83A1-F6EECF244321}">
                <p14:modId xmlns:p14="http://schemas.microsoft.com/office/powerpoint/2010/main" val="2128897044"/>
              </p:ext>
            </p:extLst>
          </p:nvPr>
        </p:nvGraphicFramePr>
        <p:xfrm>
          <a:off x="83890" y="5221550"/>
          <a:ext cx="11878811" cy="1498854"/>
        </p:xfrm>
        <a:graphic>
          <a:graphicData uri="http://schemas.openxmlformats.org/drawingml/2006/table">
            <a:tbl>
              <a:tblPr/>
              <a:tblGrid>
                <a:gridCol w="11878811"/>
              </a:tblGrid>
              <a:tr h="1414142">
                <a:tc>
                  <a:txBody>
                    <a:bodyPr/>
                    <a:lstStyle/>
                    <a:p>
                      <a:pPr marL="0" marR="0" indent="0" algn="just" fontAlgn="base" latinLnBrk="1">
                        <a:lnSpc>
                          <a:spcPct val="150000"/>
                        </a:lnSpc>
                        <a:spcBef>
                          <a:spcPts val="0"/>
                        </a:spcBef>
                        <a:spcAft>
                          <a:spcPts val="0"/>
                        </a:spcAft>
                      </a:pPr>
                      <a:r>
                        <a:rPr lang="en-US" altLang="ko-KR" sz="1600" kern="0" spc="-150" dirty="0">
                          <a:solidFill>
                            <a:srgbClr val="000000"/>
                          </a:solidFill>
                          <a:effectLst/>
                          <a:ea typeface="굴림" panose="020B0600000101010101" pitchFamily="50" charset="-127"/>
                        </a:rPr>
                        <a:t>‣ </a:t>
                      </a:r>
                      <a:r>
                        <a:rPr lang="ko-KR" altLang="en-US" sz="1600" b="1" kern="0" spc="-150" dirty="0">
                          <a:solidFill>
                            <a:srgbClr val="000000"/>
                          </a:solidFill>
                          <a:effectLst/>
                          <a:ea typeface="굴림" panose="020B0600000101010101" pitchFamily="50" charset="-127"/>
                        </a:rPr>
                        <a:t>금속산업사용자협의회 정관</a:t>
                      </a:r>
                      <a:r>
                        <a:rPr lang="ko-KR" altLang="en-US" sz="1600" kern="0" spc="-150" dirty="0">
                          <a:solidFill>
                            <a:srgbClr val="000000"/>
                          </a:solidFill>
                          <a:effectLst/>
                          <a:latin typeface="굴림" panose="020B0600000101010101" pitchFamily="50" charset="-127"/>
                        </a:rPr>
                        <a:t> </a:t>
                      </a:r>
                      <a:endParaRPr lang="ko-KR" altLang="en-US" sz="1600" kern="0" spc="-150" dirty="0">
                        <a:solidFill>
                          <a:srgbClr val="000000"/>
                        </a:solidFill>
                        <a:effectLst/>
                      </a:endParaRPr>
                    </a:p>
                    <a:p>
                      <a:pPr marL="0" marR="0" indent="0" algn="just" fontAlgn="base" latinLnBrk="1">
                        <a:lnSpc>
                          <a:spcPct val="150000"/>
                        </a:lnSpc>
                        <a:spcBef>
                          <a:spcPts val="0"/>
                        </a:spcBef>
                        <a:spcAft>
                          <a:spcPts val="0"/>
                        </a:spcAft>
                      </a:pPr>
                      <a:r>
                        <a:rPr lang="ko-KR" altLang="en-US" sz="1600" kern="0" spc="-150" dirty="0">
                          <a:solidFill>
                            <a:srgbClr val="000000"/>
                          </a:solidFill>
                          <a:effectLst/>
                          <a:ea typeface="굴림" panose="020B0600000101010101" pitchFamily="50" charset="-127"/>
                        </a:rPr>
                        <a:t>제</a:t>
                      </a:r>
                      <a:r>
                        <a:rPr lang="en-US" altLang="ko-KR" sz="1600" kern="0" spc="-150" dirty="0">
                          <a:solidFill>
                            <a:srgbClr val="000000"/>
                          </a:solidFill>
                          <a:effectLst/>
                          <a:latin typeface="굴림" panose="020B0600000101010101" pitchFamily="50" charset="-127"/>
                        </a:rPr>
                        <a:t>3</a:t>
                      </a:r>
                      <a:r>
                        <a:rPr lang="ko-KR" altLang="en-US" sz="1600" kern="0" spc="-150" dirty="0">
                          <a:solidFill>
                            <a:srgbClr val="000000"/>
                          </a:solidFill>
                          <a:effectLst/>
                          <a:ea typeface="굴림" panose="020B0600000101010101" pitchFamily="50" charset="-127"/>
                        </a:rPr>
                        <a:t>조</a:t>
                      </a:r>
                      <a:r>
                        <a:rPr lang="en-US" altLang="ko-KR" sz="1600" kern="0" spc="-150" dirty="0">
                          <a:solidFill>
                            <a:srgbClr val="000000"/>
                          </a:solidFill>
                          <a:effectLst/>
                          <a:latin typeface="굴림" panose="020B0600000101010101" pitchFamily="50" charset="-127"/>
                        </a:rPr>
                        <a:t>(</a:t>
                      </a:r>
                      <a:r>
                        <a:rPr lang="ko-KR" altLang="en-US" sz="1600" kern="0" spc="-150" dirty="0">
                          <a:solidFill>
                            <a:srgbClr val="000000"/>
                          </a:solidFill>
                          <a:effectLst/>
                          <a:ea typeface="굴림" panose="020B0600000101010101" pitchFamily="50" charset="-127"/>
                        </a:rPr>
                        <a:t>사업</a:t>
                      </a:r>
                      <a:r>
                        <a:rPr lang="en-US" altLang="ko-KR" sz="1600" kern="0" spc="-150" dirty="0">
                          <a:solidFill>
                            <a:srgbClr val="000000"/>
                          </a:solidFill>
                          <a:effectLst/>
                          <a:latin typeface="굴림" panose="020B0600000101010101" pitchFamily="50" charset="-127"/>
                        </a:rPr>
                        <a:t>) </a:t>
                      </a:r>
                      <a:r>
                        <a:rPr lang="ko-KR" altLang="en-US" sz="1600" kern="0" spc="-150" dirty="0">
                          <a:solidFill>
                            <a:srgbClr val="000000"/>
                          </a:solidFill>
                          <a:effectLst/>
                          <a:ea typeface="굴림" panose="020B0600000101010101" pitchFamily="50" charset="-127"/>
                        </a:rPr>
                        <a:t>협의회는 제</a:t>
                      </a:r>
                      <a:r>
                        <a:rPr lang="en-US" altLang="ko-KR" sz="1600" kern="0" spc="-150" dirty="0">
                          <a:solidFill>
                            <a:srgbClr val="000000"/>
                          </a:solidFill>
                          <a:effectLst/>
                          <a:latin typeface="굴림" panose="020B0600000101010101" pitchFamily="50" charset="-127"/>
                        </a:rPr>
                        <a:t>2</a:t>
                      </a:r>
                      <a:r>
                        <a:rPr lang="ko-KR" altLang="en-US" sz="1600" kern="0" spc="-150" dirty="0">
                          <a:solidFill>
                            <a:srgbClr val="000000"/>
                          </a:solidFill>
                          <a:effectLst/>
                          <a:ea typeface="굴림" panose="020B0600000101010101" pitchFamily="50" charset="-127"/>
                        </a:rPr>
                        <a:t>조의 목적을 달성하기 위하여 다음 각호의 사업을 행한다</a:t>
                      </a:r>
                      <a:r>
                        <a:rPr lang="en-US" altLang="ko-KR" sz="1600" kern="0" spc="-150" dirty="0" smtClean="0">
                          <a:solidFill>
                            <a:srgbClr val="000000"/>
                          </a:solidFill>
                          <a:effectLst/>
                          <a:latin typeface="굴림" panose="020B0600000101010101" pitchFamily="50" charset="-127"/>
                        </a:rPr>
                        <a:t>.</a:t>
                      </a:r>
                      <a:r>
                        <a:rPr lang="ko-KR" altLang="en-US" sz="1600" kern="0" spc="-150" baseline="0" dirty="0" smtClean="0">
                          <a:solidFill>
                            <a:srgbClr val="000000"/>
                          </a:solidFill>
                          <a:effectLst/>
                          <a:latin typeface="+mn-lt"/>
                        </a:rPr>
                        <a:t>      </a:t>
                      </a:r>
                      <a:r>
                        <a:rPr lang="en-US" altLang="ko-KR" sz="1600" b="1" kern="0" spc="-150" dirty="0" smtClean="0">
                          <a:solidFill>
                            <a:srgbClr val="000000"/>
                          </a:solidFill>
                          <a:effectLst/>
                          <a:latin typeface="굴림" panose="020B0600000101010101" pitchFamily="50" charset="-127"/>
                        </a:rPr>
                        <a:t>5</a:t>
                      </a:r>
                      <a:r>
                        <a:rPr lang="en-US" altLang="ko-KR" sz="1600" b="1" kern="0" spc="-150" dirty="0">
                          <a:solidFill>
                            <a:srgbClr val="000000"/>
                          </a:solidFill>
                          <a:effectLst/>
                          <a:latin typeface="굴림" panose="020B0600000101010101" pitchFamily="50" charset="-127"/>
                        </a:rPr>
                        <a:t>.</a:t>
                      </a:r>
                      <a:r>
                        <a:rPr lang="ko-KR" altLang="en-US" sz="1600" b="1" u="sng" kern="0" spc="-150" dirty="0">
                          <a:solidFill>
                            <a:srgbClr val="000000"/>
                          </a:solidFill>
                          <a:effectLst/>
                          <a:uFill>
                            <a:solidFill>
                              <a:srgbClr val="000000"/>
                            </a:solidFill>
                          </a:uFill>
                          <a:latin typeface="굴림" panose="020B0600000101010101" pitchFamily="50" charset="-127"/>
                        </a:rPr>
                        <a:t> </a:t>
                      </a:r>
                      <a:r>
                        <a:rPr lang="ko-KR" altLang="en-US" sz="1600" b="1" u="sng" kern="0" spc="-150" dirty="0">
                          <a:solidFill>
                            <a:srgbClr val="000000"/>
                          </a:solidFill>
                          <a:effectLst/>
                          <a:uFill>
                            <a:solidFill>
                              <a:srgbClr val="000000"/>
                            </a:solidFill>
                          </a:uFill>
                          <a:ea typeface="굴림" panose="020B0600000101010101" pitchFamily="50" charset="-127"/>
                        </a:rPr>
                        <a:t>금속노조와의 단체교섭 및 단체협약체결</a:t>
                      </a:r>
                      <a:endParaRPr lang="ko-KR" altLang="en-US" sz="1600" b="1" kern="0" spc="-150" dirty="0">
                        <a:solidFill>
                          <a:srgbClr val="000000"/>
                        </a:solidFill>
                        <a:effectLst/>
                      </a:endParaRPr>
                    </a:p>
                    <a:p>
                      <a:pPr marL="0" marR="0" indent="0" algn="just" fontAlgn="base" latinLnBrk="1">
                        <a:lnSpc>
                          <a:spcPct val="150000"/>
                        </a:lnSpc>
                        <a:spcBef>
                          <a:spcPts val="0"/>
                        </a:spcBef>
                        <a:spcAft>
                          <a:spcPts val="0"/>
                        </a:spcAft>
                      </a:pPr>
                      <a:r>
                        <a:rPr lang="ko-KR" altLang="en-US" sz="1600" kern="0" spc="-150" dirty="0">
                          <a:solidFill>
                            <a:srgbClr val="000000"/>
                          </a:solidFill>
                          <a:effectLst/>
                          <a:ea typeface="굴림" panose="020B0600000101010101" pitchFamily="50" charset="-127"/>
                        </a:rPr>
                        <a:t>제</a:t>
                      </a:r>
                      <a:r>
                        <a:rPr lang="en-US" altLang="ko-KR" sz="1600" kern="0" spc="-150" dirty="0">
                          <a:solidFill>
                            <a:srgbClr val="000000"/>
                          </a:solidFill>
                          <a:effectLst/>
                          <a:latin typeface="굴림" panose="020B0600000101010101" pitchFamily="50" charset="-127"/>
                        </a:rPr>
                        <a:t>7</a:t>
                      </a:r>
                      <a:r>
                        <a:rPr lang="ko-KR" altLang="en-US" sz="1600" kern="0" spc="-150" dirty="0">
                          <a:solidFill>
                            <a:srgbClr val="000000"/>
                          </a:solidFill>
                          <a:effectLst/>
                          <a:ea typeface="굴림" panose="020B0600000101010101" pitchFamily="50" charset="-127"/>
                        </a:rPr>
                        <a:t>조</a:t>
                      </a:r>
                      <a:r>
                        <a:rPr lang="en-US" altLang="ko-KR" sz="1600" kern="0" spc="-150" dirty="0">
                          <a:solidFill>
                            <a:srgbClr val="000000"/>
                          </a:solidFill>
                          <a:effectLst/>
                          <a:latin typeface="굴림" panose="020B0600000101010101" pitchFamily="50" charset="-127"/>
                        </a:rPr>
                        <a:t>(</a:t>
                      </a:r>
                      <a:r>
                        <a:rPr lang="ko-KR" altLang="en-US" sz="1600" kern="0" spc="-150" dirty="0">
                          <a:solidFill>
                            <a:srgbClr val="000000"/>
                          </a:solidFill>
                          <a:effectLst/>
                          <a:ea typeface="굴림" panose="020B0600000101010101" pitchFamily="50" charset="-127"/>
                        </a:rPr>
                        <a:t>권리와 의무</a:t>
                      </a:r>
                      <a:r>
                        <a:rPr lang="en-US" altLang="ko-KR" sz="1600" kern="0" spc="-150" dirty="0">
                          <a:solidFill>
                            <a:srgbClr val="000000"/>
                          </a:solidFill>
                          <a:effectLst/>
                          <a:latin typeface="굴림" panose="020B0600000101010101" pitchFamily="50" charset="-127"/>
                        </a:rPr>
                        <a:t>) </a:t>
                      </a:r>
                      <a:r>
                        <a:rPr lang="ko-KR" altLang="en-US" sz="1600" kern="0" spc="-150" dirty="0">
                          <a:solidFill>
                            <a:srgbClr val="000000"/>
                          </a:solidFill>
                          <a:effectLst/>
                          <a:ea typeface="굴림" panose="020B0600000101010101" pitchFamily="50" charset="-127"/>
                        </a:rPr>
                        <a:t>회원은 다음 각호의 </a:t>
                      </a:r>
                      <a:r>
                        <a:rPr lang="en-US" altLang="ko-KR" sz="1600" kern="0" spc="-150" dirty="0">
                          <a:solidFill>
                            <a:srgbClr val="000000"/>
                          </a:solidFill>
                          <a:effectLst/>
                          <a:latin typeface="굴림" panose="020B0600000101010101" pitchFamily="50" charset="-127"/>
                        </a:rPr>
                        <a:t>1</a:t>
                      </a:r>
                      <a:r>
                        <a:rPr lang="ko-KR" altLang="en-US" sz="1600" kern="0" spc="-150" dirty="0">
                          <a:solidFill>
                            <a:srgbClr val="000000"/>
                          </a:solidFill>
                          <a:effectLst/>
                          <a:ea typeface="굴림" panose="020B0600000101010101" pitchFamily="50" charset="-127"/>
                        </a:rPr>
                        <a:t>에 해당하는 권리와 의무를 가진다</a:t>
                      </a:r>
                      <a:r>
                        <a:rPr lang="en-US" altLang="ko-KR" sz="1600" kern="0" spc="-150" dirty="0" smtClean="0">
                          <a:solidFill>
                            <a:srgbClr val="000000"/>
                          </a:solidFill>
                          <a:effectLst/>
                          <a:latin typeface="굴림" panose="020B0600000101010101" pitchFamily="50" charset="-127"/>
                        </a:rPr>
                        <a:t>.</a:t>
                      </a:r>
                      <a:r>
                        <a:rPr lang="ko-KR" altLang="en-US" sz="1600" kern="0" spc="-150" baseline="0" dirty="0" smtClean="0">
                          <a:solidFill>
                            <a:srgbClr val="000000"/>
                          </a:solidFill>
                          <a:effectLst/>
                          <a:latin typeface="+mn-lt"/>
                        </a:rPr>
                        <a:t>  </a:t>
                      </a:r>
                      <a:endParaRPr lang="en-US" altLang="ko-KR" sz="1600" kern="0" spc="-150" baseline="0" dirty="0" smtClean="0">
                        <a:solidFill>
                          <a:srgbClr val="000000"/>
                        </a:solidFill>
                        <a:effectLst/>
                        <a:latin typeface="+mn-lt"/>
                      </a:endParaRPr>
                    </a:p>
                    <a:p>
                      <a:pPr marL="0" marR="0" indent="0" algn="just" fontAlgn="base" latinLnBrk="1">
                        <a:lnSpc>
                          <a:spcPct val="150000"/>
                        </a:lnSpc>
                        <a:spcBef>
                          <a:spcPts val="0"/>
                        </a:spcBef>
                        <a:spcAft>
                          <a:spcPts val="0"/>
                        </a:spcAft>
                      </a:pPr>
                      <a:r>
                        <a:rPr lang="en-US" altLang="ko-KR" sz="1600" kern="0" spc="-150" baseline="0" dirty="0" smtClean="0">
                          <a:solidFill>
                            <a:srgbClr val="000000"/>
                          </a:solidFill>
                          <a:effectLst/>
                          <a:latin typeface="+mn-lt"/>
                        </a:rPr>
                        <a:t> </a:t>
                      </a:r>
                      <a:r>
                        <a:rPr lang="en-US" altLang="ko-KR" sz="1600" kern="0" spc="-150" dirty="0" smtClean="0">
                          <a:solidFill>
                            <a:srgbClr val="000000"/>
                          </a:solidFill>
                          <a:effectLst/>
                          <a:latin typeface="굴림" panose="020B0600000101010101" pitchFamily="50" charset="-127"/>
                        </a:rPr>
                        <a:t>4</a:t>
                      </a:r>
                      <a:r>
                        <a:rPr lang="en-US" altLang="ko-KR" sz="1600" kern="0" spc="-150" dirty="0">
                          <a:solidFill>
                            <a:srgbClr val="000000"/>
                          </a:solidFill>
                          <a:effectLst/>
                          <a:latin typeface="굴림" panose="020B0600000101010101" pitchFamily="50" charset="-127"/>
                        </a:rPr>
                        <a:t>. </a:t>
                      </a:r>
                      <a:r>
                        <a:rPr lang="ko-KR" altLang="en-US" sz="1600" kern="0" spc="-150" dirty="0">
                          <a:solidFill>
                            <a:srgbClr val="000000"/>
                          </a:solidFill>
                          <a:effectLst/>
                          <a:ea typeface="굴림" panose="020B0600000101010101" pitchFamily="50" charset="-127"/>
                        </a:rPr>
                        <a:t>본 협의회의 정관</a:t>
                      </a:r>
                      <a:r>
                        <a:rPr lang="en-US" altLang="ko-KR" sz="1600" kern="0" spc="-150" dirty="0">
                          <a:solidFill>
                            <a:srgbClr val="000000"/>
                          </a:solidFill>
                          <a:effectLst/>
                          <a:latin typeface="굴림" panose="020B0600000101010101" pitchFamily="50" charset="-127"/>
                        </a:rPr>
                        <a:t>, </a:t>
                      </a:r>
                      <a:r>
                        <a:rPr lang="ko-KR" altLang="en-US" sz="1600" kern="0" spc="-150" dirty="0">
                          <a:solidFill>
                            <a:srgbClr val="000000"/>
                          </a:solidFill>
                          <a:effectLst/>
                          <a:ea typeface="굴림" panose="020B0600000101010101" pitchFamily="50" charset="-127"/>
                        </a:rPr>
                        <a:t>중앙교섭 관련 합의내용과 각종 협의회의 의결사항이행</a:t>
                      </a:r>
                      <a:endParaRPr lang="ko-KR" altLang="en-US" sz="1600" kern="0" spc="-150" dirty="0">
                        <a:solidFill>
                          <a:srgbClr val="000000"/>
                        </a:solidFill>
                        <a:effectLst/>
                      </a:endParaRPr>
                    </a:p>
                  </a:txBody>
                  <a:tcPr marL="64770" marR="64770" marT="17907" marB="17907"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85060792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r>
              <a:rPr lang="en-US" altLang="ko-KR" sz="3600" b="1" dirty="0" smtClean="0"/>
              <a:t>1. </a:t>
            </a:r>
            <a:r>
              <a:rPr lang="ko-KR" altLang="en-US" sz="3600" b="1" dirty="0" smtClean="0"/>
              <a:t>단체교섭 </a:t>
            </a:r>
            <a:r>
              <a:rPr lang="en-US" altLang="ko-KR" sz="3600" b="1" dirty="0" smtClean="0"/>
              <a:t>-</a:t>
            </a:r>
            <a:r>
              <a:rPr lang="ko-KR" altLang="en-US" sz="3600" b="1" dirty="0" smtClean="0"/>
              <a:t> 가</a:t>
            </a:r>
            <a:r>
              <a:rPr lang="en-US" altLang="ko-KR" sz="3600" b="1" dirty="0" smtClean="0"/>
              <a:t>. </a:t>
            </a:r>
            <a:r>
              <a:rPr lang="ko-KR" altLang="en-US" sz="3600" b="1" dirty="0" smtClean="0"/>
              <a:t>단체교섭의 당사자</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0" y="812551"/>
            <a:ext cx="11842044" cy="5632311"/>
          </a:xfrm>
          <a:prstGeom prst="rect">
            <a:avLst/>
          </a:prstGeom>
          <a:noFill/>
        </p:spPr>
        <p:txBody>
          <a:bodyPr wrap="square" rtlCol="0">
            <a:spAutoFit/>
          </a:bodyPr>
          <a:lstStyle/>
          <a:p>
            <a:pPr fontAlgn="base">
              <a:lnSpc>
                <a:spcPct val="150000"/>
              </a:lnSpc>
            </a:pPr>
            <a:r>
              <a:rPr lang="ko-KR" altLang="en-US" sz="2400" b="1" dirty="0"/>
              <a:t>◈ 단체교섭권 및 단체협약 </a:t>
            </a:r>
            <a:r>
              <a:rPr lang="ko-KR" altLang="en-US" sz="2400" b="1" dirty="0" err="1"/>
              <a:t>체결권의</a:t>
            </a:r>
            <a:r>
              <a:rPr lang="ko-KR" altLang="en-US" sz="2400" b="1" dirty="0"/>
              <a:t> </a:t>
            </a:r>
            <a:r>
              <a:rPr lang="ko-KR" altLang="en-US" sz="2400" b="1" dirty="0" smtClean="0"/>
              <a:t>위임</a:t>
            </a:r>
            <a:endParaRPr lang="en-US" altLang="ko-KR" sz="2400" b="1" dirty="0" smtClean="0"/>
          </a:p>
          <a:p>
            <a:pPr fontAlgn="base">
              <a:lnSpc>
                <a:spcPct val="150000"/>
              </a:lnSpc>
            </a:pPr>
            <a:endParaRPr lang="ko-KR" altLang="en-US" sz="2400" b="1" dirty="0"/>
          </a:p>
          <a:p>
            <a:pPr fontAlgn="base">
              <a:lnSpc>
                <a:spcPct val="150000"/>
              </a:lnSpc>
            </a:pPr>
            <a:r>
              <a:rPr lang="ko-KR" altLang="en-US" sz="2400" dirty="0"/>
              <a:t>○ 노조 대표자 및 사용자는 단체교섭권 및 단체협약 </a:t>
            </a:r>
            <a:r>
              <a:rPr lang="ko-KR" altLang="en-US" sz="2400" dirty="0" err="1"/>
              <a:t>체결권을</a:t>
            </a:r>
            <a:r>
              <a:rPr lang="ko-KR" altLang="en-US" sz="2400" dirty="0"/>
              <a:t> 타인에게 위임할 수 있다</a:t>
            </a:r>
            <a:r>
              <a:rPr lang="en-US" altLang="ko-KR" sz="2400" dirty="0"/>
              <a:t>.(</a:t>
            </a:r>
            <a:r>
              <a:rPr lang="ko-KR" altLang="en-US" sz="2400" dirty="0"/>
              <a:t>교섭사항의 전부 또는 일부 위임 가능</a:t>
            </a:r>
            <a:r>
              <a:rPr lang="en-US" altLang="ko-KR" sz="2400" dirty="0"/>
              <a:t>, </a:t>
            </a:r>
            <a:r>
              <a:rPr lang="ko-KR" altLang="en-US" sz="2400" dirty="0"/>
              <a:t>교섭권만 또는 </a:t>
            </a:r>
            <a:r>
              <a:rPr lang="ko-KR" altLang="en-US" sz="2400" dirty="0" err="1"/>
              <a:t>체결권까지</a:t>
            </a:r>
            <a:r>
              <a:rPr lang="ko-KR" altLang="en-US" sz="2400" dirty="0"/>
              <a:t> 모두 위임 가능</a:t>
            </a:r>
            <a:r>
              <a:rPr lang="en-US" altLang="ko-KR" sz="2400" dirty="0"/>
              <a:t>) </a:t>
            </a:r>
            <a:r>
              <a:rPr lang="ko-KR" altLang="en-US" sz="2400" dirty="0"/>
              <a:t>이 경우 교섭사항과 권한범위를 명시하여 위임해야 하며</a:t>
            </a:r>
            <a:r>
              <a:rPr lang="en-US" altLang="ko-KR" sz="2400" dirty="0"/>
              <a:t>, </a:t>
            </a:r>
            <a:r>
              <a:rPr lang="ko-KR" altLang="en-US" sz="2400" dirty="0"/>
              <a:t>상대방에게 이를 통보해주어야 한다</a:t>
            </a:r>
            <a:r>
              <a:rPr lang="en-US" altLang="ko-KR" sz="2400" dirty="0"/>
              <a:t>.</a:t>
            </a:r>
            <a:r>
              <a:rPr lang="ko-KR" altLang="en-US" sz="2400" dirty="0"/>
              <a:t> </a:t>
            </a:r>
            <a:r>
              <a:rPr lang="ko-KR" altLang="en-US" sz="2400" u="sng" dirty="0" err="1"/>
              <a:t>초기업단위노조의</a:t>
            </a:r>
            <a:r>
              <a:rPr lang="ko-KR" altLang="en-US" sz="2400" u="sng" dirty="0"/>
              <a:t> 경우 기업별 지부나 분회에 필요에 따라 기업단위 단체교섭 권한을 위임할 수 있으나 교섭권한만을 위임하거나 교섭위원에 </a:t>
            </a:r>
            <a:r>
              <a:rPr lang="ko-KR" altLang="en-US" sz="2400" u="sng" dirty="0" err="1"/>
              <a:t>본조</a:t>
            </a:r>
            <a:r>
              <a:rPr lang="ko-KR" altLang="en-US" sz="2400" u="sng" dirty="0"/>
              <a:t> 임원</a:t>
            </a:r>
            <a:r>
              <a:rPr lang="en-US" altLang="ko-KR" sz="2400" u="sng" dirty="0"/>
              <a:t>․</a:t>
            </a:r>
            <a:r>
              <a:rPr lang="ko-KR" altLang="en-US" sz="2400" u="sng" dirty="0"/>
              <a:t>간부 등을 포함시키는 등 노조법상 단체협약 </a:t>
            </a:r>
            <a:r>
              <a:rPr lang="ko-KR" altLang="en-US" sz="2400" u="sng" dirty="0" err="1"/>
              <a:t>체결권자는</a:t>
            </a:r>
            <a:r>
              <a:rPr lang="ko-KR" altLang="en-US" sz="2400" u="sng" dirty="0"/>
              <a:t> </a:t>
            </a:r>
            <a:r>
              <a:rPr lang="ko-KR" altLang="en-US" sz="2400" u="sng" dirty="0" err="1"/>
              <a:t>본조</a:t>
            </a:r>
            <a:r>
              <a:rPr lang="ko-KR" altLang="en-US" sz="2400" u="sng" dirty="0"/>
              <a:t> 위원장임을 분명히 하는 형식이 바람직하다</a:t>
            </a:r>
            <a:r>
              <a:rPr lang="en-US" altLang="ko-KR" sz="2400" u="sng" dirty="0"/>
              <a:t>.</a:t>
            </a:r>
            <a:r>
              <a:rPr lang="ko-KR" altLang="en-US" sz="2400" dirty="0"/>
              <a:t> 위임 의결 방식에 </a:t>
            </a:r>
            <a:r>
              <a:rPr lang="ko-KR" altLang="en-US" sz="2400" dirty="0" err="1"/>
              <a:t>법상</a:t>
            </a:r>
            <a:r>
              <a:rPr lang="ko-KR" altLang="en-US" sz="2400" dirty="0"/>
              <a:t> 특별한 제한은 없으나</a:t>
            </a:r>
            <a:r>
              <a:rPr lang="en-US" altLang="ko-KR" sz="2400" dirty="0"/>
              <a:t>, </a:t>
            </a:r>
            <a:r>
              <a:rPr lang="ko-KR" altLang="en-US" sz="2400" dirty="0"/>
              <a:t>다만</a:t>
            </a:r>
            <a:r>
              <a:rPr lang="en-US" altLang="ko-KR" sz="2400" dirty="0"/>
              <a:t>, </a:t>
            </a:r>
            <a:r>
              <a:rPr lang="ko-KR" altLang="en-US" sz="2400" dirty="0"/>
              <a:t>그 중요성에 비추어 적절한 의사결정기구에서의 의결을 거치도록 할 필요가 있다</a:t>
            </a:r>
            <a:r>
              <a:rPr lang="en-US" altLang="ko-KR" sz="2400" dirty="0"/>
              <a:t>.</a:t>
            </a:r>
            <a:endParaRPr lang="ko-KR" altLang="en-US" sz="2400" dirty="0"/>
          </a:p>
        </p:txBody>
      </p:sp>
      <p:sp>
        <p:nvSpPr>
          <p:cNvPr id="4" name="Rectangle 1"/>
          <p:cNvSpPr>
            <a:spLocks noChangeArrowheads="1"/>
          </p:cNvSpPr>
          <p:nvPr/>
        </p:nvSpPr>
        <p:spPr bwMode="auto">
          <a:xfrm>
            <a:off x="3629024" y="3078163"/>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60756328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r>
              <a:rPr lang="en-US" altLang="ko-KR" sz="3600" b="1" dirty="0" smtClean="0"/>
              <a:t>1. </a:t>
            </a:r>
            <a:r>
              <a:rPr lang="ko-KR" altLang="en-US" sz="3600" b="1" dirty="0" smtClean="0"/>
              <a:t>단체교섭 </a:t>
            </a:r>
            <a:r>
              <a:rPr lang="en-US" altLang="ko-KR" sz="3600" b="1" dirty="0" smtClean="0"/>
              <a:t>-</a:t>
            </a:r>
            <a:r>
              <a:rPr lang="ko-KR" altLang="en-US" sz="3600" b="1" dirty="0" smtClean="0"/>
              <a:t> 가</a:t>
            </a:r>
            <a:r>
              <a:rPr lang="en-US" altLang="ko-KR" sz="3600" b="1" dirty="0" smtClean="0"/>
              <a:t>. </a:t>
            </a:r>
            <a:r>
              <a:rPr lang="ko-KR" altLang="en-US" sz="3600" b="1" dirty="0" smtClean="0"/>
              <a:t>단체교섭의 당사자</a:t>
            </a:r>
            <a:endParaRPr lang="ko-KR" altLang="en-US" sz="3600" b="1" dirty="0"/>
          </a:p>
        </p:txBody>
      </p:sp>
      <p:sp>
        <p:nvSpPr>
          <p:cNvPr id="2" name="TextBox 1">
            <a:extLst>
              <a:ext uri="{FF2B5EF4-FFF2-40B4-BE49-F238E27FC236}">
                <a16:creationId xmlns="" xmlns:a16="http://schemas.microsoft.com/office/drawing/2014/main" id="{1EFF0468-79E0-416E-A589-9B660E1D42FE}"/>
              </a:ext>
            </a:extLst>
          </p:cNvPr>
          <p:cNvSpPr txBox="1"/>
          <p:nvPr/>
        </p:nvSpPr>
        <p:spPr>
          <a:xfrm>
            <a:off x="0" y="812551"/>
            <a:ext cx="11842044" cy="574966"/>
          </a:xfrm>
          <a:prstGeom prst="rect">
            <a:avLst/>
          </a:prstGeom>
          <a:noFill/>
        </p:spPr>
        <p:txBody>
          <a:bodyPr wrap="square" rtlCol="0">
            <a:spAutoFit/>
          </a:bodyPr>
          <a:lstStyle/>
          <a:p>
            <a:pPr fontAlgn="base">
              <a:lnSpc>
                <a:spcPct val="150000"/>
              </a:lnSpc>
            </a:pPr>
            <a:r>
              <a:rPr lang="en-US" altLang="ko-KR" sz="2400" b="1" dirty="0" smtClean="0"/>
              <a:t> </a:t>
            </a:r>
            <a:endParaRPr lang="ko-KR" altLang="en-US" sz="2400" dirty="0"/>
          </a:p>
        </p:txBody>
      </p:sp>
      <p:sp>
        <p:nvSpPr>
          <p:cNvPr id="4" name="Rectangle 1"/>
          <p:cNvSpPr>
            <a:spLocks noChangeArrowheads="1"/>
          </p:cNvSpPr>
          <p:nvPr/>
        </p:nvSpPr>
        <p:spPr bwMode="auto">
          <a:xfrm>
            <a:off x="3629024" y="3078163"/>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graphicFrame>
        <p:nvGraphicFramePr>
          <p:cNvPr id="11" name="표 10"/>
          <p:cNvGraphicFramePr>
            <a:graphicFrameLocks noGrp="1"/>
          </p:cNvGraphicFramePr>
          <p:nvPr>
            <p:extLst>
              <p:ext uri="{D42A27DB-BD31-4B8C-83A1-F6EECF244321}">
                <p14:modId xmlns:p14="http://schemas.microsoft.com/office/powerpoint/2010/main" val="380821508"/>
              </p:ext>
            </p:extLst>
          </p:nvPr>
        </p:nvGraphicFramePr>
        <p:xfrm>
          <a:off x="109057" y="931180"/>
          <a:ext cx="11937534" cy="3693414"/>
        </p:xfrm>
        <a:graphic>
          <a:graphicData uri="http://schemas.openxmlformats.org/drawingml/2006/table">
            <a:tbl>
              <a:tblPr/>
              <a:tblGrid>
                <a:gridCol w="11937534"/>
              </a:tblGrid>
              <a:tr h="2604184">
                <a:tc>
                  <a:txBody>
                    <a:bodyPr/>
                    <a:lstStyle/>
                    <a:p>
                      <a:pPr marL="0" marR="0" indent="0" algn="just" fontAlgn="base" latinLnBrk="1">
                        <a:lnSpc>
                          <a:spcPct val="150000"/>
                        </a:lnSpc>
                        <a:spcBef>
                          <a:spcPts val="0"/>
                        </a:spcBef>
                        <a:spcAft>
                          <a:spcPts val="0"/>
                        </a:spcAft>
                      </a:pPr>
                      <a:r>
                        <a:rPr lang="ko-KR" altLang="en-US" sz="2000" kern="0" spc="0" dirty="0">
                          <a:solidFill>
                            <a:srgbClr val="000000"/>
                          </a:solidFill>
                          <a:effectLst/>
                          <a:ea typeface="굴림" panose="020B0600000101010101" pitchFamily="50" charset="-127"/>
                        </a:rPr>
                        <a:t>금속노조 규약 제</a:t>
                      </a:r>
                      <a:r>
                        <a:rPr lang="en-US" altLang="ko-KR" sz="2000" kern="0" spc="0" dirty="0">
                          <a:solidFill>
                            <a:srgbClr val="000000"/>
                          </a:solidFill>
                          <a:effectLst/>
                          <a:latin typeface="굴림" panose="020B0600000101010101" pitchFamily="50" charset="-127"/>
                        </a:rPr>
                        <a:t>66</a:t>
                      </a:r>
                      <a:r>
                        <a:rPr lang="ko-KR" altLang="en-US" sz="2000" kern="0" spc="0" dirty="0">
                          <a:solidFill>
                            <a:srgbClr val="000000"/>
                          </a:solidFill>
                          <a:effectLst/>
                          <a:ea typeface="굴림" panose="020B0600000101010101" pitchFamily="50" charset="-127"/>
                        </a:rPr>
                        <a:t>조</a:t>
                      </a:r>
                      <a:r>
                        <a:rPr lang="en-US" altLang="ko-KR" sz="2000" kern="0" spc="0" dirty="0">
                          <a:solidFill>
                            <a:srgbClr val="000000"/>
                          </a:solidFill>
                          <a:effectLst/>
                          <a:latin typeface="굴림" panose="020B0600000101010101" pitchFamily="50" charset="-127"/>
                        </a:rPr>
                        <a:t>(</a:t>
                      </a:r>
                      <a:r>
                        <a:rPr lang="ko-KR" altLang="en-US" sz="2000" kern="0" spc="0" dirty="0">
                          <a:solidFill>
                            <a:srgbClr val="000000"/>
                          </a:solidFill>
                          <a:effectLst/>
                          <a:ea typeface="굴림" panose="020B0600000101010101" pitchFamily="50" charset="-127"/>
                        </a:rPr>
                        <a:t>단체교섭의 권한</a:t>
                      </a:r>
                      <a:r>
                        <a:rPr lang="en-US" altLang="ko-KR" sz="2000" kern="0" spc="0" dirty="0">
                          <a:solidFill>
                            <a:srgbClr val="000000"/>
                          </a:solidFill>
                          <a:effectLst/>
                          <a:latin typeface="굴림" panose="020B0600000101010101" pitchFamily="50" charset="-127"/>
                        </a:rPr>
                        <a:t>)</a:t>
                      </a:r>
                      <a:endParaRPr lang="ko-KR" altLang="en-US" sz="2000" kern="0" spc="-50" dirty="0">
                        <a:solidFill>
                          <a:srgbClr val="000000"/>
                        </a:solidFill>
                        <a:effectLst/>
                      </a:endParaRPr>
                    </a:p>
                    <a:p>
                      <a:pPr marL="0" marR="0" indent="0" algn="just" fontAlgn="base" latinLnBrk="1">
                        <a:lnSpc>
                          <a:spcPct val="150000"/>
                        </a:lnSpc>
                        <a:spcBef>
                          <a:spcPts val="0"/>
                        </a:spcBef>
                        <a:spcAft>
                          <a:spcPts val="0"/>
                        </a:spcAft>
                      </a:pPr>
                      <a:r>
                        <a:rPr lang="ko-KR" altLang="en-US" sz="2000" kern="0" spc="0" dirty="0">
                          <a:solidFill>
                            <a:srgbClr val="000000"/>
                          </a:solidFill>
                          <a:effectLst/>
                          <a:ea typeface="굴림" panose="020B0600000101010101" pitchFamily="50" charset="-127"/>
                        </a:rPr>
                        <a:t>① 단체교섭권은 조합에 있으며</a:t>
                      </a:r>
                      <a:r>
                        <a:rPr lang="en-US" altLang="ko-KR" sz="2000" kern="0" spc="0" dirty="0">
                          <a:solidFill>
                            <a:srgbClr val="000000"/>
                          </a:solidFill>
                          <a:effectLst/>
                          <a:latin typeface="굴림" panose="020B0600000101010101" pitchFamily="50" charset="-127"/>
                        </a:rPr>
                        <a:t>, </a:t>
                      </a:r>
                      <a:r>
                        <a:rPr lang="ko-KR" altLang="en-US" sz="2000" kern="0" spc="0" dirty="0">
                          <a:solidFill>
                            <a:srgbClr val="000000"/>
                          </a:solidFill>
                          <a:effectLst/>
                          <a:ea typeface="굴림" panose="020B0600000101010101" pitchFamily="50" charset="-127"/>
                        </a:rPr>
                        <a:t>조합 내 모든 단체 교섭의 대표자는 위원장이 된다</a:t>
                      </a:r>
                      <a:r>
                        <a:rPr lang="en-US" altLang="ko-KR" sz="2000" kern="0" spc="0" dirty="0">
                          <a:solidFill>
                            <a:srgbClr val="000000"/>
                          </a:solidFill>
                          <a:effectLst/>
                          <a:latin typeface="굴림" panose="020B0600000101010101" pitchFamily="50" charset="-127"/>
                        </a:rPr>
                        <a:t>.</a:t>
                      </a:r>
                      <a:endParaRPr lang="ko-KR" altLang="en-US" sz="2000" kern="0" spc="-50" dirty="0">
                        <a:solidFill>
                          <a:srgbClr val="000000"/>
                        </a:solidFill>
                        <a:effectLst/>
                      </a:endParaRPr>
                    </a:p>
                    <a:p>
                      <a:pPr marL="0" marR="0" indent="0" algn="just" fontAlgn="base" latinLnBrk="1">
                        <a:lnSpc>
                          <a:spcPct val="150000"/>
                        </a:lnSpc>
                        <a:spcBef>
                          <a:spcPts val="0"/>
                        </a:spcBef>
                        <a:spcAft>
                          <a:spcPts val="0"/>
                        </a:spcAft>
                      </a:pPr>
                      <a:r>
                        <a:rPr lang="ko-KR" altLang="en-US" sz="2000" kern="0" spc="0" dirty="0">
                          <a:solidFill>
                            <a:srgbClr val="000000"/>
                          </a:solidFill>
                          <a:effectLst/>
                          <a:ea typeface="굴림" panose="020B0600000101010101" pitchFamily="50" charset="-127"/>
                        </a:rPr>
                        <a:t>② </a:t>
                      </a:r>
                      <a:r>
                        <a:rPr lang="ko-KR" altLang="en-US" sz="2000" u="sng" kern="0" spc="0" dirty="0">
                          <a:solidFill>
                            <a:srgbClr val="000000"/>
                          </a:solidFill>
                          <a:effectLst/>
                          <a:uFill>
                            <a:solidFill>
                              <a:srgbClr val="000000"/>
                            </a:solidFill>
                          </a:uFill>
                          <a:ea typeface="굴림" panose="020B0600000101010101" pitchFamily="50" charset="-127"/>
                        </a:rPr>
                        <a:t>위원장은 산하 조직의 교섭단위에 교섭위원회를 구성하여 교섭권을 위임할 수 있다</a:t>
                      </a:r>
                      <a:r>
                        <a:rPr lang="en-US" altLang="ko-KR" sz="2000" u="sng" kern="0" spc="0" dirty="0">
                          <a:solidFill>
                            <a:srgbClr val="000000"/>
                          </a:solidFill>
                          <a:effectLst/>
                          <a:uFill>
                            <a:solidFill>
                              <a:srgbClr val="000000"/>
                            </a:solidFill>
                          </a:uFill>
                          <a:latin typeface="굴림" panose="020B0600000101010101" pitchFamily="50" charset="-127"/>
                        </a:rPr>
                        <a:t>.</a:t>
                      </a:r>
                      <a:endParaRPr lang="ko-KR" altLang="en-US" sz="2000" kern="0" spc="-50" dirty="0">
                        <a:solidFill>
                          <a:srgbClr val="000000"/>
                        </a:solidFill>
                        <a:effectLst/>
                      </a:endParaRPr>
                    </a:p>
                    <a:p>
                      <a:pPr marL="0" marR="0" indent="0" algn="just" fontAlgn="base" latinLnBrk="1">
                        <a:lnSpc>
                          <a:spcPct val="150000"/>
                        </a:lnSpc>
                        <a:spcBef>
                          <a:spcPts val="0"/>
                        </a:spcBef>
                        <a:spcAft>
                          <a:spcPts val="0"/>
                        </a:spcAft>
                      </a:pPr>
                      <a:r>
                        <a:rPr lang="ko-KR" altLang="en-US" sz="2000" kern="0" spc="0" dirty="0">
                          <a:solidFill>
                            <a:srgbClr val="000000"/>
                          </a:solidFill>
                          <a:effectLst/>
                          <a:ea typeface="굴림" panose="020B0600000101010101" pitchFamily="50" charset="-127"/>
                        </a:rPr>
                        <a:t>③ </a:t>
                      </a:r>
                      <a:r>
                        <a:rPr lang="ko-KR" altLang="en-US" sz="2000" u="sng" kern="0" spc="0" dirty="0">
                          <a:solidFill>
                            <a:srgbClr val="000000"/>
                          </a:solidFill>
                          <a:effectLst/>
                          <a:uFill>
                            <a:solidFill>
                              <a:srgbClr val="000000"/>
                            </a:solidFill>
                          </a:uFill>
                          <a:ea typeface="굴림" panose="020B0600000101010101" pitchFamily="50" charset="-127"/>
                        </a:rPr>
                        <a:t>기업 교섭단위에 교섭권을 위임할 수 없다</a:t>
                      </a:r>
                      <a:r>
                        <a:rPr lang="en-US" altLang="ko-KR" sz="2000" u="sng" kern="0" spc="0" dirty="0">
                          <a:solidFill>
                            <a:srgbClr val="000000"/>
                          </a:solidFill>
                          <a:effectLst/>
                          <a:uFill>
                            <a:solidFill>
                              <a:srgbClr val="000000"/>
                            </a:solidFill>
                          </a:uFill>
                          <a:latin typeface="굴림" panose="020B0600000101010101" pitchFamily="50" charset="-127"/>
                        </a:rPr>
                        <a:t>.</a:t>
                      </a:r>
                      <a:r>
                        <a:rPr lang="en-US" altLang="ko-KR" sz="2000" kern="0" spc="0" dirty="0">
                          <a:solidFill>
                            <a:srgbClr val="000000"/>
                          </a:solidFill>
                          <a:effectLst/>
                          <a:latin typeface="굴림" panose="020B0600000101010101" pitchFamily="50" charset="-127"/>
                        </a:rPr>
                        <a:t>(2006.12.21. </a:t>
                      </a:r>
                      <a:r>
                        <a:rPr lang="ko-KR" altLang="en-US" sz="2000" kern="0" spc="0" dirty="0">
                          <a:solidFill>
                            <a:srgbClr val="000000"/>
                          </a:solidFill>
                          <a:effectLst/>
                          <a:ea typeface="굴림" panose="020B0600000101010101" pitchFamily="50" charset="-127"/>
                        </a:rPr>
                        <a:t>신설</a:t>
                      </a:r>
                      <a:r>
                        <a:rPr lang="en-US" altLang="ko-KR" sz="2000" kern="0" spc="0" dirty="0" smtClean="0">
                          <a:solidFill>
                            <a:srgbClr val="000000"/>
                          </a:solidFill>
                          <a:effectLst/>
                          <a:latin typeface="굴림" panose="020B0600000101010101" pitchFamily="50" charset="-127"/>
                        </a:rPr>
                        <a:t>)</a:t>
                      </a:r>
                      <a:endParaRPr lang="ko-KR" altLang="en-US" sz="2000" kern="0" spc="-50" dirty="0">
                        <a:solidFill>
                          <a:srgbClr val="000000"/>
                        </a:solidFill>
                        <a:effectLst/>
                      </a:endParaRPr>
                    </a:p>
                    <a:p>
                      <a:pPr marL="0" marR="0" indent="0" algn="just" fontAlgn="base" latinLnBrk="1">
                        <a:lnSpc>
                          <a:spcPct val="150000"/>
                        </a:lnSpc>
                        <a:spcBef>
                          <a:spcPts val="0"/>
                        </a:spcBef>
                        <a:spcAft>
                          <a:spcPts val="0"/>
                        </a:spcAft>
                      </a:pPr>
                      <a:r>
                        <a:rPr lang="ko-KR" altLang="en-US" sz="2000" kern="0" spc="0" dirty="0">
                          <a:solidFill>
                            <a:srgbClr val="000000"/>
                          </a:solidFill>
                          <a:effectLst/>
                          <a:ea typeface="굴림" panose="020B0600000101010101" pitchFamily="50" charset="-127"/>
                        </a:rPr>
                        <a:t>제</a:t>
                      </a:r>
                      <a:r>
                        <a:rPr lang="en-US" altLang="ko-KR" sz="2000" kern="0" spc="0" dirty="0">
                          <a:solidFill>
                            <a:srgbClr val="000000"/>
                          </a:solidFill>
                          <a:effectLst/>
                          <a:latin typeface="굴림" panose="020B0600000101010101" pitchFamily="50" charset="-127"/>
                        </a:rPr>
                        <a:t>67</a:t>
                      </a:r>
                      <a:r>
                        <a:rPr lang="ko-KR" altLang="en-US" sz="2000" kern="0" spc="0" dirty="0">
                          <a:solidFill>
                            <a:srgbClr val="000000"/>
                          </a:solidFill>
                          <a:effectLst/>
                          <a:ea typeface="굴림" panose="020B0600000101010101" pitchFamily="50" charset="-127"/>
                        </a:rPr>
                        <a:t>조</a:t>
                      </a:r>
                      <a:r>
                        <a:rPr lang="en-US" altLang="ko-KR" sz="2000" kern="0" spc="0" dirty="0">
                          <a:solidFill>
                            <a:srgbClr val="000000"/>
                          </a:solidFill>
                          <a:effectLst/>
                          <a:latin typeface="굴림" panose="020B0600000101010101" pitchFamily="50" charset="-127"/>
                        </a:rPr>
                        <a:t>(</a:t>
                      </a:r>
                      <a:r>
                        <a:rPr lang="ko-KR" altLang="en-US" sz="2000" kern="0" spc="0" dirty="0">
                          <a:solidFill>
                            <a:srgbClr val="000000"/>
                          </a:solidFill>
                          <a:effectLst/>
                          <a:ea typeface="굴림" panose="020B0600000101010101" pitchFamily="50" charset="-127"/>
                        </a:rPr>
                        <a:t>단체교섭의 체결</a:t>
                      </a:r>
                      <a:r>
                        <a:rPr lang="en-US" altLang="ko-KR" sz="2000" kern="0" spc="0" dirty="0">
                          <a:solidFill>
                            <a:srgbClr val="000000"/>
                          </a:solidFill>
                          <a:effectLst/>
                          <a:latin typeface="굴림" panose="020B0600000101010101" pitchFamily="50" charset="-127"/>
                        </a:rPr>
                        <a:t>)</a:t>
                      </a:r>
                      <a:endParaRPr lang="ko-KR" altLang="en-US" sz="2000" kern="0" spc="-50" dirty="0">
                        <a:solidFill>
                          <a:srgbClr val="000000"/>
                        </a:solidFill>
                        <a:effectLst/>
                      </a:endParaRPr>
                    </a:p>
                    <a:p>
                      <a:pPr marL="0" marR="0" indent="0" algn="just" fontAlgn="base" latinLnBrk="1">
                        <a:lnSpc>
                          <a:spcPct val="150000"/>
                        </a:lnSpc>
                        <a:spcBef>
                          <a:spcPts val="0"/>
                        </a:spcBef>
                        <a:spcAft>
                          <a:spcPts val="0"/>
                        </a:spcAft>
                      </a:pPr>
                      <a:r>
                        <a:rPr lang="ko-KR" altLang="en-US" sz="2000" kern="0" spc="-300" dirty="0">
                          <a:solidFill>
                            <a:srgbClr val="000000"/>
                          </a:solidFill>
                          <a:effectLst/>
                          <a:ea typeface="굴림" panose="020B0600000101010101" pitchFamily="50" charset="-127"/>
                        </a:rPr>
                        <a:t>① 조합이 사용자단체와 단체협약을 체결하고자 할 때에는 총회를 거쳐 체결하고 교섭위원들은 연명으로 서명한다</a:t>
                      </a:r>
                      <a:r>
                        <a:rPr lang="en-US" altLang="ko-KR" sz="2000" kern="0" spc="-300" dirty="0">
                          <a:solidFill>
                            <a:srgbClr val="000000"/>
                          </a:solidFill>
                          <a:effectLst/>
                          <a:latin typeface="굴림" panose="020B0600000101010101" pitchFamily="50" charset="-127"/>
                        </a:rPr>
                        <a:t>.</a:t>
                      </a:r>
                      <a:endParaRPr lang="ko-KR" altLang="en-US" sz="2000" kern="0" spc="-300" dirty="0">
                        <a:solidFill>
                          <a:srgbClr val="000000"/>
                        </a:solidFill>
                        <a:effectLst/>
                      </a:endParaRPr>
                    </a:p>
                    <a:p>
                      <a:pPr marL="0" marR="0" indent="0" algn="just" fontAlgn="base" latinLnBrk="1">
                        <a:lnSpc>
                          <a:spcPct val="150000"/>
                        </a:lnSpc>
                        <a:spcBef>
                          <a:spcPts val="0"/>
                        </a:spcBef>
                        <a:spcAft>
                          <a:spcPts val="0"/>
                        </a:spcAft>
                      </a:pPr>
                      <a:r>
                        <a:rPr lang="ko-KR" altLang="en-US" sz="2000" kern="0" spc="-20" dirty="0">
                          <a:solidFill>
                            <a:srgbClr val="000000"/>
                          </a:solidFill>
                          <a:effectLst/>
                          <a:ea typeface="굴림" panose="020B0600000101010101" pitchFamily="50" charset="-127"/>
                        </a:rPr>
                        <a:t>② </a:t>
                      </a:r>
                      <a:r>
                        <a:rPr lang="ko-KR" altLang="en-US" sz="2000" u="sng" kern="0" spc="-20" dirty="0">
                          <a:solidFill>
                            <a:srgbClr val="000000"/>
                          </a:solidFill>
                          <a:effectLst/>
                          <a:uFill>
                            <a:solidFill>
                              <a:srgbClr val="000000"/>
                            </a:solidFill>
                          </a:uFill>
                          <a:ea typeface="굴림" panose="020B0600000101010101" pitchFamily="50" charset="-127"/>
                        </a:rPr>
                        <a:t>교섭권을 </a:t>
                      </a:r>
                      <a:r>
                        <a:rPr lang="ko-KR" altLang="en-US" sz="2000" u="sng" kern="0" spc="-20" dirty="0" err="1">
                          <a:solidFill>
                            <a:srgbClr val="000000"/>
                          </a:solidFill>
                          <a:effectLst/>
                          <a:uFill>
                            <a:solidFill>
                              <a:srgbClr val="000000"/>
                            </a:solidFill>
                          </a:uFill>
                          <a:ea typeface="굴림" panose="020B0600000101010101" pitchFamily="50" charset="-127"/>
                        </a:rPr>
                        <a:t>위임받은</a:t>
                      </a:r>
                      <a:r>
                        <a:rPr lang="ko-KR" altLang="en-US" sz="2000" u="sng" kern="0" spc="-20" dirty="0">
                          <a:solidFill>
                            <a:srgbClr val="000000"/>
                          </a:solidFill>
                          <a:effectLst/>
                          <a:uFill>
                            <a:solidFill>
                              <a:srgbClr val="000000"/>
                            </a:solidFill>
                          </a:uFill>
                          <a:ea typeface="굴림" panose="020B0600000101010101" pitchFamily="50" charset="-127"/>
                        </a:rPr>
                        <a:t> 교섭단위가 협약을 체결하고자 할 때에는 해당 교섭단위 총회를 거쳐 체결하며 교섭위원들이 연명으로 서명한다</a:t>
                      </a:r>
                      <a:r>
                        <a:rPr lang="en-US" altLang="ko-KR" sz="2000" u="sng" kern="0" spc="-20" dirty="0">
                          <a:solidFill>
                            <a:srgbClr val="000000"/>
                          </a:solidFill>
                          <a:effectLst/>
                          <a:uFill>
                            <a:solidFill>
                              <a:srgbClr val="000000"/>
                            </a:solidFill>
                          </a:uFill>
                          <a:latin typeface="굴림" panose="020B0600000101010101" pitchFamily="50" charset="-127"/>
                        </a:rPr>
                        <a:t>.</a:t>
                      </a:r>
                      <a:r>
                        <a:rPr lang="en-US" altLang="ko-KR" sz="2000" kern="0" spc="-20" dirty="0">
                          <a:solidFill>
                            <a:srgbClr val="000000"/>
                          </a:solidFill>
                          <a:effectLst/>
                          <a:latin typeface="굴림" panose="020B0600000101010101" pitchFamily="50" charset="-127"/>
                        </a:rPr>
                        <a:t>(2001.11.9 </a:t>
                      </a:r>
                      <a:r>
                        <a:rPr lang="ko-KR" altLang="en-US" sz="2000" kern="0" spc="-20" dirty="0">
                          <a:solidFill>
                            <a:srgbClr val="000000"/>
                          </a:solidFill>
                          <a:effectLst/>
                          <a:ea typeface="굴림" panose="020B0600000101010101" pitchFamily="50" charset="-127"/>
                        </a:rPr>
                        <a:t>개정</a:t>
                      </a:r>
                      <a:r>
                        <a:rPr lang="en-US" altLang="ko-KR" sz="2000" kern="0" spc="-20" dirty="0">
                          <a:solidFill>
                            <a:srgbClr val="000000"/>
                          </a:solidFill>
                          <a:effectLst/>
                          <a:latin typeface="굴림" panose="020B0600000101010101" pitchFamily="50" charset="-127"/>
                        </a:rPr>
                        <a:t>)</a:t>
                      </a:r>
                      <a:endParaRPr lang="ko-KR" altLang="en-US" sz="2000" kern="0" spc="-50" dirty="0">
                        <a:solidFill>
                          <a:srgbClr val="000000"/>
                        </a:solidFill>
                        <a:effectLst/>
                      </a:endParaRPr>
                    </a:p>
                  </a:txBody>
                  <a:tcPr marL="64770" marR="64770" marT="17907" marB="17907"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r>
            </a:tbl>
          </a:graphicData>
        </a:graphic>
      </p:graphicFrame>
      <p:sp>
        <p:nvSpPr>
          <p:cNvPr id="12" name="Rectangle 1"/>
          <p:cNvSpPr>
            <a:spLocks noChangeArrowheads="1"/>
          </p:cNvSpPr>
          <p:nvPr/>
        </p:nvSpPr>
        <p:spPr bwMode="auto">
          <a:xfrm>
            <a:off x="3486412" y="93152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
        <p:nvSpPr>
          <p:cNvPr id="13" name="직사각형 12"/>
          <p:cNvSpPr/>
          <p:nvPr/>
        </p:nvSpPr>
        <p:spPr>
          <a:xfrm>
            <a:off x="132824" y="4684058"/>
            <a:ext cx="11926349" cy="2236959"/>
          </a:xfrm>
          <a:prstGeom prst="rect">
            <a:avLst/>
          </a:prstGeom>
        </p:spPr>
        <p:txBody>
          <a:bodyPr wrap="square">
            <a:spAutoFit/>
          </a:bodyPr>
          <a:lstStyle/>
          <a:p>
            <a:pPr algn="just" fontAlgn="base">
              <a:lnSpc>
                <a:spcPct val="150000"/>
              </a:lnSpc>
            </a:pPr>
            <a:r>
              <a:rPr lang="ko-KR" altLang="en-US" sz="2400" kern="0" spc="-50" dirty="0">
                <a:solidFill>
                  <a:srgbClr val="000000"/>
                </a:solidFill>
              </a:rPr>
              <a:t>○ 사용자 또는 사용자단체는 그 대표자에 의하거나 타인에게 그 권한을 위임하여 노동조합 등 근로자단체에 대한 단체교섭의무를 이행하여야 하고</a:t>
            </a:r>
            <a:r>
              <a:rPr lang="en-US" altLang="ko-KR" sz="2400" kern="0" spc="-50" dirty="0">
                <a:solidFill>
                  <a:srgbClr val="000000"/>
                </a:solidFill>
                <a:latin typeface="맑은 고딕" panose="020B0503020000020004" pitchFamily="50" charset="-127"/>
              </a:rPr>
              <a:t>, </a:t>
            </a:r>
            <a:r>
              <a:rPr lang="ko-KR" altLang="en-US" sz="2400" u="sng" kern="0" spc="-50" dirty="0">
                <a:solidFill>
                  <a:srgbClr val="000000"/>
                </a:solidFill>
                <a:uFill>
                  <a:solidFill>
                    <a:srgbClr val="000000"/>
                  </a:solidFill>
                </a:uFill>
              </a:rPr>
              <a:t>교섭담당자로서 위임 받은 자가 자기에게 결정 권한이 없다는 이유로 단체교섭이나 단체협약 체결을 거부하는 것은 정당한 이유가 없어 부당노동행위에 해당한다</a:t>
            </a:r>
            <a:r>
              <a:rPr lang="en-US" altLang="ko-KR" sz="2400" u="sng" kern="0" spc="-50" dirty="0">
                <a:solidFill>
                  <a:srgbClr val="000000"/>
                </a:solidFill>
                <a:uFill>
                  <a:solidFill>
                    <a:srgbClr val="000000"/>
                  </a:solidFill>
                </a:uFill>
                <a:latin typeface="맑은 고딕" panose="020B0503020000020004" pitchFamily="50" charset="-127"/>
              </a:rPr>
              <a:t>.</a:t>
            </a:r>
            <a:endParaRPr lang="ko-KR" altLang="en-US" sz="2400" kern="0" spc="-50" dirty="0">
              <a:solidFill>
                <a:srgbClr val="000000"/>
              </a:solidFill>
              <a:effectLst/>
            </a:endParaRPr>
          </a:p>
        </p:txBody>
      </p:sp>
    </p:spTree>
    <p:extLst>
      <p:ext uri="{BB962C8B-B14F-4D97-AF65-F5344CB8AC3E}">
        <p14:creationId xmlns:p14="http://schemas.microsoft.com/office/powerpoint/2010/main" val="427035058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r>
              <a:rPr lang="en-US" altLang="ko-KR" sz="3600" b="1" dirty="0" smtClean="0"/>
              <a:t>1. </a:t>
            </a:r>
            <a:r>
              <a:rPr lang="ko-KR" altLang="en-US" sz="3600" b="1" dirty="0" smtClean="0"/>
              <a:t>단체교섭 </a:t>
            </a:r>
            <a:r>
              <a:rPr lang="en-US" altLang="ko-KR" sz="3600" b="1" dirty="0" smtClean="0"/>
              <a:t>-</a:t>
            </a:r>
            <a:r>
              <a:rPr lang="ko-KR" altLang="en-US" sz="3600" b="1" dirty="0" smtClean="0"/>
              <a:t> 나</a:t>
            </a:r>
            <a:r>
              <a:rPr lang="en-US" altLang="ko-KR" sz="3600" b="1" dirty="0" smtClean="0"/>
              <a:t>. </a:t>
            </a:r>
            <a:r>
              <a:rPr lang="ko-KR" altLang="en-US" sz="3600" b="1" dirty="0" smtClean="0"/>
              <a:t>단체교섭의 방식</a:t>
            </a:r>
            <a:endParaRPr lang="ko-KR" altLang="en-US" sz="3600" b="1" dirty="0"/>
          </a:p>
        </p:txBody>
      </p:sp>
      <p:sp>
        <p:nvSpPr>
          <p:cNvPr id="4" name="Rectangle 1"/>
          <p:cNvSpPr>
            <a:spLocks noChangeArrowheads="1"/>
          </p:cNvSpPr>
          <p:nvPr/>
        </p:nvSpPr>
        <p:spPr bwMode="auto">
          <a:xfrm>
            <a:off x="3629024" y="3078163"/>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3" name="직사각형 2"/>
          <p:cNvSpPr/>
          <p:nvPr/>
        </p:nvSpPr>
        <p:spPr>
          <a:xfrm>
            <a:off x="89482" y="750119"/>
            <a:ext cx="12013034" cy="5632311"/>
          </a:xfrm>
          <a:prstGeom prst="rect">
            <a:avLst/>
          </a:prstGeom>
        </p:spPr>
        <p:txBody>
          <a:bodyPr wrap="square">
            <a:spAutoFit/>
          </a:bodyPr>
          <a:lstStyle/>
          <a:p>
            <a:pPr marL="203200" fontAlgn="base">
              <a:lnSpc>
                <a:spcPct val="150000"/>
              </a:lnSpc>
            </a:pPr>
            <a:r>
              <a:rPr lang="ko-KR" altLang="en-US" sz="2400" b="1" kern="0" dirty="0" smtClean="0">
                <a:solidFill>
                  <a:srgbClr val="000000"/>
                </a:solidFill>
              </a:rPr>
              <a:t>◈ 단체교섭의 유형</a:t>
            </a:r>
            <a:endParaRPr lang="en-US" altLang="ko-KR" sz="2400" b="1" kern="0" dirty="0" smtClean="0">
              <a:solidFill>
                <a:srgbClr val="000000"/>
              </a:solidFill>
            </a:endParaRPr>
          </a:p>
          <a:p>
            <a:pPr marL="203200" fontAlgn="base">
              <a:lnSpc>
                <a:spcPct val="150000"/>
              </a:lnSpc>
            </a:pPr>
            <a:endParaRPr lang="ko-KR" altLang="en-US" sz="2400" b="1" kern="0" dirty="0">
              <a:solidFill>
                <a:srgbClr val="000000"/>
              </a:solidFill>
            </a:endParaRPr>
          </a:p>
          <a:p>
            <a:pPr algn="just" fontAlgn="base">
              <a:lnSpc>
                <a:spcPct val="150000"/>
              </a:lnSpc>
            </a:pPr>
            <a:r>
              <a:rPr lang="ko-KR" altLang="en-US" sz="2400" kern="0" spc="-50" dirty="0">
                <a:solidFill>
                  <a:srgbClr val="000000"/>
                </a:solidFill>
              </a:rPr>
              <a:t>○ 통일교섭 </a:t>
            </a:r>
            <a:r>
              <a:rPr lang="en-US" altLang="ko-KR" sz="2400" kern="0" spc="-50" dirty="0">
                <a:solidFill>
                  <a:srgbClr val="000000"/>
                </a:solidFill>
                <a:latin typeface="맑은 고딕" panose="020B0503020000020004" pitchFamily="50" charset="-127"/>
              </a:rPr>
              <a:t>: </a:t>
            </a:r>
            <a:r>
              <a:rPr lang="ko-KR" altLang="en-US" sz="2400" kern="0" spc="-50" dirty="0">
                <a:solidFill>
                  <a:srgbClr val="000000"/>
                </a:solidFill>
              </a:rPr>
              <a:t>기업별 노동조합의 단체교섭권을 </a:t>
            </a:r>
            <a:r>
              <a:rPr lang="ko-KR" altLang="en-US" sz="2400" kern="0" spc="-50" dirty="0" err="1">
                <a:solidFill>
                  <a:srgbClr val="000000"/>
                </a:solidFill>
              </a:rPr>
              <a:t>위임받은</a:t>
            </a:r>
            <a:r>
              <a:rPr lang="ko-KR" altLang="en-US" sz="2400" kern="0" spc="-50" dirty="0">
                <a:solidFill>
                  <a:srgbClr val="000000"/>
                </a:solidFill>
              </a:rPr>
              <a:t> 산업별 연합단체 또는 업종별 연합단체 등 상급단체가 직접 또는 지역별</a:t>
            </a:r>
            <a:r>
              <a:rPr lang="en-US" altLang="ko-KR" sz="2400" kern="0" spc="-50" dirty="0">
                <a:solidFill>
                  <a:srgbClr val="000000"/>
                </a:solidFill>
                <a:latin typeface="맑은 고딕" panose="020B0503020000020004" pitchFamily="50" charset="-127"/>
              </a:rPr>
              <a:t>, </a:t>
            </a:r>
            <a:r>
              <a:rPr lang="ko-KR" altLang="en-US" sz="2400" kern="0" spc="-50" dirty="0">
                <a:solidFill>
                  <a:srgbClr val="000000"/>
                </a:solidFill>
              </a:rPr>
              <a:t>산하 </a:t>
            </a:r>
            <a:r>
              <a:rPr lang="ko-KR" altLang="en-US" sz="2400" kern="0" spc="-50" dirty="0" err="1">
                <a:solidFill>
                  <a:srgbClr val="000000"/>
                </a:solidFill>
              </a:rPr>
              <a:t>지부별로</a:t>
            </a:r>
            <a:r>
              <a:rPr lang="ko-KR" altLang="en-US" sz="2400" kern="0" spc="-50" dirty="0">
                <a:solidFill>
                  <a:srgbClr val="000000"/>
                </a:solidFill>
              </a:rPr>
              <a:t> 그에 대응하는 사용자단체와 교섭하는 방식</a:t>
            </a:r>
          </a:p>
          <a:p>
            <a:pPr algn="just" fontAlgn="base">
              <a:lnSpc>
                <a:spcPct val="150000"/>
              </a:lnSpc>
            </a:pPr>
            <a:r>
              <a:rPr lang="ko-KR" altLang="en-US" sz="2400" kern="0" spc="-150" dirty="0">
                <a:solidFill>
                  <a:srgbClr val="000000"/>
                </a:solidFill>
              </a:rPr>
              <a:t>○ 대각선교섭 </a:t>
            </a:r>
            <a:r>
              <a:rPr lang="en-US" altLang="ko-KR" sz="2400" kern="0" spc="-150" dirty="0">
                <a:solidFill>
                  <a:srgbClr val="000000"/>
                </a:solidFill>
                <a:latin typeface="맑은 고딕" panose="020B0503020000020004" pitchFamily="50" charset="-127"/>
              </a:rPr>
              <a:t>: </a:t>
            </a:r>
            <a:r>
              <a:rPr lang="ko-KR" altLang="en-US" sz="2400" kern="0" spc="-150" dirty="0">
                <a:solidFill>
                  <a:srgbClr val="000000"/>
                </a:solidFill>
              </a:rPr>
              <a:t>노조의 단체교섭권을 </a:t>
            </a:r>
            <a:r>
              <a:rPr lang="ko-KR" altLang="en-US" sz="2400" kern="0" spc="-150" dirty="0" err="1">
                <a:solidFill>
                  <a:srgbClr val="000000"/>
                </a:solidFill>
              </a:rPr>
              <a:t>위임받은</a:t>
            </a:r>
            <a:r>
              <a:rPr lang="ko-KR" altLang="en-US" sz="2400" kern="0" spc="-150" dirty="0">
                <a:solidFill>
                  <a:srgbClr val="000000"/>
                </a:solidFill>
              </a:rPr>
              <a:t> 상급단체가 사용자와 개별적으로 하는 방식</a:t>
            </a:r>
          </a:p>
          <a:p>
            <a:pPr algn="just" fontAlgn="base">
              <a:lnSpc>
                <a:spcPct val="150000"/>
              </a:lnSpc>
            </a:pPr>
            <a:r>
              <a:rPr lang="ko-KR" altLang="en-US" sz="2400" kern="0" spc="-110" dirty="0">
                <a:solidFill>
                  <a:srgbClr val="000000"/>
                </a:solidFill>
              </a:rPr>
              <a:t>○ 공동교섭 </a:t>
            </a:r>
            <a:r>
              <a:rPr lang="en-US" altLang="ko-KR" sz="2400" kern="0" spc="-110" dirty="0">
                <a:solidFill>
                  <a:srgbClr val="000000"/>
                </a:solidFill>
                <a:latin typeface="맑은 고딕" panose="020B0503020000020004" pitchFamily="50" charset="-127"/>
              </a:rPr>
              <a:t>: </a:t>
            </a:r>
            <a:r>
              <a:rPr lang="ko-KR" altLang="en-US" sz="2400" kern="0" spc="-110" dirty="0">
                <a:solidFill>
                  <a:srgbClr val="000000"/>
                </a:solidFill>
              </a:rPr>
              <a:t>노동조합과 연합단체가 함께 개별 사용자를 상대로 교섭하는 방식</a:t>
            </a:r>
            <a:endParaRPr lang="ko-KR" altLang="en-US" sz="2400" kern="0" spc="-50" dirty="0">
              <a:solidFill>
                <a:srgbClr val="000000"/>
              </a:solidFill>
            </a:endParaRPr>
          </a:p>
          <a:p>
            <a:pPr algn="just" fontAlgn="base">
              <a:lnSpc>
                <a:spcPct val="150000"/>
              </a:lnSpc>
            </a:pPr>
            <a:r>
              <a:rPr lang="ko-KR" altLang="en-US" sz="2400" kern="0" spc="-50" dirty="0">
                <a:solidFill>
                  <a:srgbClr val="000000"/>
                </a:solidFill>
              </a:rPr>
              <a:t>○ 집단교섭 </a:t>
            </a:r>
            <a:r>
              <a:rPr lang="en-US" altLang="ko-KR" sz="2400" kern="0" spc="-50" dirty="0">
                <a:solidFill>
                  <a:srgbClr val="000000"/>
                </a:solidFill>
                <a:latin typeface="맑은 고딕" panose="020B0503020000020004" pitchFamily="50" charset="-127"/>
              </a:rPr>
              <a:t>: </a:t>
            </a:r>
            <a:r>
              <a:rPr lang="ko-KR" altLang="en-US" sz="2400" kern="0" spc="-50" dirty="0">
                <a:solidFill>
                  <a:srgbClr val="000000"/>
                </a:solidFill>
              </a:rPr>
              <a:t>여러 명의 사용자를 상대로 다수 기업별 노조 혹은 연합단체</a:t>
            </a:r>
            <a:r>
              <a:rPr lang="en-US" altLang="ko-KR" sz="2400" kern="0" spc="-50" dirty="0">
                <a:solidFill>
                  <a:srgbClr val="000000"/>
                </a:solidFill>
                <a:latin typeface="맑은 고딕" panose="020B0503020000020004" pitchFamily="50" charset="-127"/>
              </a:rPr>
              <a:t>(</a:t>
            </a:r>
            <a:r>
              <a:rPr lang="ko-KR" altLang="en-US" sz="2400" kern="0" spc="-50" dirty="0">
                <a:solidFill>
                  <a:srgbClr val="000000"/>
                </a:solidFill>
              </a:rPr>
              <a:t>전국 조직</a:t>
            </a:r>
            <a:r>
              <a:rPr lang="en-US" altLang="ko-KR" sz="2400" kern="0" spc="-50" dirty="0">
                <a:solidFill>
                  <a:srgbClr val="000000"/>
                </a:solidFill>
                <a:latin typeface="맑은 고딕" panose="020B0503020000020004" pitchFamily="50" charset="-127"/>
              </a:rPr>
              <a:t>)</a:t>
            </a:r>
            <a:r>
              <a:rPr lang="ko-KR" altLang="en-US" sz="2400" kern="0" spc="-50" dirty="0">
                <a:solidFill>
                  <a:srgbClr val="000000"/>
                </a:solidFill>
              </a:rPr>
              <a:t>가 추진하는 교섭</a:t>
            </a:r>
          </a:p>
          <a:p>
            <a:pPr algn="just" fontAlgn="base">
              <a:lnSpc>
                <a:spcPct val="150000"/>
              </a:lnSpc>
            </a:pPr>
            <a:r>
              <a:rPr lang="ko-KR" altLang="en-US" sz="2400" kern="0" spc="-50" dirty="0">
                <a:solidFill>
                  <a:srgbClr val="000000"/>
                </a:solidFill>
              </a:rPr>
              <a:t>○ 기업별 교섭 </a:t>
            </a:r>
            <a:r>
              <a:rPr lang="en-US" altLang="ko-KR" sz="2400" kern="0" spc="-50" dirty="0">
                <a:solidFill>
                  <a:srgbClr val="000000"/>
                </a:solidFill>
                <a:latin typeface="맑은 고딕" panose="020B0503020000020004" pitchFamily="50" charset="-127"/>
              </a:rPr>
              <a:t>: </a:t>
            </a:r>
            <a:r>
              <a:rPr lang="ko-KR" altLang="en-US" sz="2400" kern="0" spc="-50" dirty="0">
                <a:solidFill>
                  <a:srgbClr val="000000"/>
                </a:solidFill>
              </a:rPr>
              <a:t>기업의 사용자와 노조간에 개별적으로 추진하는 교섭</a:t>
            </a:r>
            <a:endParaRPr lang="ko-KR" altLang="en-US" sz="2400" kern="0" spc="-50" dirty="0">
              <a:solidFill>
                <a:srgbClr val="000000"/>
              </a:solidFill>
              <a:effectLst/>
            </a:endParaRPr>
          </a:p>
        </p:txBody>
      </p:sp>
    </p:spTree>
    <p:extLst>
      <p:ext uri="{BB962C8B-B14F-4D97-AF65-F5344CB8AC3E}">
        <p14:creationId xmlns:p14="http://schemas.microsoft.com/office/powerpoint/2010/main" val="277162738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r>
              <a:rPr lang="en-US" altLang="ko-KR" sz="3600" b="1" dirty="0" smtClean="0"/>
              <a:t>1. </a:t>
            </a:r>
            <a:r>
              <a:rPr lang="ko-KR" altLang="en-US" sz="3600" b="1" dirty="0" smtClean="0"/>
              <a:t>단체교섭 </a:t>
            </a:r>
            <a:r>
              <a:rPr lang="en-US" altLang="ko-KR" sz="3600" b="1" dirty="0" smtClean="0"/>
              <a:t>–</a:t>
            </a:r>
            <a:r>
              <a:rPr lang="ko-KR" altLang="en-US" sz="3600" b="1" dirty="0" smtClean="0"/>
              <a:t> 나</a:t>
            </a:r>
            <a:r>
              <a:rPr lang="en-US" altLang="ko-KR" sz="3600" b="1" dirty="0" smtClean="0"/>
              <a:t>. </a:t>
            </a:r>
            <a:r>
              <a:rPr lang="ko-KR" altLang="en-US" sz="3600" b="1" dirty="0" smtClean="0"/>
              <a:t>단체교섭의 방식</a:t>
            </a:r>
            <a:endParaRPr lang="ko-KR" altLang="en-US" sz="3600" b="1" dirty="0"/>
          </a:p>
        </p:txBody>
      </p:sp>
      <p:sp>
        <p:nvSpPr>
          <p:cNvPr id="4" name="Rectangle 1"/>
          <p:cNvSpPr>
            <a:spLocks noChangeArrowheads="1"/>
          </p:cNvSpPr>
          <p:nvPr/>
        </p:nvSpPr>
        <p:spPr bwMode="auto">
          <a:xfrm>
            <a:off x="3629024" y="3078163"/>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43986" y="713169"/>
            <a:ext cx="11793974" cy="1322863"/>
          </a:xfrm>
          <a:prstGeom prst="rect">
            <a:avLst/>
          </a:prstGeom>
        </p:spPr>
        <p:txBody>
          <a:bodyPr wrap="square">
            <a:spAutoFit/>
          </a:bodyPr>
          <a:lstStyle/>
          <a:p>
            <a:pPr algn="just" fontAlgn="base">
              <a:lnSpc>
                <a:spcPct val="180000"/>
              </a:lnSpc>
            </a:pPr>
            <a:r>
              <a:rPr lang="ko-KR" altLang="en-US" sz="2400" b="1" kern="0" spc="-50" dirty="0" smtClean="0">
                <a:solidFill>
                  <a:srgbClr val="000000"/>
                </a:solidFill>
              </a:rPr>
              <a:t>◈ 복수노조 </a:t>
            </a:r>
            <a:r>
              <a:rPr lang="ko-KR" altLang="en-US" sz="2400" b="1" kern="0" spc="-50" dirty="0" err="1">
                <a:solidFill>
                  <a:srgbClr val="000000"/>
                </a:solidFill>
              </a:rPr>
              <a:t>병존시</a:t>
            </a:r>
            <a:r>
              <a:rPr lang="ko-KR" altLang="en-US" sz="2400" b="1" kern="0" spc="-50" dirty="0">
                <a:solidFill>
                  <a:srgbClr val="000000"/>
                </a:solidFill>
              </a:rPr>
              <a:t> 단체교섭의 </a:t>
            </a:r>
            <a:r>
              <a:rPr lang="ko-KR" altLang="en-US" sz="2400" b="1" kern="0" spc="-50" dirty="0" smtClean="0">
                <a:solidFill>
                  <a:srgbClr val="000000"/>
                </a:solidFill>
              </a:rPr>
              <a:t>방식</a:t>
            </a:r>
            <a:endParaRPr lang="en-US" altLang="ko-KR" sz="2400" b="1" kern="0" spc="-50" dirty="0" smtClean="0">
              <a:solidFill>
                <a:srgbClr val="000000"/>
              </a:solidFill>
            </a:endParaRPr>
          </a:p>
          <a:p>
            <a:pPr algn="just" fontAlgn="base">
              <a:lnSpc>
                <a:spcPct val="180000"/>
              </a:lnSpc>
            </a:pPr>
            <a:endParaRPr lang="ko-KR" altLang="en-US" sz="2400" kern="0" spc="-50" dirty="0">
              <a:solidFill>
                <a:srgbClr val="000000"/>
              </a:solidFill>
              <a:effectLst/>
            </a:endParaRPr>
          </a:p>
        </p:txBody>
      </p:sp>
      <p:pic>
        <p:nvPicPr>
          <p:cNvPr id="11" name="Picture 2"/>
          <p:cNvPicPr>
            <a:picLocks noChangeAspect="1" noChangeArrowheads="1"/>
          </p:cNvPicPr>
          <p:nvPr/>
        </p:nvPicPr>
        <p:blipFill>
          <a:blip r:embed="rId4" cstate="print"/>
          <a:srcRect/>
          <a:stretch>
            <a:fillRect/>
          </a:stretch>
        </p:blipFill>
        <p:spPr bwMode="auto">
          <a:xfrm>
            <a:off x="189540" y="1519064"/>
            <a:ext cx="8442732" cy="2662848"/>
          </a:xfrm>
          <a:prstGeom prst="rect">
            <a:avLst/>
          </a:prstGeom>
          <a:noFill/>
          <a:ln w="9525">
            <a:noFill/>
            <a:miter lim="800000"/>
            <a:headEnd/>
            <a:tailEnd/>
          </a:ln>
        </p:spPr>
      </p:pic>
      <p:pic>
        <p:nvPicPr>
          <p:cNvPr id="12" name="Picture 2"/>
          <p:cNvPicPr>
            <a:picLocks noChangeAspect="1" noChangeArrowheads="1"/>
          </p:cNvPicPr>
          <p:nvPr/>
        </p:nvPicPr>
        <p:blipFill>
          <a:blip r:embed="rId5" cstate="print"/>
          <a:srcRect/>
          <a:stretch>
            <a:fillRect/>
          </a:stretch>
        </p:blipFill>
        <p:spPr bwMode="auto">
          <a:xfrm>
            <a:off x="145115" y="4181912"/>
            <a:ext cx="8350107" cy="2676088"/>
          </a:xfrm>
          <a:prstGeom prst="rect">
            <a:avLst/>
          </a:prstGeom>
          <a:noFill/>
          <a:ln w="9525">
            <a:noFill/>
            <a:miter lim="800000"/>
            <a:headEnd/>
            <a:tailEnd/>
          </a:ln>
        </p:spPr>
      </p:pic>
    </p:spTree>
    <p:extLst>
      <p:ext uri="{BB962C8B-B14F-4D97-AF65-F5344CB8AC3E}">
        <p14:creationId xmlns:p14="http://schemas.microsoft.com/office/powerpoint/2010/main" val="11900150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r>
              <a:rPr lang="en-US" altLang="ko-KR" sz="3600" b="1" dirty="0" smtClean="0"/>
              <a:t>1. </a:t>
            </a:r>
            <a:r>
              <a:rPr lang="ko-KR" altLang="en-US" sz="3600" b="1" dirty="0" smtClean="0"/>
              <a:t>단체교섭 </a:t>
            </a:r>
            <a:r>
              <a:rPr lang="en-US" altLang="ko-KR" sz="3600" b="1" dirty="0" smtClean="0"/>
              <a:t>–</a:t>
            </a:r>
            <a:r>
              <a:rPr lang="ko-KR" altLang="en-US" sz="3600" b="1" dirty="0" smtClean="0"/>
              <a:t> 다</a:t>
            </a:r>
            <a:r>
              <a:rPr lang="en-US" altLang="ko-KR" sz="3600" b="1" dirty="0" smtClean="0"/>
              <a:t>. </a:t>
            </a:r>
            <a:r>
              <a:rPr lang="ko-KR" altLang="en-US" sz="3600" b="1" dirty="0" smtClean="0"/>
              <a:t>단체교섭의 대상</a:t>
            </a:r>
            <a:endParaRPr lang="ko-KR" altLang="en-US" sz="3600" b="1" dirty="0"/>
          </a:p>
        </p:txBody>
      </p:sp>
      <p:sp>
        <p:nvSpPr>
          <p:cNvPr id="4" name="Rectangle 1"/>
          <p:cNvSpPr>
            <a:spLocks noChangeArrowheads="1"/>
          </p:cNvSpPr>
          <p:nvPr/>
        </p:nvSpPr>
        <p:spPr bwMode="auto">
          <a:xfrm>
            <a:off x="3629024" y="3078163"/>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graphicFrame>
        <p:nvGraphicFramePr>
          <p:cNvPr id="2" name="표 1"/>
          <p:cNvGraphicFramePr>
            <a:graphicFrameLocks noGrp="1"/>
          </p:cNvGraphicFramePr>
          <p:nvPr>
            <p:extLst>
              <p:ext uri="{D42A27DB-BD31-4B8C-83A1-F6EECF244321}">
                <p14:modId xmlns:p14="http://schemas.microsoft.com/office/powerpoint/2010/main" val="3316587885"/>
              </p:ext>
            </p:extLst>
          </p:nvPr>
        </p:nvGraphicFramePr>
        <p:xfrm>
          <a:off x="92279" y="961559"/>
          <a:ext cx="11954311" cy="5794880"/>
        </p:xfrm>
        <a:graphic>
          <a:graphicData uri="http://schemas.openxmlformats.org/drawingml/2006/table">
            <a:tbl>
              <a:tblPr/>
              <a:tblGrid>
                <a:gridCol w="11954311"/>
              </a:tblGrid>
              <a:tr h="1974588">
                <a:tc>
                  <a:txBody>
                    <a:bodyPr/>
                    <a:lstStyle/>
                    <a:p>
                      <a:pPr marL="0" marR="0" indent="0" algn="just" fontAlgn="base" latinLnBrk="1">
                        <a:lnSpc>
                          <a:spcPct val="180000"/>
                        </a:lnSpc>
                        <a:spcBef>
                          <a:spcPts val="0"/>
                        </a:spcBef>
                        <a:spcAft>
                          <a:spcPts val="0"/>
                        </a:spcAft>
                      </a:pPr>
                      <a:r>
                        <a:rPr lang="ko-KR" altLang="en-US" sz="1800" kern="0" spc="0" dirty="0" smtClean="0">
                          <a:solidFill>
                            <a:srgbClr val="000000"/>
                          </a:solidFill>
                          <a:effectLst/>
                          <a:ea typeface="굴림" panose="020B0600000101010101" pitchFamily="50" charset="-127"/>
                        </a:rPr>
                        <a:t>◈ 관련 법령</a:t>
                      </a:r>
                      <a:endParaRPr lang="en-US" altLang="ko-KR" sz="1800" kern="0" spc="0" dirty="0" smtClean="0">
                        <a:solidFill>
                          <a:srgbClr val="000000"/>
                        </a:solidFill>
                        <a:effectLst/>
                        <a:ea typeface="굴림" panose="020B0600000101010101" pitchFamily="50" charset="-127"/>
                      </a:endParaRPr>
                    </a:p>
                    <a:p>
                      <a:pPr marL="0" marR="0" indent="0" algn="just" fontAlgn="base" latinLnBrk="1">
                        <a:lnSpc>
                          <a:spcPct val="180000"/>
                        </a:lnSpc>
                        <a:spcBef>
                          <a:spcPts val="0"/>
                        </a:spcBef>
                        <a:spcAft>
                          <a:spcPts val="0"/>
                        </a:spcAft>
                      </a:pPr>
                      <a:endParaRPr lang="ko-KR" altLang="en-US" sz="1200" kern="0" spc="-50" dirty="0">
                        <a:solidFill>
                          <a:srgbClr val="000000"/>
                        </a:solidFill>
                        <a:effectLst/>
                      </a:endParaRPr>
                    </a:p>
                    <a:p>
                      <a:pPr marL="0" marR="0" indent="0" algn="just" fontAlgn="base" latinLnBrk="1">
                        <a:lnSpc>
                          <a:spcPct val="180000"/>
                        </a:lnSpc>
                        <a:spcBef>
                          <a:spcPts val="0"/>
                        </a:spcBef>
                        <a:spcAft>
                          <a:spcPts val="0"/>
                        </a:spcAft>
                      </a:pPr>
                      <a:r>
                        <a:rPr lang="ko-KR" altLang="en-US" sz="1800" kern="0" spc="0" dirty="0">
                          <a:solidFill>
                            <a:srgbClr val="000000"/>
                          </a:solidFill>
                          <a:effectLst/>
                          <a:ea typeface="굴림" panose="020B0600000101010101" pitchFamily="50" charset="-127"/>
                        </a:rPr>
                        <a:t>⚫ 헌법 제</a:t>
                      </a:r>
                      <a:r>
                        <a:rPr lang="en-US" altLang="ko-KR" sz="1800" kern="0" spc="0" dirty="0">
                          <a:solidFill>
                            <a:srgbClr val="000000"/>
                          </a:solidFill>
                          <a:effectLst/>
                          <a:latin typeface="굴림" panose="020B0600000101010101" pitchFamily="50" charset="-127"/>
                        </a:rPr>
                        <a:t>33</a:t>
                      </a:r>
                      <a:r>
                        <a:rPr lang="ko-KR" altLang="en-US" sz="1800" kern="0" spc="0" dirty="0">
                          <a:solidFill>
                            <a:srgbClr val="000000"/>
                          </a:solidFill>
                          <a:effectLst/>
                          <a:ea typeface="굴림" panose="020B0600000101010101" pitchFamily="50" charset="-127"/>
                        </a:rPr>
                        <a:t>조 ① 근로자는 </a:t>
                      </a:r>
                      <a:r>
                        <a:rPr lang="ko-KR" altLang="en-US" sz="1800" b="1" u="sng" kern="0" spc="0" dirty="0">
                          <a:solidFill>
                            <a:srgbClr val="000000"/>
                          </a:solidFill>
                          <a:effectLst/>
                          <a:uFill>
                            <a:solidFill>
                              <a:srgbClr val="000000"/>
                            </a:solidFill>
                          </a:uFill>
                          <a:ea typeface="굴림" panose="020B0600000101010101" pitchFamily="50" charset="-127"/>
                        </a:rPr>
                        <a:t>근로조건의 향상을 위하여</a:t>
                      </a:r>
                      <a:r>
                        <a:rPr lang="ko-KR" altLang="en-US" sz="1800" b="1" kern="0" spc="0" dirty="0">
                          <a:solidFill>
                            <a:srgbClr val="000000"/>
                          </a:solidFill>
                          <a:effectLst/>
                          <a:latin typeface="굴림" panose="020B0600000101010101" pitchFamily="50" charset="-127"/>
                        </a:rPr>
                        <a:t> </a:t>
                      </a:r>
                      <a:r>
                        <a:rPr lang="ko-KR" altLang="en-US" sz="1800" kern="0" spc="0" dirty="0">
                          <a:solidFill>
                            <a:srgbClr val="000000"/>
                          </a:solidFill>
                          <a:effectLst/>
                          <a:ea typeface="굴림" panose="020B0600000101010101" pitchFamily="50" charset="-127"/>
                        </a:rPr>
                        <a:t>자주적인 단결권</a:t>
                      </a:r>
                      <a:r>
                        <a:rPr lang="en-US" altLang="ko-KR" sz="1800" kern="0" spc="0" dirty="0">
                          <a:solidFill>
                            <a:srgbClr val="000000"/>
                          </a:solidFill>
                          <a:effectLst/>
                          <a:ea typeface="굴림" panose="020B0600000101010101" pitchFamily="50" charset="-127"/>
                        </a:rPr>
                        <a:t>․</a:t>
                      </a:r>
                      <a:r>
                        <a:rPr lang="ko-KR" altLang="en-US" sz="1800" kern="0" spc="0" dirty="0">
                          <a:solidFill>
                            <a:srgbClr val="000000"/>
                          </a:solidFill>
                          <a:effectLst/>
                          <a:ea typeface="굴림" panose="020B0600000101010101" pitchFamily="50" charset="-127"/>
                        </a:rPr>
                        <a:t>단체교섭권 및 단체행동권을 가진다</a:t>
                      </a:r>
                      <a:r>
                        <a:rPr lang="en-US" altLang="ko-KR" sz="1800" kern="0" spc="0" dirty="0">
                          <a:solidFill>
                            <a:srgbClr val="000000"/>
                          </a:solidFill>
                          <a:effectLst/>
                          <a:latin typeface="굴림" panose="020B0600000101010101" pitchFamily="50" charset="-127"/>
                        </a:rPr>
                        <a:t>.</a:t>
                      </a:r>
                      <a:endParaRPr lang="ko-KR" altLang="en-US" sz="1800" kern="0" spc="-50" dirty="0">
                        <a:solidFill>
                          <a:srgbClr val="000000"/>
                        </a:solidFill>
                        <a:effectLst/>
                      </a:endParaRPr>
                    </a:p>
                    <a:p>
                      <a:pPr marL="0" marR="0" indent="0" algn="just" fontAlgn="base" latinLnBrk="1">
                        <a:lnSpc>
                          <a:spcPct val="180000"/>
                        </a:lnSpc>
                        <a:spcBef>
                          <a:spcPts val="0"/>
                        </a:spcBef>
                        <a:spcAft>
                          <a:spcPts val="0"/>
                        </a:spcAft>
                      </a:pPr>
                      <a:r>
                        <a:rPr lang="ko-KR" altLang="en-US" sz="1800" kern="0" spc="0" dirty="0">
                          <a:solidFill>
                            <a:srgbClr val="000000"/>
                          </a:solidFill>
                          <a:effectLst/>
                          <a:ea typeface="굴림" panose="020B0600000101010101" pitchFamily="50" charset="-127"/>
                        </a:rPr>
                        <a:t>⚫ 노조법 제</a:t>
                      </a:r>
                      <a:r>
                        <a:rPr lang="en-US" altLang="ko-KR" sz="1800" kern="0" spc="0" dirty="0">
                          <a:solidFill>
                            <a:srgbClr val="000000"/>
                          </a:solidFill>
                          <a:effectLst/>
                          <a:latin typeface="굴림" panose="020B0600000101010101" pitchFamily="50" charset="-127"/>
                        </a:rPr>
                        <a:t>29</a:t>
                      </a:r>
                      <a:r>
                        <a:rPr lang="ko-KR" altLang="en-US" sz="1800" kern="0" spc="0" dirty="0">
                          <a:solidFill>
                            <a:srgbClr val="000000"/>
                          </a:solidFill>
                          <a:effectLst/>
                          <a:ea typeface="굴림" panose="020B0600000101010101" pitchFamily="50" charset="-127"/>
                        </a:rPr>
                        <a:t>조 ① 노동조합의 대표자는 </a:t>
                      </a:r>
                      <a:r>
                        <a:rPr lang="ko-KR" altLang="en-US" sz="1800" u="sng" kern="0" spc="0" dirty="0">
                          <a:solidFill>
                            <a:srgbClr val="000000"/>
                          </a:solidFill>
                          <a:effectLst/>
                          <a:uFill>
                            <a:solidFill>
                              <a:srgbClr val="000000"/>
                            </a:solidFill>
                          </a:uFill>
                          <a:ea typeface="굴림" panose="020B0600000101010101" pitchFamily="50" charset="-127"/>
                        </a:rPr>
                        <a:t>그 노동조합 또는 조합원을 위하여</a:t>
                      </a:r>
                      <a:r>
                        <a:rPr lang="ko-KR" altLang="en-US" sz="1800" kern="0" spc="0" dirty="0">
                          <a:solidFill>
                            <a:srgbClr val="000000"/>
                          </a:solidFill>
                          <a:effectLst/>
                          <a:latin typeface="굴림" panose="020B0600000101010101" pitchFamily="50" charset="-127"/>
                        </a:rPr>
                        <a:t> </a:t>
                      </a:r>
                      <a:r>
                        <a:rPr lang="ko-KR" altLang="en-US" sz="1800" kern="0" spc="0" dirty="0">
                          <a:solidFill>
                            <a:srgbClr val="000000"/>
                          </a:solidFill>
                          <a:effectLst/>
                          <a:ea typeface="굴림" panose="020B0600000101010101" pitchFamily="50" charset="-127"/>
                        </a:rPr>
                        <a:t>사용자나 사용자단체와 교섭하고 단체협약을 체결할 권한을 가진다</a:t>
                      </a:r>
                      <a:r>
                        <a:rPr lang="en-US" altLang="ko-KR" sz="1800" kern="0" spc="0" dirty="0">
                          <a:solidFill>
                            <a:srgbClr val="000000"/>
                          </a:solidFill>
                          <a:effectLst/>
                          <a:latin typeface="굴림" panose="020B0600000101010101" pitchFamily="50" charset="-127"/>
                        </a:rPr>
                        <a:t>.</a:t>
                      </a:r>
                      <a:endParaRPr lang="ko-KR" altLang="en-US" sz="1800" kern="0" spc="-50" dirty="0">
                        <a:solidFill>
                          <a:srgbClr val="000000"/>
                        </a:solidFill>
                        <a:effectLst/>
                      </a:endParaRPr>
                    </a:p>
                    <a:p>
                      <a:pPr marL="0" marR="0" indent="0" algn="just" fontAlgn="base" latinLnBrk="1">
                        <a:lnSpc>
                          <a:spcPct val="180000"/>
                        </a:lnSpc>
                        <a:spcBef>
                          <a:spcPts val="0"/>
                        </a:spcBef>
                        <a:spcAft>
                          <a:spcPts val="0"/>
                        </a:spcAft>
                      </a:pPr>
                      <a:r>
                        <a:rPr lang="ko-KR" altLang="en-US" sz="1800" kern="0" spc="0" dirty="0">
                          <a:solidFill>
                            <a:srgbClr val="000000"/>
                          </a:solidFill>
                          <a:effectLst/>
                          <a:ea typeface="굴림" panose="020B0600000101010101" pitchFamily="50" charset="-127"/>
                        </a:rPr>
                        <a:t>⚫ 노조법 제</a:t>
                      </a:r>
                      <a:r>
                        <a:rPr lang="en-US" altLang="ko-KR" sz="1800" kern="0" spc="0" dirty="0">
                          <a:solidFill>
                            <a:srgbClr val="000000"/>
                          </a:solidFill>
                          <a:effectLst/>
                          <a:latin typeface="굴림" panose="020B0600000101010101" pitchFamily="50" charset="-127"/>
                        </a:rPr>
                        <a:t>2</a:t>
                      </a:r>
                      <a:r>
                        <a:rPr lang="ko-KR" altLang="en-US" sz="1800" kern="0" spc="0" dirty="0">
                          <a:solidFill>
                            <a:srgbClr val="000000"/>
                          </a:solidFill>
                          <a:effectLst/>
                          <a:ea typeface="굴림" panose="020B0600000101010101" pitchFamily="50" charset="-127"/>
                        </a:rPr>
                        <a:t>조 </a:t>
                      </a:r>
                      <a:r>
                        <a:rPr lang="en-US" altLang="ko-KR" sz="1800" kern="0" spc="0" dirty="0">
                          <a:solidFill>
                            <a:srgbClr val="000000"/>
                          </a:solidFill>
                          <a:effectLst/>
                          <a:latin typeface="굴림" panose="020B0600000101010101" pitchFamily="50" charset="-127"/>
                        </a:rPr>
                        <a:t>4. “</a:t>
                      </a:r>
                      <a:r>
                        <a:rPr lang="ko-KR" altLang="en-US" sz="1800" kern="0" spc="0" dirty="0">
                          <a:solidFill>
                            <a:srgbClr val="000000"/>
                          </a:solidFill>
                          <a:effectLst/>
                          <a:ea typeface="굴림" panose="020B0600000101010101" pitchFamily="50" charset="-127"/>
                        </a:rPr>
                        <a:t>노동조합</a:t>
                      </a:r>
                      <a:r>
                        <a:rPr lang="ko-KR" altLang="en-US" sz="1800" kern="0" spc="0" dirty="0">
                          <a:solidFill>
                            <a:srgbClr val="000000"/>
                          </a:solidFill>
                          <a:effectLst/>
                          <a:latin typeface="굴림" panose="020B0600000101010101" pitchFamily="50" charset="-127"/>
                        </a:rPr>
                        <a:t>”</a:t>
                      </a:r>
                      <a:r>
                        <a:rPr lang="ko-KR" altLang="en-US" sz="1800" kern="0" spc="0" dirty="0">
                          <a:solidFill>
                            <a:srgbClr val="000000"/>
                          </a:solidFill>
                          <a:effectLst/>
                          <a:ea typeface="굴림" panose="020B0600000101010101" pitchFamily="50" charset="-127"/>
                        </a:rPr>
                        <a:t>이라 함은 근로자가 주체가 되어 자주적으로 단결하여 </a:t>
                      </a:r>
                      <a:r>
                        <a:rPr lang="ko-KR" altLang="en-US" sz="1800" u="sng" kern="0" spc="0" dirty="0">
                          <a:solidFill>
                            <a:srgbClr val="000000"/>
                          </a:solidFill>
                          <a:effectLst/>
                          <a:uFill>
                            <a:solidFill>
                              <a:srgbClr val="000000"/>
                            </a:solidFill>
                          </a:uFill>
                          <a:ea typeface="굴림" panose="020B0600000101010101" pitchFamily="50" charset="-127"/>
                        </a:rPr>
                        <a:t>근로조건의 유지</a:t>
                      </a:r>
                      <a:r>
                        <a:rPr lang="en-US" altLang="ko-KR" sz="1800" u="sng" kern="0" spc="0" dirty="0">
                          <a:solidFill>
                            <a:srgbClr val="000000"/>
                          </a:solidFill>
                          <a:effectLst/>
                          <a:uFill>
                            <a:solidFill>
                              <a:srgbClr val="000000"/>
                            </a:solidFill>
                          </a:uFill>
                          <a:ea typeface="굴림" panose="020B0600000101010101" pitchFamily="50" charset="-127"/>
                        </a:rPr>
                        <a:t>․</a:t>
                      </a:r>
                      <a:r>
                        <a:rPr lang="ko-KR" altLang="en-US" sz="1800" u="sng" kern="0" spc="0" dirty="0">
                          <a:solidFill>
                            <a:srgbClr val="000000"/>
                          </a:solidFill>
                          <a:effectLst/>
                          <a:uFill>
                            <a:solidFill>
                              <a:srgbClr val="000000"/>
                            </a:solidFill>
                          </a:uFill>
                          <a:ea typeface="굴림" panose="020B0600000101010101" pitchFamily="50" charset="-127"/>
                        </a:rPr>
                        <a:t>개선 기타 근로자의 경제적</a:t>
                      </a:r>
                      <a:r>
                        <a:rPr lang="en-US" altLang="ko-KR" sz="1800" u="sng" kern="0" spc="0" dirty="0">
                          <a:solidFill>
                            <a:srgbClr val="000000"/>
                          </a:solidFill>
                          <a:effectLst/>
                          <a:uFill>
                            <a:solidFill>
                              <a:srgbClr val="000000"/>
                            </a:solidFill>
                          </a:uFill>
                          <a:ea typeface="굴림" panose="020B0600000101010101" pitchFamily="50" charset="-127"/>
                        </a:rPr>
                        <a:t>․</a:t>
                      </a:r>
                      <a:r>
                        <a:rPr lang="ko-KR" altLang="en-US" sz="1800" u="sng" kern="0" spc="0" dirty="0">
                          <a:solidFill>
                            <a:srgbClr val="000000"/>
                          </a:solidFill>
                          <a:effectLst/>
                          <a:uFill>
                            <a:solidFill>
                              <a:srgbClr val="000000"/>
                            </a:solidFill>
                          </a:uFill>
                          <a:ea typeface="굴림" panose="020B0600000101010101" pitchFamily="50" charset="-127"/>
                        </a:rPr>
                        <a:t>사회적 지위의 향상을 도모함을 목적으로</a:t>
                      </a:r>
                      <a:r>
                        <a:rPr lang="ko-KR" altLang="en-US" sz="1800" kern="0" spc="0" dirty="0">
                          <a:solidFill>
                            <a:srgbClr val="000000"/>
                          </a:solidFill>
                          <a:effectLst/>
                          <a:latin typeface="굴림" panose="020B0600000101010101" pitchFamily="50" charset="-127"/>
                        </a:rPr>
                        <a:t> </a:t>
                      </a:r>
                      <a:r>
                        <a:rPr lang="ko-KR" altLang="en-US" sz="1800" kern="0" spc="0" dirty="0">
                          <a:solidFill>
                            <a:srgbClr val="000000"/>
                          </a:solidFill>
                          <a:effectLst/>
                          <a:ea typeface="굴림" panose="020B0600000101010101" pitchFamily="50" charset="-127"/>
                        </a:rPr>
                        <a:t>조직하는 단체 또는 그 연합단체를 말한다</a:t>
                      </a:r>
                      <a:r>
                        <a:rPr lang="en-US" altLang="ko-KR" sz="1800" kern="0" spc="0" dirty="0">
                          <a:solidFill>
                            <a:srgbClr val="000000"/>
                          </a:solidFill>
                          <a:effectLst/>
                          <a:latin typeface="굴림" panose="020B0600000101010101" pitchFamily="50" charset="-127"/>
                        </a:rPr>
                        <a:t>.</a:t>
                      </a:r>
                      <a:endParaRPr lang="ko-KR" altLang="en-US" sz="1800" kern="0" spc="-50" dirty="0">
                        <a:solidFill>
                          <a:srgbClr val="000000"/>
                        </a:solidFill>
                        <a:effectLst/>
                      </a:endParaRPr>
                    </a:p>
                    <a:p>
                      <a:pPr marL="0" marR="0" indent="0" algn="just" fontAlgn="base" latinLnBrk="1">
                        <a:lnSpc>
                          <a:spcPct val="180000"/>
                        </a:lnSpc>
                        <a:spcBef>
                          <a:spcPts val="0"/>
                        </a:spcBef>
                        <a:spcAft>
                          <a:spcPts val="0"/>
                        </a:spcAft>
                      </a:pPr>
                      <a:r>
                        <a:rPr lang="ko-KR" altLang="en-US" sz="1800" kern="0" spc="0" dirty="0">
                          <a:solidFill>
                            <a:srgbClr val="000000"/>
                          </a:solidFill>
                          <a:effectLst/>
                          <a:ea typeface="굴림" panose="020B0600000101010101" pitchFamily="50" charset="-127"/>
                        </a:rPr>
                        <a:t>⚫ 노조법 제</a:t>
                      </a:r>
                      <a:r>
                        <a:rPr lang="en-US" altLang="ko-KR" sz="1800" kern="0" spc="0" dirty="0">
                          <a:solidFill>
                            <a:srgbClr val="000000"/>
                          </a:solidFill>
                          <a:effectLst/>
                          <a:latin typeface="굴림" panose="020B0600000101010101" pitchFamily="50" charset="-127"/>
                        </a:rPr>
                        <a:t>47</a:t>
                      </a:r>
                      <a:r>
                        <a:rPr lang="ko-KR" altLang="en-US" sz="1800" kern="0" spc="0" dirty="0">
                          <a:solidFill>
                            <a:srgbClr val="000000"/>
                          </a:solidFill>
                          <a:effectLst/>
                          <a:ea typeface="굴림" panose="020B0600000101010101" pitchFamily="50" charset="-127"/>
                        </a:rPr>
                        <a:t>조 이 장의 규정은 노동관계 당사자가 직접 노사협의 또는 단체교섭에 의하여 </a:t>
                      </a:r>
                      <a:r>
                        <a:rPr lang="ko-KR" altLang="en-US" sz="1800" u="sng" kern="0" spc="0" dirty="0">
                          <a:solidFill>
                            <a:srgbClr val="000000"/>
                          </a:solidFill>
                          <a:effectLst/>
                          <a:uFill>
                            <a:solidFill>
                              <a:srgbClr val="000000"/>
                            </a:solidFill>
                          </a:uFill>
                          <a:ea typeface="굴림" panose="020B0600000101010101" pitchFamily="50" charset="-127"/>
                        </a:rPr>
                        <a:t>근로조건 기타 노동관계에 관한 사항을 정하거나 노동관계에 관한 주장의 불일치</a:t>
                      </a:r>
                      <a:r>
                        <a:rPr lang="ko-KR" altLang="en-US" sz="1800" kern="0" spc="0" dirty="0">
                          <a:solidFill>
                            <a:srgbClr val="000000"/>
                          </a:solidFill>
                          <a:effectLst/>
                          <a:ea typeface="굴림" panose="020B0600000101010101" pitchFamily="50" charset="-127"/>
                        </a:rPr>
                        <a:t>를 조정하고 이에 필요한 노력을 하는 것을 방해하지 아니한다</a:t>
                      </a:r>
                      <a:r>
                        <a:rPr lang="en-US" altLang="ko-KR" sz="1800" kern="0" spc="0" dirty="0">
                          <a:solidFill>
                            <a:srgbClr val="000000"/>
                          </a:solidFill>
                          <a:effectLst/>
                          <a:latin typeface="굴림" panose="020B0600000101010101" pitchFamily="50" charset="-127"/>
                        </a:rPr>
                        <a:t>.</a:t>
                      </a:r>
                      <a:endParaRPr lang="ko-KR" altLang="en-US" sz="1800" kern="0" spc="-50" dirty="0">
                        <a:solidFill>
                          <a:srgbClr val="000000"/>
                        </a:solidFill>
                        <a:effectLst/>
                      </a:endParaRPr>
                    </a:p>
                    <a:p>
                      <a:pPr marL="0" marR="0" indent="0" algn="just" fontAlgn="base" latinLnBrk="1">
                        <a:lnSpc>
                          <a:spcPct val="180000"/>
                        </a:lnSpc>
                        <a:spcBef>
                          <a:spcPts val="0"/>
                        </a:spcBef>
                        <a:spcAft>
                          <a:spcPts val="0"/>
                        </a:spcAft>
                      </a:pPr>
                      <a:r>
                        <a:rPr lang="ko-KR" altLang="en-US" sz="1800" kern="0" spc="0" dirty="0">
                          <a:solidFill>
                            <a:srgbClr val="000000"/>
                          </a:solidFill>
                          <a:effectLst/>
                          <a:ea typeface="굴림" panose="020B0600000101010101" pitchFamily="50" charset="-127"/>
                        </a:rPr>
                        <a:t>⚫ 노조법 제</a:t>
                      </a:r>
                      <a:r>
                        <a:rPr lang="en-US" altLang="ko-KR" sz="1800" kern="0" spc="0" dirty="0">
                          <a:solidFill>
                            <a:srgbClr val="000000"/>
                          </a:solidFill>
                          <a:effectLst/>
                          <a:latin typeface="굴림" panose="020B0600000101010101" pitchFamily="50" charset="-127"/>
                        </a:rPr>
                        <a:t>2</a:t>
                      </a:r>
                      <a:r>
                        <a:rPr lang="ko-KR" altLang="en-US" sz="1800" kern="0" spc="0" dirty="0">
                          <a:solidFill>
                            <a:srgbClr val="000000"/>
                          </a:solidFill>
                          <a:effectLst/>
                          <a:ea typeface="굴림" panose="020B0600000101010101" pitchFamily="50" charset="-127"/>
                        </a:rPr>
                        <a:t>조 </a:t>
                      </a:r>
                      <a:r>
                        <a:rPr lang="en-US" altLang="ko-KR" sz="1800" kern="0" spc="0" dirty="0">
                          <a:solidFill>
                            <a:srgbClr val="000000"/>
                          </a:solidFill>
                          <a:effectLst/>
                          <a:latin typeface="굴림" panose="020B0600000101010101" pitchFamily="50" charset="-127"/>
                        </a:rPr>
                        <a:t>5. “</a:t>
                      </a:r>
                      <a:r>
                        <a:rPr lang="ko-KR" altLang="en-US" sz="1800" kern="0" spc="0" dirty="0">
                          <a:solidFill>
                            <a:srgbClr val="000000"/>
                          </a:solidFill>
                          <a:effectLst/>
                          <a:ea typeface="굴림" panose="020B0600000101010101" pitchFamily="50" charset="-127"/>
                        </a:rPr>
                        <a:t>노동쟁의</a:t>
                      </a:r>
                      <a:r>
                        <a:rPr lang="ko-KR" altLang="en-US" sz="1800" kern="0" spc="0" dirty="0">
                          <a:solidFill>
                            <a:srgbClr val="000000"/>
                          </a:solidFill>
                          <a:effectLst/>
                          <a:latin typeface="굴림" panose="020B0600000101010101" pitchFamily="50" charset="-127"/>
                        </a:rPr>
                        <a:t>”</a:t>
                      </a:r>
                      <a:r>
                        <a:rPr lang="ko-KR" altLang="en-US" sz="1800" kern="0" spc="0" dirty="0">
                          <a:solidFill>
                            <a:srgbClr val="000000"/>
                          </a:solidFill>
                          <a:effectLst/>
                          <a:ea typeface="굴림" panose="020B0600000101010101" pitchFamily="50" charset="-127"/>
                        </a:rPr>
                        <a:t>라 함은 노동조합과 사용자 또는 사용자단체간에 </a:t>
                      </a:r>
                      <a:r>
                        <a:rPr lang="ko-KR" altLang="en-US" sz="1800" b="1" u="sng" kern="0" spc="0" dirty="0">
                          <a:solidFill>
                            <a:srgbClr val="000000"/>
                          </a:solidFill>
                          <a:effectLst/>
                          <a:uFill>
                            <a:solidFill>
                              <a:srgbClr val="000000"/>
                            </a:solidFill>
                          </a:uFill>
                          <a:ea typeface="굴림" panose="020B0600000101010101" pitchFamily="50" charset="-127"/>
                        </a:rPr>
                        <a:t>임금</a:t>
                      </a:r>
                      <a:r>
                        <a:rPr lang="en-US" altLang="ko-KR" sz="1800" b="1" u="sng" kern="0" spc="0" dirty="0">
                          <a:solidFill>
                            <a:srgbClr val="000000"/>
                          </a:solidFill>
                          <a:effectLst/>
                          <a:uFill>
                            <a:solidFill>
                              <a:srgbClr val="000000"/>
                            </a:solidFill>
                          </a:uFill>
                          <a:ea typeface="굴림" panose="020B0600000101010101" pitchFamily="50" charset="-127"/>
                        </a:rPr>
                        <a:t>․</a:t>
                      </a:r>
                      <a:r>
                        <a:rPr lang="ko-KR" altLang="en-US" sz="1800" b="1" u="sng" kern="0" spc="0" dirty="0">
                          <a:solidFill>
                            <a:srgbClr val="000000"/>
                          </a:solidFill>
                          <a:effectLst/>
                          <a:uFill>
                            <a:solidFill>
                              <a:srgbClr val="000000"/>
                            </a:solidFill>
                          </a:uFill>
                          <a:ea typeface="굴림" panose="020B0600000101010101" pitchFamily="50" charset="-127"/>
                        </a:rPr>
                        <a:t>근로시간</a:t>
                      </a:r>
                      <a:r>
                        <a:rPr lang="en-US" altLang="ko-KR" sz="1800" b="1" u="sng" kern="0" spc="0" dirty="0">
                          <a:solidFill>
                            <a:srgbClr val="000000"/>
                          </a:solidFill>
                          <a:effectLst/>
                          <a:uFill>
                            <a:solidFill>
                              <a:srgbClr val="000000"/>
                            </a:solidFill>
                          </a:uFill>
                          <a:ea typeface="굴림" panose="020B0600000101010101" pitchFamily="50" charset="-127"/>
                        </a:rPr>
                        <a:t>․</a:t>
                      </a:r>
                      <a:r>
                        <a:rPr lang="ko-KR" altLang="en-US" sz="1800" b="1" u="sng" kern="0" spc="0" dirty="0">
                          <a:solidFill>
                            <a:srgbClr val="000000"/>
                          </a:solidFill>
                          <a:effectLst/>
                          <a:uFill>
                            <a:solidFill>
                              <a:srgbClr val="000000"/>
                            </a:solidFill>
                          </a:uFill>
                          <a:ea typeface="굴림" panose="020B0600000101010101" pitchFamily="50" charset="-127"/>
                        </a:rPr>
                        <a:t>복지</a:t>
                      </a:r>
                      <a:r>
                        <a:rPr lang="en-US" altLang="ko-KR" sz="1800" b="1" u="sng" kern="0" spc="0" dirty="0">
                          <a:solidFill>
                            <a:srgbClr val="000000"/>
                          </a:solidFill>
                          <a:effectLst/>
                          <a:uFill>
                            <a:solidFill>
                              <a:srgbClr val="000000"/>
                            </a:solidFill>
                          </a:uFill>
                          <a:ea typeface="굴림" panose="020B0600000101010101" pitchFamily="50" charset="-127"/>
                        </a:rPr>
                        <a:t>․</a:t>
                      </a:r>
                      <a:r>
                        <a:rPr lang="ko-KR" altLang="en-US" sz="1800" b="1" u="sng" kern="0" spc="0" dirty="0">
                          <a:solidFill>
                            <a:srgbClr val="000000"/>
                          </a:solidFill>
                          <a:effectLst/>
                          <a:uFill>
                            <a:solidFill>
                              <a:srgbClr val="000000"/>
                            </a:solidFill>
                          </a:uFill>
                          <a:ea typeface="굴림" panose="020B0600000101010101" pitchFamily="50" charset="-127"/>
                        </a:rPr>
                        <a:t>해고 기타 근로자의 대우 등 근로조건의 결정에 관한 주장의 불일치로 인하여 발생한 분쟁상태</a:t>
                      </a:r>
                      <a:r>
                        <a:rPr lang="ko-KR" altLang="en-US" sz="1800" kern="0" spc="0" dirty="0">
                          <a:solidFill>
                            <a:srgbClr val="000000"/>
                          </a:solidFill>
                          <a:effectLst/>
                          <a:ea typeface="굴림" panose="020B0600000101010101" pitchFamily="50" charset="-127"/>
                        </a:rPr>
                        <a:t>를 말한다</a:t>
                      </a:r>
                      <a:r>
                        <a:rPr lang="en-US" altLang="ko-KR" sz="1800" kern="0" spc="0" dirty="0">
                          <a:solidFill>
                            <a:srgbClr val="000000"/>
                          </a:solidFill>
                          <a:effectLst/>
                          <a:latin typeface="굴림" panose="020B0600000101010101" pitchFamily="50" charset="-127"/>
                        </a:rPr>
                        <a:t>.</a:t>
                      </a:r>
                      <a:endParaRPr lang="ko-KR" altLang="en-US" sz="1800" kern="0" spc="-50" dirty="0">
                        <a:solidFill>
                          <a:srgbClr val="000000"/>
                        </a:solidFill>
                        <a:effectLst/>
                      </a:endParaRPr>
                    </a:p>
                  </a:txBody>
                  <a:tcPr marL="61778" marR="61778" marT="17080" marB="17080" anchor="ctr">
                    <a:lnL w="19050" cap="flat" cmpd="sng" algn="ctr">
                      <a:solidFill>
                        <a:schemeClr val="tx1"/>
                      </a:solidFill>
                      <a:prstDash val="solid"/>
                      <a:round/>
                      <a:headEnd type="none" w="med" len="med"/>
                      <a:tailEnd type="none" w="med" len="med"/>
                    </a:lnL>
                    <a:lnR w="19050" cap="flat" cmpd="sng" algn="ctr">
                      <a:solidFill>
                        <a:schemeClr val="tx1"/>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tcPr>
                </a:tc>
              </a:tr>
            </a:tbl>
          </a:graphicData>
        </a:graphic>
      </p:graphicFrame>
      <p:sp>
        <p:nvSpPr>
          <p:cNvPr id="3" name="Rectangle 1"/>
          <p:cNvSpPr>
            <a:spLocks noChangeArrowheads="1"/>
          </p:cNvSpPr>
          <p:nvPr/>
        </p:nvSpPr>
        <p:spPr bwMode="auto">
          <a:xfrm>
            <a:off x="3743325"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ko-KR" altLang="en-US"/>
          </a:p>
        </p:txBody>
      </p:sp>
    </p:spTree>
    <p:extLst>
      <p:ext uri="{BB962C8B-B14F-4D97-AF65-F5344CB8AC3E}">
        <p14:creationId xmlns:p14="http://schemas.microsoft.com/office/powerpoint/2010/main" val="299414032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r>
              <a:rPr lang="en-US" altLang="ko-KR" sz="3600" b="1" dirty="0" smtClean="0"/>
              <a:t>1. </a:t>
            </a:r>
            <a:r>
              <a:rPr lang="ko-KR" altLang="en-US" sz="3600" b="1" dirty="0" smtClean="0"/>
              <a:t>단체교섭 </a:t>
            </a:r>
            <a:r>
              <a:rPr lang="en-US" altLang="ko-KR" sz="3600" b="1" dirty="0" smtClean="0"/>
              <a:t>-</a:t>
            </a:r>
            <a:r>
              <a:rPr lang="ko-KR" altLang="en-US" sz="3600" b="1" dirty="0"/>
              <a:t> 다</a:t>
            </a:r>
            <a:r>
              <a:rPr lang="en-US" altLang="ko-KR" sz="3600" b="1" dirty="0"/>
              <a:t>. </a:t>
            </a:r>
            <a:r>
              <a:rPr lang="ko-KR" altLang="en-US" sz="3600" b="1" dirty="0"/>
              <a:t>단체교섭의 대상</a:t>
            </a:r>
          </a:p>
        </p:txBody>
      </p:sp>
      <p:sp>
        <p:nvSpPr>
          <p:cNvPr id="4" name="Rectangle 1"/>
          <p:cNvSpPr>
            <a:spLocks noChangeArrowheads="1"/>
          </p:cNvSpPr>
          <p:nvPr/>
        </p:nvSpPr>
        <p:spPr bwMode="auto">
          <a:xfrm>
            <a:off x="3629024" y="3078163"/>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8402300"/>
          </a:xfrm>
          <a:prstGeom prst="rect">
            <a:avLst/>
          </a:prstGeom>
        </p:spPr>
        <p:txBody>
          <a:bodyPr wrap="square">
            <a:spAutoFit/>
          </a:bodyPr>
          <a:lstStyle/>
          <a:p>
            <a:pPr algn="just" fontAlgn="base">
              <a:lnSpc>
                <a:spcPct val="150000"/>
              </a:lnSpc>
            </a:pPr>
            <a:r>
              <a:rPr lang="ko-KR" altLang="en-US" sz="2400" u="sng" kern="0" spc="-70" dirty="0">
                <a:solidFill>
                  <a:srgbClr val="3333FF"/>
                </a:solidFill>
              </a:rPr>
              <a:t>판례는 단체교섭의 대상을 쟁의행위의 대상과 동일시하여</a:t>
            </a:r>
            <a:r>
              <a:rPr lang="en-US" altLang="ko-KR" sz="2400" u="sng" kern="0" spc="-70" dirty="0">
                <a:solidFill>
                  <a:srgbClr val="3333FF"/>
                </a:solidFill>
                <a:latin typeface="맑은 고딕" panose="020B0503020000020004" pitchFamily="50" charset="-127"/>
              </a:rPr>
              <a:t>, </a:t>
            </a:r>
            <a:r>
              <a:rPr lang="ko-KR" altLang="en-US" sz="2400" u="sng" kern="0" spc="-70" dirty="0">
                <a:solidFill>
                  <a:srgbClr val="3333FF"/>
                </a:solidFill>
              </a:rPr>
              <a:t>쟁의행위의 대상을 규정하고 있는 법 제</a:t>
            </a:r>
            <a:r>
              <a:rPr lang="en-US" altLang="ko-KR" sz="2400" u="sng" kern="0" spc="-70" dirty="0">
                <a:solidFill>
                  <a:srgbClr val="3333FF"/>
                </a:solidFill>
                <a:latin typeface="맑은 고딕" panose="020B0503020000020004" pitchFamily="50" charset="-127"/>
              </a:rPr>
              <a:t>2</a:t>
            </a:r>
            <a:r>
              <a:rPr lang="ko-KR" altLang="en-US" sz="2400" u="sng" kern="0" spc="-70" dirty="0">
                <a:solidFill>
                  <a:srgbClr val="3333FF"/>
                </a:solidFill>
              </a:rPr>
              <a:t>조 제</a:t>
            </a:r>
            <a:r>
              <a:rPr lang="en-US" altLang="ko-KR" sz="2400" u="sng" kern="0" spc="-70" dirty="0">
                <a:solidFill>
                  <a:srgbClr val="3333FF"/>
                </a:solidFill>
                <a:latin typeface="맑은 고딕" panose="020B0503020000020004" pitchFamily="50" charset="-127"/>
              </a:rPr>
              <a:t>5</a:t>
            </a:r>
            <a:r>
              <a:rPr lang="ko-KR" altLang="en-US" sz="2400" u="sng" kern="0" spc="-70" dirty="0">
                <a:solidFill>
                  <a:srgbClr val="3333FF"/>
                </a:solidFill>
              </a:rPr>
              <a:t>호의 </a:t>
            </a:r>
            <a:r>
              <a:rPr lang="ko-KR" altLang="en-US" sz="2400" u="sng" kern="0" spc="-70" dirty="0">
                <a:solidFill>
                  <a:srgbClr val="3333FF"/>
                </a:solidFill>
                <a:latin typeface="맑은 고딕" panose="020B0503020000020004" pitchFamily="50" charset="-127"/>
              </a:rPr>
              <a:t>‘</a:t>
            </a:r>
            <a:r>
              <a:rPr lang="ko-KR" altLang="en-US" sz="2400" u="sng" kern="0" spc="-70" dirty="0">
                <a:solidFill>
                  <a:srgbClr val="3333FF"/>
                </a:solidFill>
              </a:rPr>
              <a:t>근로조건의 결정</a:t>
            </a:r>
            <a:r>
              <a:rPr lang="ko-KR" altLang="en-US" sz="2400" u="sng" kern="0" spc="-70" dirty="0">
                <a:solidFill>
                  <a:srgbClr val="3333FF"/>
                </a:solidFill>
                <a:latin typeface="맑은 고딕" panose="020B0503020000020004" pitchFamily="50" charset="-127"/>
              </a:rPr>
              <a:t>’</a:t>
            </a:r>
            <a:r>
              <a:rPr lang="ko-KR" altLang="en-US" sz="2400" u="sng" kern="0" spc="-70" dirty="0">
                <a:solidFill>
                  <a:srgbClr val="3333FF"/>
                </a:solidFill>
              </a:rPr>
              <a:t>이라는 규정을 중시하여 </a:t>
            </a:r>
            <a:r>
              <a:rPr lang="ko-KR" altLang="en-US" sz="2400" b="1" u="sng" kern="0" spc="-70" dirty="0">
                <a:solidFill>
                  <a:srgbClr val="3333FF"/>
                </a:solidFill>
              </a:rPr>
              <a:t>개별근로관계의 결정</a:t>
            </a:r>
            <a:r>
              <a:rPr lang="en-US" altLang="ko-KR" sz="2400" b="1" u="sng" kern="0" spc="-70" dirty="0">
                <a:solidFill>
                  <a:srgbClr val="3333FF"/>
                </a:solidFill>
                <a:latin typeface="맑은 고딕" panose="020B0503020000020004" pitchFamily="50" charset="-127"/>
              </a:rPr>
              <a:t>(</a:t>
            </a:r>
            <a:r>
              <a:rPr lang="ko-KR" altLang="en-US" sz="2400" b="1" u="sng" kern="0" spc="-70" dirty="0">
                <a:solidFill>
                  <a:srgbClr val="3333FF"/>
                </a:solidFill>
              </a:rPr>
              <a:t>이른바 권리분쟁 제외</a:t>
            </a:r>
            <a:r>
              <a:rPr lang="en-US" altLang="ko-KR" sz="2400" b="1" u="sng" kern="0" spc="-70" dirty="0">
                <a:solidFill>
                  <a:srgbClr val="3333FF"/>
                </a:solidFill>
                <a:latin typeface="맑은 고딕" panose="020B0503020000020004" pitchFamily="50" charset="-127"/>
              </a:rPr>
              <a:t>)</a:t>
            </a:r>
            <a:r>
              <a:rPr lang="ko-KR" altLang="en-US" sz="2400" b="1" u="sng" kern="0" spc="-70" dirty="0">
                <a:solidFill>
                  <a:srgbClr val="3333FF"/>
                </a:solidFill>
              </a:rPr>
              <a:t>에 관한 사항만을 사용자가 단체교섭에 응할 의무를 부담하는 이른바 의무적 교섭사항으로</a:t>
            </a:r>
            <a:r>
              <a:rPr lang="ko-KR" altLang="en-US" sz="2400" kern="0" spc="-70" dirty="0">
                <a:solidFill>
                  <a:srgbClr val="000000"/>
                </a:solidFill>
              </a:rPr>
              <a:t> 보고 있는 듯 함</a:t>
            </a:r>
            <a:r>
              <a:rPr lang="en-US" altLang="ko-KR" sz="2400" kern="0" spc="-70" dirty="0">
                <a:solidFill>
                  <a:srgbClr val="000000"/>
                </a:solidFill>
                <a:latin typeface="맑은 고딕" panose="020B0503020000020004" pitchFamily="50" charset="-127"/>
              </a:rPr>
              <a:t>. </a:t>
            </a:r>
            <a:endParaRPr lang="en-US" altLang="ko-KR" sz="2400" kern="0" spc="-70" dirty="0" smtClean="0">
              <a:solidFill>
                <a:srgbClr val="000000"/>
              </a:solidFill>
              <a:latin typeface="맑은 고딕" panose="020B0503020000020004" pitchFamily="50" charset="-127"/>
            </a:endParaRPr>
          </a:p>
          <a:p>
            <a:pPr algn="just" fontAlgn="base">
              <a:lnSpc>
                <a:spcPct val="150000"/>
              </a:lnSpc>
            </a:pPr>
            <a:endParaRPr lang="en-US" altLang="ko-KR" sz="2400" kern="0" spc="-70" dirty="0" smtClean="0">
              <a:solidFill>
                <a:srgbClr val="000000"/>
              </a:solidFill>
              <a:latin typeface="맑은 고딕" panose="020B0503020000020004" pitchFamily="50" charset="-127"/>
            </a:endParaRPr>
          </a:p>
          <a:p>
            <a:pPr algn="just" fontAlgn="base">
              <a:lnSpc>
                <a:spcPct val="150000"/>
              </a:lnSpc>
            </a:pPr>
            <a:r>
              <a:rPr lang="ko-KR" altLang="en-US" sz="2400" dirty="0" smtClean="0"/>
              <a:t>그러나 </a:t>
            </a:r>
            <a:r>
              <a:rPr lang="ko-KR" altLang="en-US" sz="2400" dirty="0"/>
              <a:t>헌법 제</a:t>
            </a:r>
            <a:r>
              <a:rPr lang="en-US" altLang="ko-KR" sz="2400" dirty="0"/>
              <a:t>33</a:t>
            </a:r>
            <a:r>
              <a:rPr lang="ko-KR" altLang="en-US" sz="2400" dirty="0"/>
              <a:t>조 제</a:t>
            </a:r>
            <a:r>
              <a:rPr lang="en-US" altLang="ko-KR" sz="2400" dirty="0"/>
              <a:t>1</a:t>
            </a:r>
            <a:r>
              <a:rPr lang="ko-KR" altLang="en-US" sz="2400" dirty="0"/>
              <a:t>항을 비롯한 위 법 조항들을 종합적으로 해석하면 반드시 단체교섭의 대상을 쟁의행위의 대상과 동일시해야 할 필요는 없으며</a:t>
            </a:r>
            <a:r>
              <a:rPr lang="en-US" altLang="ko-KR" sz="2400" dirty="0" smtClean="0"/>
              <a:t>, </a:t>
            </a:r>
            <a:r>
              <a:rPr lang="ko-KR" altLang="en-US" sz="2400" b="1" u="sng" dirty="0">
                <a:solidFill>
                  <a:srgbClr val="3333FF"/>
                </a:solidFill>
              </a:rPr>
              <a:t>단체교섭권의 보장 취지와 목적에 비추어 널리 근로조건의 유지개선</a:t>
            </a:r>
            <a:r>
              <a:rPr lang="en-US" altLang="ko-KR" sz="2400" b="1" u="sng" dirty="0">
                <a:solidFill>
                  <a:srgbClr val="3333FF"/>
                </a:solidFill>
              </a:rPr>
              <a:t>, </a:t>
            </a:r>
            <a:r>
              <a:rPr lang="ko-KR" altLang="en-US" sz="2400" b="1" u="sng" dirty="0">
                <a:solidFill>
                  <a:srgbClr val="3333FF"/>
                </a:solidFill>
              </a:rPr>
              <a:t>기타 근로자의 지위향상과 직접 또는 간접으로 관련되는 사항이면 </a:t>
            </a:r>
            <a:r>
              <a:rPr lang="ko-KR" altLang="en-US" sz="2400" b="1" u="sng" dirty="0" smtClean="0">
                <a:solidFill>
                  <a:srgbClr val="3333FF"/>
                </a:solidFill>
              </a:rPr>
              <a:t>모두 단체교섭대상이 된다고 보아야 한다</a:t>
            </a:r>
            <a:r>
              <a:rPr lang="en-US" altLang="ko-KR" sz="2400" b="1" u="sng" dirty="0" smtClean="0">
                <a:solidFill>
                  <a:srgbClr val="3333FF"/>
                </a:solidFill>
              </a:rPr>
              <a:t>. </a:t>
            </a:r>
            <a:endParaRPr lang="ko-KR" altLang="en-US" sz="2400" dirty="0">
              <a:solidFill>
                <a:srgbClr val="3333FF"/>
              </a:solidFill>
            </a:endParaRPr>
          </a:p>
          <a:p>
            <a:pPr algn="just" fontAlgn="base">
              <a:lnSpc>
                <a:spcPct val="150000"/>
              </a:lnSpc>
            </a:pPr>
            <a:endParaRPr lang="ko-KR" altLang="en-US" sz="2400" dirty="0"/>
          </a:p>
          <a:p>
            <a:pPr algn="just" fontAlgn="base">
              <a:lnSpc>
                <a:spcPct val="150000"/>
              </a:lnSpc>
            </a:pPr>
            <a:endParaRPr lang="en-US" altLang="ko-KR" sz="2400" kern="0" spc="-70" dirty="0" smtClean="0">
              <a:solidFill>
                <a:srgbClr val="000000"/>
              </a:solidFill>
              <a:latin typeface="맑은 고딕" panose="020B0503020000020004" pitchFamily="50" charset="-127"/>
            </a:endParaRPr>
          </a:p>
          <a:p>
            <a:pPr algn="just" fontAlgn="base">
              <a:lnSpc>
                <a:spcPct val="150000"/>
              </a:lnSpc>
            </a:pPr>
            <a:endParaRPr lang="en-US" altLang="ko-KR" sz="2400" kern="0" spc="-70" dirty="0">
              <a:solidFill>
                <a:srgbClr val="000000"/>
              </a:solidFill>
              <a:effectLst/>
              <a:latin typeface="맑은 고딕" panose="020B0503020000020004" pitchFamily="50" charset="-127"/>
            </a:endParaRPr>
          </a:p>
          <a:p>
            <a:pPr algn="just" fontAlgn="base">
              <a:lnSpc>
                <a:spcPct val="150000"/>
              </a:lnSpc>
            </a:pPr>
            <a:endParaRPr lang="en-US" altLang="ko-KR" sz="2400" kern="0" spc="-70" dirty="0" smtClean="0">
              <a:solidFill>
                <a:srgbClr val="000000"/>
              </a:solidFill>
              <a:latin typeface="맑은 고딕" panose="020B0503020000020004" pitchFamily="50" charset="-127"/>
            </a:endParaRPr>
          </a:p>
          <a:p>
            <a:pPr algn="just" fontAlgn="base">
              <a:lnSpc>
                <a:spcPct val="150000"/>
              </a:lnSpc>
            </a:pPr>
            <a:endParaRPr lang="en-US" altLang="ko-KR" sz="2400" kern="0" spc="-70" dirty="0">
              <a:solidFill>
                <a:srgbClr val="000000"/>
              </a:solidFill>
              <a:effectLst/>
              <a:latin typeface="맑은 고딕" panose="020B0503020000020004" pitchFamily="50" charset="-127"/>
            </a:endParaRPr>
          </a:p>
          <a:p>
            <a:pPr algn="just" fontAlgn="base">
              <a:lnSpc>
                <a:spcPct val="150000"/>
              </a:lnSpc>
            </a:pPr>
            <a:endParaRPr lang="ko-KR" altLang="en-US" sz="2400" kern="0" spc="-50" dirty="0">
              <a:solidFill>
                <a:srgbClr val="000000"/>
              </a:solidFill>
              <a:effectLst/>
            </a:endParaRPr>
          </a:p>
        </p:txBody>
      </p:sp>
    </p:spTree>
    <p:extLst>
      <p:ext uri="{BB962C8B-B14F-4D97-AF65-F5344CB8AC3E}">
        <p14:creationId xmlns:p14="http://schemas.microsoft.com/office/powerpoint/2010/main" val="19218292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r>
              <a:rPr lang="en-US" altLang="ko-KR" sz="3600" b="1" dirty="0" smtClean="0"/>
              <a:t>1. </a:t>
            </a:r>
            <a:r>
              <a:rPr lang="ko-KR" altLang="en-US" sz="3600" b="1" dirty="0" smtClean="0"/>
              <a:t>단체교섭 </a:t>
            </a:r>
            <a:r>
              <a:rPr lang="en-US" altLang="ko-KR" sz="3600" b="1" dirty="0" smtClean="0"/>
              <a:t>-</a:t>
            </a:r>
            <a:r>
              <a:rPr lang="ko-KR" altLang="en-US" sz="3600" b="1" dirty="0"/>
              <a:t> 다</a:t>
            </a:r>
            <a:r>
              <a:rPr lang="en-US" altLang="ko-KR" sz="3600" b="1" dirty="0"/>
              <a:t>. </a:t>
            </a:r>
            <a:r>
              <a:rPr lang="ko-KR" altLang="en-US" sz="3600" b="1" dirty="0"/>
              <a:t>단체교섭의 대상</a:t>
            </a:r>
          </a:p>
        </p:txBody>
      </p:sp>
      <p:sp>
        <p:nvSpPr>
          <p:cNvPr id="4" name="Rectangle 1"/>
          <p:cNvSpPr>
            <a:spLocks noChangeArrowheads="1"/>
          </p:cNvSpPr>
          <p:nvPr/>
        </p:nvSpPr>
        <p:spPr bwMode="auto">
          <a:xfrm>
            <a:off x="3629024" y="3078163"/>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5816977"/>
          </a:xfrm>
          <a:prstGeom prst="rect">
            <a:avLst/>
          </a:prstGeom>
        </p:spPr>
        <p:txBody>
          <a:bodyPr wrap="square">
            <a:spAutoFit/>
          </a:bodyPr>
          <a:lstStyle/>
          <a:p>
            <a:pPr fontAlgn="base">
              <a:lnSpc>
                <a:spcPct val="150000"/>
              </a:lnSpc>
            </a:pPr>
            <a:r>
              <a:rPr lang="ko-KR" altLang="en-US" sz="2400" b="1" dirty="0" smtClean="0"/>
              <a:t>◈ 임금</a:t>
            </a:r>
            <a:r>
              <a:rPr lang="en-US" altLang="ko-KR" sz="2400" b="1" dirty="0"/>
              <a:t>, </a:t>
            </a:r>
            <a:r>
              <a:rPr lang="ko-KR" altLang="en-US" sz="2400" b="1" dirty="0"/>
              <a:t>근로시간</a:t>
            </a:r>
            <a:r>
              <a:rPr lang="en-US" altLang="ko-KR" sz="2400" b="1" dirty="0"/>
              <a:t>, </a:t>
            </a:r>
            <a:r>
              <a:rPr lang="ko-KR" altLang="en-US" sz="2400" b="1" dirty="0"/>
              <a:t>복지</a:t>
            </a:r>
            <a:r>
              <a:rPr lang="en-US" altLang="ko-KR" sz="2400" b="1" dirty="0"/>
              <a:t>, </a:t>
            </a:r>
            <a:r>
              <a:rPr lang="ko-KR" altLang="en-US" sz="2400" b="1" dirty="0"/>
              <a:t>해고</a:t>
            </a:r>
            <a:r>
              <a:rPr lang="en-US" altLang="ko-KR" sz="2400" b="1" dirty="0"/>
              <a:t>, </a:t>
            </a:r>
            <a:r>
              <a:rPr lang="ko-KR" altLang="en-US" sz="2400" b="1" dirty="0"/>
              <a:t>기타 대우 등</a:t>
            </a:r>
            <a:r>
              <a:rPr lang="en-US" altLang="ko-KR" sz="2400" b="1" dirty="0"/>
              <a:t>(</a:t>
            </a:r>
            <a:r>
              <a:rPr lang="ko-KR" altLang="en-US" sz="2400" b="1" dirty="0"/>
              <a:t>복리후생</a:t>
            </a:r>
            <a:r>
              <a:rPr lang="en-US" altLang="ko-KR" sz="2400" b="1" dirty="0"/>
              <a:t>, </a:t>
            </a:r>
            <a:r>
              <a:rPr lang="ko-KR" altLang="en-US" sz="2400" b="1" dirty="0"/>
              <a:t>징계 등에 관한 사항</a:t>
            </a:r>
            <a:r>
              <a:rPr lang="en-US" altLang="ko-KR" sz="2400" b="1" dirty="0"/>
              <a:t>) </a:t>
            </a:r>
            <a:r>
              <a:rPr lang="ko-KR" altLang="en-US" sz="2400" b="1" dirty="0"/>
              <a:t>근로계약관계의 내용을 이루는 근로조건의 결정에 관한 사항 </a:t>
            </a:r>
            <a:r>
              <a:rPr lang="en-US" altLang="ko-KR" sz="2400" b="1" dirty="0"/>
              <a:t>(</a:t>
            </a:r>
            <a:r>
              <a:rPr lang="ko-KR" altLang="en-US" sz="2400" b="1" dirty="0"/>
              <a:t>이른바 이익분쟁 사항</a:t>
            </a:r>
            <a:r>
              <a:rPr lang="en-US" altLang="ko-KR" sz="2400" b="1" dirty="0" smtClean="0"/>
              <a:t>)</a:t>
            </a:r>
          </a:p>
          <a:p>
            <a:pPr fontAlgn="base">
              <a:lnSpc>
                <a:spcPct val="150000"/>
              </a:lnSpc>
            </a:pPr>
            <a:r>
              <a:rPr lang="en-US" altLang="ko-KR" sz="2400" b="1" dirty="0" smtClean="0"/>
              <a:t>☞ </a:t>
            </a:r>
            <a:r>
              <a:rPr lang="ko-KR" altLang="en-US" sz="2400" b="1" dirty="0" smtClean="0"/>
              <a:t>당연히 단체교섭 대상에 해당</a:t>
            </a:r>
            <a:endParaRPr lang="ko-KR" altLang="en-US" sz="2400" b="1" dirty="0"/>
          </a:p>
          <a:p>
            <a:pPr algn="just" fontAlgn="base">
              <a:lnSpc>
                <a:spcPct val="150000"/>
              </a:lnSpc>
            </a:pPr>
            <a:endParaRPr lang="en-US" altLang="ko-KR" sz="2400" kern="0" spc="-70" dirty="0" smtClean="0">
              <a:solidFill>
                <a:srgbClr val="000000"/>
              </a:solidFill>
              <a:latin typeface="맑은 고딕" panose="020B0503020000020004" pitchFamily="50" charset="-127"/>
            </a:endParaRPr>
          </a:p>
          <a:p>
            <a:pPr fontAlgn="base"/>
            <a:r>
              <a:rPr lang="en-US" altLang="ko-KR" sz="2400" spc="-150" dirty="0" smtClean="0"/>
              <a:t>◈ </a:t>
            </a:r>
            <a:r>
              <a:rPr lang="ko-KR" altLang="en-US" sz="2400" b="1" spc="-150" dirty="0" smtClean="0"/>
              <a:t>경영사항의 </a:t>
            </a:r>
            <a:r>
              <a:rPr lang="ko-KR" altLang="en-US" sz="2400" b="1" spc="-150" dirty="0"/>
              <a:t>단체교섭 대상성 </a:t>
            </a:r>
            <a:endParaRPr lang="en-US" altLang="ko-KR" sz="2400" b="1" spc="-150" dirty="0" smtClean="0"/>
          </a:p>
          <a:p>
            <a:pPr fontAlgn="base"/>
            <a:endParaRPr lang="ko-KR" altLang="en-US" sz="2400" spc="-150" dirty="0"/>
          </a:p>
          <a:p>
            <a:pPr fontAlgn="base">
              <a:lnSpc>
                <a:spcPct val="150000"/>
              </a:lnSpc>
            </a:pPr>
            <a:r>
              <a:rPr lang="ko-KR" altLang="en-US" sz="2400" b="1" u="sng" spc="-150" dirty="0">
                <a:solidFill>
                  <a:srgbClr val="3333FF"/>
                </a:solidFill>
              </a:rPr>
              <a:t>정리해고 등 구조조정의 실시 여부</a:t>
            </a:r>
            <a:r>
              <a:rPr lang="ko-KR" altLang="en-US" sz="2400" u="sng" spc="-150" dirty="0">
                <a:solidFill>
                  <a:srgbClr val="3333FF"/>
                </a:solidFill>
              </a:rPr>
              <a:t>도 근로조건에 중대한 </a:t>
            </a:r>
            <a:r>
              <a:rPr lang="ko-KR" altLang="en-US" sz="2400" u="sng" spc="-150" dirty="0" err="1">
                <a:solidFill>
                  <a:srgbClr val="3333FF"/>
                </a:solidFill>
              </a:rPr>
              <a:t>영항을</a:t>
            </a:r>
            <a:r>
              <a:rPr lang="ko-KR" altLang="en-US" sz="2400" u="sng" spc="-150" dirty="0">
                <a:solidFill>
                  <a:srgbClr val="3333FF"/>
                </a:solidFill>
              </a:rPr>
              <a:t> 미치는 사항이므로</a:t>
            </a:r>
            <a:r>
              <a:rPr lang="en-US" altLang="ko-KR" sz="2400" u="sng" spc="-150" dirty="0">
                <a:solidFill>
                  <a:srgbClr val="3333FF"/>
                </a:solidFill>
              </a:rPr>
              <a:t>, </a:t>
            </a:r>
            <a:r>
              <a:rPr lang="ko-KR" altLang="en-US" sz="2400" u="sng" spc="-150" dirty="0">
                <a:solidFill>
                  <a:srgbClr val="3333FF"/>
                </a:solidFill>
              </a:rPr>
              <a:t>새로운 </a:t>
            </a:r>
            <a:r>
              <a:rPr lang="ko-KR" altLang="en-US" sz="2400" u="sng" spc="-150" dirty="0" err="1">
                <a:solidFill>
                  <a:srgbClr val="3333FF"/>
                </a:solidFill>
              </a:rPr>
              <a:t>단협을</a:t>
            </a:r>
            <a:r>
              <a:rPr lang="ko-KR" altLang="en-US" sz="2400" u="sng" spc="-150" dirty="0">
                <a:solidFill>
                  <a:srgbClr val="3333FF"/>
                </a:solidFill>
              </a:rPr>
              <a:t> 체결하면서 정리해고의 </a:t>
            </a:r>
            <a:r>
              <a:rPr lang="ko-KR" altLang="en-US" sz="2400" u="sng" spc="-150" dirty="0" err="1">
                <a:solidFill>
                  <a:srgbClr val="3333FF"/>
                </a:solidFill>
              </a:rPr>
              <a:t>불실시를</a:t>
            </a:r>
            <a:r>
              <a:rPr lang="ko-KR" altLang="en-US" sz="2400" u="sng" spc="-150" dirty="0">
                <a:solidFill>
                  <a:srgbClr val="3333FF"/>
                </a:solidFill>
              </a:rPr>
              <a:t> </a:t>
            </a:r>
            <a:r>
              <a:rPr lang="ko-KR" altLang="en-US" sz="2400" u="sng" spc="-150" dirty="0" err="1">
                <a:solidFill>
                  <a:srgbClr val="3333FF"/>
                </a:solidFill>
              </a:rPr>
              <a:t>단협에</a:t>
            </a:r>
            <a:r>
              <a:rPr lang="ko-KR" altLang="en-US" sz="2400" u="sng" spc="-150" dirty="0">
                <a:solidFill>
                  <a:srgbClr val="3333FF"/>
                </a:solidFill>
              </a:rPr>
              <a:t> 정하도록 하는 것은 단체교섭의 대상이 될 수 있다고 해야 할 것</a:t>
            </a:r>
            <a:r>
              <a:rPr lang="ko-KR" altLang="en-US" sz="2400" spc="-150" dirty="0"/>
              <a:t>이다</a:t>
            </a:r>
            <a:r>
              <a:rPr lang="en-US" altLang="ko-KR" sz="2400" spc="-150" dirty="0"/>
              <a:t>. </a:t>
            </a:r>
            <a:r>
              <a:rPr lang="ko-KR" altLang="en-US" sz="2400" b="1" u="sng" spc="-150" dirty="0">
                <a:solidFill>
                  <a:srgbClr val="FF0000"/>
                </a:solidFill>
              </a:rPr>
              <a:t>그러나 판례는 “정리해고나 구조조정</a:t>
            </a:r>
            <a:r>
              <a:rPr lang="en-US" altLang="ko-KR" sz="2400" b="1" u="sng" spc="-150" dirty="0">
                <a:solidFill>
                  <a:srgbClr val="FF0000"/>
                </a:solidFill>
              </a:rPr>
              <a:t>(</a:t>
            </a:r>
            <a:r>
              <a:rPr lang="ko-KR" altLang="en-US" sz="2400" b="1" u="sng" spc="-150" dirty="0">
                <a:solidFill>
                  <a:srgbClr val="FF0000"/>
                </a:solidFill>
              </a:rPr>
              <a:t>부서</a:t>
            </a:r>
            <a:r>
              <a:rPr lang="en-US" altLang="ko-KR" sz="2400" b="1" u="sng" spc="-150" dirty="0">
                <a:solidFill>
                  <a:srgbClr val="FF0000"/>
                </a:solidFill>
              </a:rPr>
              <a:t>, </a:t>
            </a:r>
            <a:r>
              <a:rPr lang="ko-KR" altLang="en-US" sz="2400" b="1" u="sng" spc="-150" dirty="0">
                <a:solidFill>
                  <a:srgbClr val="FF0000"/>
                </a:solidFill>
              </a:rPr>
              <a:t>조직의 통폐합 등</a:t>
            </a:r>
            <a:r>
              <a:rPr lang="en-US" altLang="ko-KR" sz="2400" b="1" u="sng" spc="-150" dirty="0">
                <a:solidFill>
                  <a:srgbClr val="FF0000"/>
                </a:solidFill>
              </a:rPr>
              <a:t>)</a:t>
            </a:r>
            <a:r>
              <a:rPr lang="ko-KR" altLang="en-US" sz="2400" b="1" u="sng" spc="-150" dirty="0">
                <a:solidFill>
                  <a:srgbClr val="FF0000"/>
                </a:solidFill>
              </a:rPr>
              <a:t>의 실시여부는 경영주체에 의한 고도의 경영상 결단에 속하는 사항으로 이는 원칙적으로 단체교섭의 대상이 될 수 없다</a:t>
            </a:r>
            <a:r>
              <a:rPr lang="en-US" altLang="ko-KR" sz="2400" b="1" u="sng" spc="-150" dirty="0">
                <a:solidFill>
                  <a:srgbClr val="FF0000"/>
                </a:solidFill>
              </a:rPr>
              <a:t>.”</a:t>
            </a:r>
            <a:r>
              <a:rPr lang="en-US" altLang="ko-KR" sz="2400" spc="-150" dirty="0"/>
              <a:t>(2003. 12. 26. </a:t>
            </a:r>
            <a:r>
              <a:rPr lang="ko-KR" altLang="en-US" sz="2400" spc="-150" dirty="0"/>
              <a:t>대법원 </a:t>
            </a:r>
            <a:r>
              <a:rPr lang="en-US" altLang="ko-KR" sz="2400" spc="-150" dirty="0"/>
              <a:t>2001</a:t>
            </a:r>
            <a:r>
              <a:rPr lang="ko-KR" altLang="en-US" sz="2400" spc="-150" dirty="0"/>
              <a:t>도</a:t>
            </a:r>
            <a:r>
              <a:rPr lang="en-US" altLang="ko-KR" sz="2400" spc="-150" dirty="0"/>
              <a:t>3380)</a:t>
            </a:r>
            <a:r>
              <a:rPr lang="ko-KR" altLang="en-US" sz="2400" spc="-150" dirty="0"/>
              <a:t>는 입장이며</a:t>
            </a:r>
            <a:r>
              <a:rPr lang="en-US" altLang="ko-KR" sz="2400" spc="-150" dirty="0"/>
              <a:t>, </a:t>
            </a:r>
            <a:endParaRPr lang="ko-KR" altLang="en-US" sz="2400" kern="0" spc="-150" dirty="0">
              <a:solidFill>
                <a:srgbClr val="000000"/>
              </a:solidFill>
              <a:effectLst/>
            </a:endParaRPr>
          </a:p>
        </p:txBody>
      </p:sp>
    </p:spTree>
    <p:extLst>
      <p:ext uri="{BB962C8B-B14F-4D97-AF65-F5344CB8AC3E}">
        <p14:creationId xmlns:p14="http://schemas.microsoft.com/office/powerpoint/2010/main" val="227445864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0" y="77955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r>
              <a:rPr lang="en-US" altLang="ko-KR" sz="3600" b="1" dirty="0" smtClean="0"/>
              <a:t>1. </a:t>
            </a:r>
            <a:r>
              <a:rPr lang="ko-KR" altLang="en-US" sz="3600" b="1" dirty="0" smtClean="0"/>
              <a:t>단체교섭 </a:t>
            </a:r>
            <a:r>
              <a:rPr lang="en-US" altLang="ko-KR" sz="3600" b="1" dirty="0" smtClean="0"/>
              <a:t>-</a:t>
            </a:r>
            <a:r>
              <a:rPr lang="ko-KR" altLang="en-US" sz="3600" b="1" dirty="0"/>
              <a:t> 다</a:t>
            </a:r>
            <a:r>
              <a:rPr lang="en-US" altLang="ko-KR" sz="3600" b="1" dirty="0"/>
              <a:t>. </a:t>
            </a:r>
            <a:r>
              <a:rPr lang="ko-KR" altLang="en-US" sz="3600" b="1" dirty="0"/>
              <a:t>단체교섭의 대상</a:t>
            </a:r>
          </a:p>
        </p:txBody>
      </p:sp>
      <p:sp>
        <p:nvSpPr>
          <p:cNvPr id="4" name="Rectangle 1"/>
          <p:cNvSpPr>
            <a:spLocks noChangeArrowheads="1"/>
          </p:cNvSpPr>
          <p:nvPr/>
        </p:nvSpPr>
        <p:spPr bwMode="auto">
          <a:xfrm>
            <a:off x="3629024" y="3078163"/>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9510296"/>
          </a:xfrm>
          <a:prstGeom prst="rect">
            <a:avLst/>
          </a:prstGeom>
        </p:spPr>
        <p:txBody>
          <a:bodyPr wrap="square">
            <a:spAutoFit/>
          </a:bodyPr>
          <a:lstStyle/>
          <a:p>
            <a:pPr fontAlgn="base">
              <a:lnSpc>
                <a:spcPct val="150000"/>
              </a:lnSpc>
            </a:pPr>
            <a:r>
              <a:rPr lang="ko-KR" altLang="en-US" sz="2400" spc="-150" dirty="0"/>
              <a:t>나아가 </a:t>
            </a:r>
            <a:r>
              <a:rPr lang="ko-KR" altLang="en-US" sz="2400" spc="-150" dirty="0">
                <a:solidFill>
                  <a:srgbClr val="3333FF"/>
                </a:solidFill>
              </a:rPr>
              <a:t>”</a:t>
            </a:r>
            <a:r>
              <a:rPr lang="ko-KR" altLang="en-US" sz="2400" u="sng" spc="-150" dirty="0" err="1">
                <a:solidFill>
                  <a:srgbClr val="3333FF"/>
                </a:solidFill>
              </a:rPr>
              <a:t>단협에</a:t>
            </a:r>
            <a:r>
              <a:rPr lang="ko-KR" altLang="en-US" sz="2400" u="sng" spc="-150" dirty="0">
                <a:solidFill>
                  <a:srgbClr val="3333FF"/>
                </a:solidFill>
              </a:rPr>
              <a:t> 구조조정 관련 사항을 노동조합과 ‘합의’하여야 한다는 취지의 조항이 존재하더라도</a:t>
            </a:r>
            <a:r>
              <a:rPr lang="en-US" altLang="ko-KR" sz="2400" u="sng" spc="-150" dirty="0">
                <a:solidFill>
                  <a:srgbClr val="3333FF"/>
                </a:solidFill>
              </a:rPr>
              <a:t>, </a:t>
            </a:r>
            <a:r>
              <a:rPr lang="ko-KR" altLang="en-US" sz="2400" u="sng" spc="-150" dirty="0">
                <a:solidFill>
                  <a:srgbClr val="3333FF"/>
                </a:solidFill>
              </a:rPr>
              <a:t>그 조항 하나 만을 주목하여 쉽게 사용자의 경영권의 일부 포기나 중대한 제한을 인정하여서는 아니 되고</a:t>
            </a:r>
            <a:r>
              <a:rPr lang="en-US" altLang="ko-KR" sz="2400" spc="-150" dirty="0"/>
              <a:t>, </a:t>
            </a:r>
            <a:r>
              <a:rPr lang="ko-KR" altLang="en-US" sz="2400" spc="-150" dirty="0"/>
              <a:t>그와 같은 단체협약을 체결하게 된 경위와 당시의 상황</a:t>
            </a:r>
            <a:r>
              <a:rPr lang="en-US" altLang="ko-KR" sz="2400" spc="-150" dirty="0"/>
              <a:t>, </a:t>
            </a:r>
            <a:r>
              <a:rPr lang="ko-KR" altLang="en-US" sz="2400" spc="-150" dirty="0"/>
              <a:t>단체협약의 다른 조항과의 관계</a:t>
            </a:r>
            <a:r>
              <a:rPr lang="en-US" altLang="ko-KR" sz="2400" spc="-150" dirty="0"/>
              <a:t>, </a:t>
            </a:r>
            <a:r>
              <a:rPr lang="ko-KR" altLang="en-US" sz="2400" spc="-150" dirty="0"/>
              <a:t>권한에는 책임이 따른다는 원칙에 입각하여 노조가 경영에 대한 책임까지도 분담하고 있는지 여부 등을 </a:t>
            </a:r>
            <a:r>
              <a:rPr lang="ko-KR" altLang="en-US" sz="2400" u="sng" spc="-150" dirty="0">
                <a:solidFill>
                  <a:srgbClr val="3333FF"/>
                </a:solidFill>
              </a:rPr>
              <a:t>종합적으로 검토하여 그 조항에 기재된 ‘합의’의 의미를 해석해야 할 것이다</a:t>
            </a:r>
            <a:r>
              <a:rPr lang="en-US" altLang="ko-KR" sz="2400" u="sng" spc="-150" dirty="0">
                <a:solidFill>
                  <a:srgbClr val="3333FF"/>
                </a:solidFill>
              </a:rPr>
              <a:t>.</a:t>
            </a:r>
            <a:r>
              <a:rPr lang="ko-KR" altLang="en-US" sz="2400" spc="-150" dirty="0">
                <a:solidFill>
                  <a:srgbClr val="3333FF"/>
                </a:solidFill>
              </a:rPr>
              <a:t>“</a:t>
            </a:r>
            <a:r>
              <a:rPr lang="ko-KR" altLang="en-US" sz="2400" spc="-150" dirty="0"/>
              <a:t>라고 하기까지 한다</a:t>
            </a:r>
            <a:r>
              <a:rPr lang="en-US" altLang="ko-KR" sz="2400" spc="-150" dirty="0"/>
              <a:t>.(</a:t>
            </a:r>
            <a:r>
              <a:rPr lang="ko-KR" altLang="en-US" sz="2400" spc="-150" dirty="0"/>
              <a:t>대법원 </a:t>
            </a:r>
            <a:r>
              <a:rPr lang="en-US" altLang="ko-KR" sz="2400" spc="-150" dirty="0"/>
              <a:t>2002. 2. 26. </a:t>
            </a:r>
            <a:r>
              <a:rPr lang="ko-KR" altLang="en-US" sz="2400" spc="-150" dirty="0"/>
              <a:t>선고 </a:t>
            </a:r>
            <a:r>
              <a:rPr lang="en-US" altLang="ko-KR" sz="2400" spc="-150" dirty="0"/>
              <a:t>99</a:t>
            </a:r>
            <a:r>
              <a:rPr lang="ko-KR" altLang="en-US" sz="2400" spc="-150" dirty="0"/>
              <a:t>도</a:t>
            </a:r>
            <a:r>
              <a:rPr lang="en-US" altLang="ko-KR" sz="2400" spc="-150" dirty="0"/>
              <a:t>5380 </a:t>
            </a:r>
            <a:r>
              <a:rPr lang="ko-KR" altLang="en-US" sz="2400" spc="-150" dirty="0"/>
              <a:t>판결</a:t>
            </a:r>
            <a:r>
              <a:rPr lang="en-US" altLang="ko-KR" sz="2400" spc="-150" dirty="0" smtClean="0"/>
              <a:t>)</a:t>
            </a:r>
          </a:p>
          <a:p>
            <a:pPr fontAlgn="base">
              <a:lnSpc>
                <a:spcPct val="150000"/>
              </a:lnSpc>
            </a:pPr>
            <a:endParaRPr lang="ko-KR" altLang="en-US" sz="2400" spc="-150" dirty="0"/>
          </a:p>
          <a:p>
            <a:pPr fontAlgn="base">
              <a:lnSpc>
                <a:spcPct val="150000"/>
              </a:lnSpc>
            </a:pPr>
            <a:r>
              <a:rPr lang="ko-KR" altLang="en-US" sz="2400" u="sng" dirty="0">
                <a:solidFill>
                  <a:srgbClr val="3333FF"/>
                </a:solidFill>
              </a:rPr>
              <a:t>경영권은 노동삼권과는 달리 법적인 개념</a:t>
            </a:r>
            <a:r>
              <a:rPr lang="en-US" altLang="ko-KR" sz="2400" u="sng" dirty="0">
                <a:solidFill>
                  <a:srgbClr val="3333FF"/>
                </a:solidFill>
              </a:rPr>
              <a:t>, </a:t>
            </a:r>
            <a:r>
              <a:rPr lang="ko-KR" altLang="en-US" sz="2400" u="sng" dirty="0">
                <a:solidFill>
                  <a:srgbClr val="3333FF"/>
                </a:solidFill>
              </a:rPr>
              <a:t>법률상의 권리가 아니다</a:t>
            </a:r>
            <a:r>
              <a:rPr lang="en-US" altLang="ko-KR" sz="2400" u="sng" dirty="0">
                <a:solidFill>
                  <a:srgbClr val="3333FF"/>
                </a:solidFill>
              </a:rPr>
              <a:t>. </a:t>
            </a:r>
            <a:r>
              <a:rPr lang="ko-KR" altLang="en-US" sz="2400" u="sng" dirty="0">
                <a:solidFill>
                  <a:srgbClr val="3333FF"/>
                </a:solidFill>
              </a:rPr>
              <a:t>설령 법적 개념이라 하더라도 판례의 태도는 양 권익 충돌 시 경영권만 배타적으로 우선시하는 태도이다</a:t>
            </a:r>
            <a:r>
              <a:rPr lang="en-US" altLang="ko-KR" sz="2400" u="sng" dirty="0">
                <a:solidFill>
                  <a:srgbClr val="3333FF"/>
                </a:solidFill>
              </a:rPr>
              <a:t>. </a:t>
            </a:r>
            <a:r>
              <a:rPr lang="ko-KR" altLang="en-US" sz="2400" u="sng" dirty="0">
                <a:solidFill>
                  <a:srgbClr val="3333FF"/>
                </a:solidFill>
              </a:rPr>
              <a:t>노사자치주의 원칙에 따라 자율교섭을 통해 사용자가 스스로 일부 권리를 포기한 경우까지 자의적으로 목적적인 해석을 하고 있는 시대착오적인 판결이다</a:t>
            </a:r>
            <a:r>
              <a:rPr lang="en-US" altLang="ko-KR" sz="2400" u="sng" dirty="0">
                <a:solidFill>
                  <a:srgbClr val="3333FF"/>
                </a:solidFill>
              </a:rPr>
              <a:t>.</a:t>
            </a:r>
            <a:r>
              <a:rPr lang="ko-KR" altLang="en-US" sz="2400" dirty="0">
                <a:solidFill>
                  <a:srgbClr val="3333FF"/>
                </a:solidFill>
              </a:rPr>
              <a:t> </a:t>
            </a:r>
          </a:p>
          <a:p>
            <a:pPr algn="just" fontAlgn="base">
              <a:lnSpc>
                <a:spcPct val="150000"/>
              </a:lnSpc>
            </a:pPr>
            <a:endParaRPr lang="ko-KR" altLang="en-US" sz="2400" dirty="0"/>
          </a:p>
          <a:p>
            <a:pPr algn="just" fontAlgn="base">
              <a:lnSpc>
                <a:spcPct val="150000"/>
              </a:lnSpc>
            </a:pPr>
            <a:endParaRPr lang="en-US" altLang="ko-KR" sz="2400" kern="0" spc="-70" dirty="0">
              <a:solidFill>
                <a:srgbClr val="000000"/>
              </a:solidFill>
              <a:latin typeface="맑은 고딕" panose="020B0503020000020004" pitchFamily="50" charset="-127"/>
            </a:endParaRPr>
          </a:p>
          <a:p>
            <a:pPr algn="just" fontAlgn="base">
              <a:lnSpc>
                <a:spcPct val="150000"/>
              </a:lnSpc>
            </a:pPr>
            <a:endParaRPr lang="en-US" altLang="ko-KR" sz="2400" kern="0" spc="-70" dirty="0">
              <a:solidFill>
                <a:srgbClr val="000000"/>
              </a:solidFill>
              <a:latin typeface="맑은 고딕" panose="020B0503020000020004" pitchFamily="50" charset="-127"/>
            </a:endParaRPr>
          </a:p>
          <a:p>
            <a:pPr algn="just" fontAlgn="base">
              <a:lnSpc>
                <a:spcPct val="150000"/>
              </a:lnSpc>
            </a:pPr>
            <a:endParaRPr lang="en-US" altLang="ko-KR" sz="2400" kern="0" spc="-70" dirty="0">
              <a:solidFill>
                <a:srgbClr val="000000"/>
              </a:solidFill>
              <a:latin typeface="맑은 고딕" panose="020B0503020000020004" pitchFamily="50" charset="-127"/>
            </a:endParaRPr>
          </a:p>
          <a:p>
            <a:pPr algn="just" fontAlgn="base">
              <a:lnSpc>
                <a:spcPct val="150000"/>
              </a:lnSpc>
            </a:pPr>
            <a:endParaRPr lang="en-US" altLang="ko-KR" sz="2400" kern="0" spc="-70" dirty="0">
              <a:solidFill>
                <a:srgbClr val="000000"/>
              </a:solidFill>
              <a:latin typeface="맑은 고딕" panose="020B0503020000020004" pitchFamily="50" charset="-127"/>
            </a:endParaRPr>
          </a:p>
          <a:p>
            <a:pPr algn="just" fontAlgn="base">
              <a:lnSpc>
                <a:spcPct val="150000"/>
              </a:lnSpc>
            </a:pPr>
            <a:endParaRPr lang="ko-KR" altLang="en-US" sz="2400" kern="0" spc="-50" dirty="0">
              <a:solidFill>
                <a:srgbClr val="000000"/>
              </a:solidFill>
            </a:endParaRPr>
          </a:p>
        </p:txBody>
      </p:sp>
    </p:spTree>
    <p:extLst>
      <p:ext uri="{BB962C8B-B14F-4D97-AF65-F5344CB8AC3E}">
        <p14:creationId xmlns:p14="http://schemas.microsoft.com/office/powerpoint/2010/main" val="369459521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r>
              <a:rPr lang="en-US" altLang="ko-KR" sz="3600" b="1" dirty="0" smtClean="0"/>
              <a:t>1. </a:t>
            </a:r>
            <a:r>
              <a:rPr lang="ko-KR" altLang="en-US" sz="3600" b="1" dirty="0" smtClean="0"/>
              <a:t>단체교섭 </a:t>
            </a:r>
            <a:r>
              <a:rPr lang="en-US" altLang="ko-KR" sz="3600" b="1" dirty="0" smtClean="0"/>
              <a:t>-</a:t>
            </a:r>
            <a:r>
              <a:rPr lang="ko-KR" altLang="en-US" sz="3600" b="1" dirty="0"/>
              <a:t> 다</a:t>
            </a:r>
            <a:r>
              <a:rPr lang="en-US" altLang="ko-KR" sz="3600" b="1" dirty="0"/>
              <a:t>. </a:t>
            </a:r>
            <a:r>
              <a:rPr lang="ko-KR" altLang="en-US" sz="3600" b="1" dirty="0"/>
              <a:t>단체교섭의 대상</a:t>
            </a:r>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2308324"/>
          </a:xfrm>
          <a:prstGeom prst="rect">
            <a:avLst/>
          </a:prstGeom>
        </p:spPr>
        <p:txBody>
          <a:bodyPr wrap="square">
            <a:spAutoFit/>
          </a:bodyPr>
          <a:lstStyle/>
          <a:p>
            <a:pPr fontAlgn="base">
              <a:lnSpc>
                <a:spcPct val="150000"/>
              </a:lnSpc>
            </a:pPr>
            <a:r>
              <a:rPr lang="ko-KR" altLang="en-US" sz="2400" dirty="0"/>
              <a:t>최소한 이러한 판례를 인정하더라도 역으로 구조조정 </a:t>
            </a:r>
            <a:r>
              <a:rPr lang="ko-KR" altLang="en-US" sz="2400" dirty="0" err="1"/>
              <a:t>불실시의</a:t>
            </a:r>
            <a:r>
              <a:rPr lang="ko-KR" altLang="en-US" sz="2400" dirty="0"/>
              <a:t> 내용 및 사용자의 의사가 단체협약 상 명백하게 포함되어 있다면 글자 그대로 </a:t>
            </a:r>
            <a:r>
              <a:rPr lang="ko-KR" altLang="en-US" sz="2400" dirty="0" smtClean="0"/>
              <a:t>해석해야 한다</a:t>
            </a:r>
            <a:r>
              <a:rPr lang="en-US" altLang="ko-KR" sz="2400" dirty="0" smtClean="0"/>
              <a:t>. </a:t>
            </a:r>
          </a:p>
          <a:p>
            <a:pPr fontAlgn="base">
              <a:lnSpc>
                <a:spcPct val="150000"/>
              </a:lnSpc>
            </a:pPr>
            <a:r>
              <a:rPr lang="ko-KR" altLang="en-US" sz="2400" b="1" u="sng" dirty="0" smtClean="0">
                <a:solidFill>
                  <a:srgbClr val="FF0000"/>
                </a:solidFill>
              </a:rPr>
              <a:t>다만 </a:t>
            </a:r>
            <a:r>
              <a:rPr lang="ko-KR" altLang="en-US" sz="2400" b="1" u="sng" dirty="0">
                <a:solidFill>
                  <a:srgbClr val="FF0000"/>
                </a:solidFill>
              </a:rPr>
              <a:t>최근 대법원은 기존에 비해 진일보한 입장들을 내고 있는 추세이긴 하다</a:t>
            </a:r>
            <a:r>
              <a:rPr lang="en-US" altLang="ko-KR" sz="2400" b="1" u="sng" dirty="0">
                <a:solidFill>
                  <a:srgbClr val="FF0000"/>
                </a:solidFill>
              </a:rPr>
              <a:t>.</a:t>
            </a:r>
            <a:endParaRPr lang="ko-KR" altLang="en-US" sz="2400" dirty="0">
              <a:solidFill>
                <a:srgbClr val="FF0000"/>
              </a:solidFill>
            </a:endParaRPr>
          </a:p>
          <a:p>
            <a:pPr fontAlgn="base">
              <a:lnSpc>
                <a:spcPct val="150000"/>
              </a:lnSpc>
            </a:pPr>
            <a:r>
              <a:rPr lang="en-US" altLang="ko-KR" sz="2400" spc="-150" dirty="0" smtClean="0"/>
              <a:t> </a:t>
            </a:r>
            <a:endParaRPr lang="ko-KR" altLang="en-US" sz="2400" kern="0" spc="-50" dirty="0">
              <a:solidFill>
                <a:srgbClr val="000000"/>
              </a:solidFill>
            </a:endParaRPr>
          </a:p>
        </p:txBody>
      </p:sp>
      <p:sp>
        <p:nvSpPr>
          <p:cNvPr id="3" name="직사각형 2"/>
          <p:cNvSpPr/>
          <p:nvPr/>
        </p:nvSpPr>
        <p:spPr>
          <a:xfrm>
            <a:off x="173369" y="2582959"/>
            <a:ext cx="11931945" cy="4247317"/>
          </a:xfrm>
          <a:prstGeom prst="rect">
            <a:avLst/>
          </a:prstGeom>
          <a:ln w="28575">
            <a:solidFill>
              <a:schemeClr val="tx1"/>
            </a:solidFill>
          </a:ln>
        </p:spPr>
        <p:txBody>
          <a:bodyPr wrap="square">
            <a:spAutoFit/>
          </a:bodyPr>
          <a:lstStyle/>
          <a:p>
            <a:pPr algn="just" fontAlgn="base">
              <a:lnSpc>
                <a:spcPct val="150000"/>
              </a:lnSpc>
            </a:pPr>
            <a:r>
              <a:rPr lang="en-US" altLang="ko-KR" b="1" kern="0" spc="-150" dirty="0" smtClean="0">
                <a:solidFill>
                  <a:srgbClr val="000000"/>
                </a:solidFill>
                <a:latin typeface="굴림" panose="020B0600000101010101" pitchFamily="50" charset="-127"/>
              </a:rPr>
              <a:t>★★&lt;</a:t>
            </a:r>
            <a:r>
              <a:rPr lang="ko-KR" altLang="en-US" b="1" kern="0" spc="-150" dirty="0">
                <a:solidFill>
                  <a:srgbClr val="000000"/>
                </a:solidFill>
                <a:ea typeface="굴림" panose="020B0600000101010101" pitchFamily="50" charset="-127"/>
              </a:rPr>
              <a:t>대법원 </a:t>
            </a:r>
            <a:r>
              <a:rPr lang="en-US" altLang="ko-KR" b="1" kern="0" spc="-150" dirty="0">
                <a:solidFill>
                  <a:srgbClr val="000000"/>
                </a:solidFill>
                <a:latin typeface="굴림" panose="020B0600000101010101" pitchFamily="50" charset="-127"/>
              </a:rPr>
              <a:t>2011</a:t>
            </a:r>
            <a:r>
              <a:rPr lang="ko-KR" altLang="en-US" b="1" kern="0" spc="-150" dirty="0">
                <a:solidFill>
                  <a:srgbClr val="000000"/>
                </a:solidFill>
                <a:ea typeface="굴림" panose="020B0600000101010101" pitchFamily="50" charset="-127"/>
              </a:rPr>
              <a:t>두</a:t>
            </a:r>
            <a:r>
              <a:rPr lang="en-US" altLang="ko-KR" b="1" kern="0" spc="-150" dirty="0">
                <a:solidFill>
                  <a:srgbClr val="000000"/>
                </a:solidFill>
                <a:latin typeface="굴림" panose="020B0600000101010101" pitchFamily="50" charset="-127"/>
              </a:rPr>
              <a:t>7526, 2011.05.26.&gt;(</a:t>
            </a:r>
            <a:r>
              <a:rPr lang="ko-KR" altLang="en-US" b="1" kern="0" spc="-150" dirty="0" err="1">
                <a:solidFill>
                  <a:srgbClr val="000000"/>
                </a:solidFill>
                <a:ea typeface="굴림" panose="020B0600000101010101" pitchFamily="50" charset="-127"/>
              </a:rPr>
              <a:t>진방스틸</a:t>
            </a:r>
            <a:r>
              <a:rPr lang="ko-KR" altLang="en-US" b="1" kern="0" spc="-150" dirty="0">
                <a:solidFill>
                  <a:srgbClr val="000000"/>
                </a:solidFill>
                <a:ea typeface="굴림" panose="020B0600000101010101" pitchFamily="50" charset="-127"/>
              </a:rPr>
              <a:t> 사건</a:t>
            </a:r>
            <a:r>
              <a:rPr lang="en-US" altLang="ko-KR" b="1" kern="0" spc="-150" dirty="0">
                <a:solidFill>
                  <a:srgbClr val="000000"/>
                </a:solidFill>
                <a:latin typeface="굴림" panose="020B0600000101010101" pitchFamily="50" charset="-127"/>
              </a:rPr>
              <a:t>)</a:t>
            </a:r>
            <a:endParaRPr lang="ko-KR" altLang="en-US" sz="2000" kern="0" spc="-150" dirty="0">
              <a:solidFill>
                <a:srgbClr val="000000"/>
              </a:solidFill>
            </a:endParaRPr>
          </a:p>
          <a:p>
            <a:pPr algn="just" fontAlgn="base">
              <a:lnSpc>
                <a:spcPct val="150000"/>
              </a:lnSpc>
            </a:pPr>
            <a:r>
              <a:rPr lang="ko-KR" altLang="en-US" u="sng" kern="0" spc="-150" dirty="0">
                <a:solidFill>
                  <a:srgbClr val="000000"/>
                </a:solidFill>
                <a:uFill>
                  <a:solidFill>
                    <a:srgbClr val="000000"/>
                  </a:solidFill>
                </a:uFill>
                <a:ea typeface="굴림" panose="020B0600000101010101" pitchFamily="50" charset="-127"/>
              </a:rPr>
              <a:t>정리해고나 사업조직 통폐합 등 기업이 구조조정을 실시할지 여부는 경영주체에 의한 고도의 경영상 결단에 속하는 사항으로서 이는 원칙적으로 단체교섭 대상이 되지 아니한다</a:t>
            </a:r>
            <a:r>
              <a:rPr lang="en-US" altLang="ko-KR" u="sng" kern="0" spc="-150" dirty="0">
                <a:solidFill>
                  <a:srgbClr val="000000"/>
                </a:solidFill>
                <a:uFill>
                  <a:solidFill>
                    <a:srgbClr val="000000"/>
                  </a:solidFill>
                </a:uFill>
                <a:latin typeface="굴림" panose="020B0600000101010101" pitchFamily="50" charset="-127"/>
              </a:rPr>
              <a:t>.</a:t>
            </a:r>
            <a:r>
              <a:rPr lang="ko-KR" altLang="en-US" kern="0" spc="-150" dirty="0">
                <a:solidFill>
                  <a:srgbClr val="000000"/>
                </a:solidFill>
                <a:latin typeface="굴림" panose="020B0600000101010101" pitchFamily="50" charset="-127"/>
              </a:rPr>
              <a:t> </a:t>
            </a:r>
            <a:r>
              <a:rPr lang="ko-KR" altLang="en-US" kern="0" spc="-150" dirty="0">
                <a:solidFill>
                  <a:srgbClr val="000000"/>
                </a:solidFill>
                <a:ea typeface="굴림" panose="020B0600000101010101" pitchFamily="50" charset="-127"/>
              </a:rPr>
              <a:t>그러나 단체협약은 사용자와 노동조합 사이에 이루어진 단체교섭 결과 성립된 합의사항을 문서화한 것으로 강행법규나 </a:t>
            </a:r>
            <a:r>
              <a:rPr lang="ko-KR" altLang="en-US" kern="0" spc="-150" dirty="0" err="1">
                <a:solidFill>
                  <a:srgbClr val="000000"/>
                </a:solidFill>
                <a:ea typeface="굴림" panose="020B0600000101010101" pitchFamily="50" charset="-127"/>
              </a:rPr>
              <a:t>공서양속에</a:t>
            </a:r>
            <a:r>
              <a:rPr lang="ko-KR" altLang="en-US" kern="0" spc="-150" dirty="0">
                <a:solidFill>
                  <a:srgbClr val="000000"/>
                </a:solidFill>
                <a:ea typeface="굴림" panose="020B0600000101010101" pitchFamily="50" charset="-127"/>
              </a:rPr>
              <a:t> 위반되지 않는 한 그 내용에 대한 법적 제한은 없다</a:t>
            </a:r>
            <a:r>
              <a:rPr lang="en-US" altLang="ko-KR" kern="0" spc="-150" dirty="0">
                <a:solidFill>
                  <a:srgbClr val="000000"/>
                </a:solidFill>
                <a:latin typeface="굴림" panose="020B0600000101010101" pitchFamily="50" charset="-127"/>
              </a:rPr>
              <a:t>. </a:t>
            </a:r>
            <a:r>
              <a:rPr lang="ko-KR" altLang="en-US" b="1" u="sng" kern="0" spc="-150" dirty="0">
                <a:solidFill>
                  <a:srgbClr val="FF0000"/>
                </a:solidFill>
                <a:uFill>
                  <a:solidFill>
                    <a:srgbClr val="000000"/>
                  </a:solidFill>
                </a:uFill>
                <a:ea typeface="굴림" panose="020B0600000101010101" pitchFamily="50" charset="-127"/>
              </a:rPr>
              <a:t>이 사건 </a:t>
            </a:r>
            <a:r>
              <a:rPr lang="ko-KR" altLang="en-US" b="1" u="sng" kern="0" spc="-150" dirty="0">
                <a:solidFill>
                  <a:srgbClr val="FF0000"/>
                </a:solidFill>
                <a:uFill>
                  <a:solidFill>
                    <a:srgbClr val="000000"/>
                  </a:solidFill>
                </a:uFill>
                <a:latin typeface="굴림" panose="020B0600000101010101" pitchFamily="50" charset="-127"/>
              </a:rPr>
              <a:t>‘</a:t>
            </a:r>
            <a:r>
              <a:rPr lang="ko-KR" altLang="en-US" b="1" u="sng" kern="0" spc="-150" dirty="0">
                <a:solidFill>
                  <a:srgbClr val="FF0000"/>
                </a:solidFill>
                <a:uFill>
                  <a:solidFill>
                    <a:srgbClr val="000000"/>
                  </a:solidFill>
                </a:uFill>
                <a:ea typeface="굴림" panose="020B0600000101010101" pitchFamily="50" charset="-127"/>
              </a:rPr>
              <a:t>특별단체교섭 합의서</a:t>
            </a:r>
            <a:r>
              <a:rPr lang="ko-KR" altLang="en-US" b="1" u="sng" kern="0" spc="-150" dirty="0">
                <a:solidFill>
                  <a:srgbClr val="FF0000"/>
                </a:solidFill>
                <a:uFill>
                  <a:solidFill>
                    <a:srgbClr val="000000"/>
                  </a:solidFill>
                </a:uFill>
                <a:latin typeface="굴림" panose="020B0600000101010101" pitchFamily="50" charset="-127"/>
              </a:rPr>
              <a:t>’ </a:t>
            </a:r>
            <a:r>
              <a:rPr lang="ko-KR" altLang="en-US" b="1" u="sng" kern="0" spc="-150" dirty="0">
                <a:solidFill>
                  <a:srgbClr val="FF0000"/>
                </a:solidFill>
                <a:uFill>
                  <a:solidFill>
                    <a:srgbClr val="000000"/>
                  </a:solidFill>
                </a:uFill>
                <a:ea typeface="굴림" panose="020B0600000101010101" pitchFamily="50" charset="-127"/>
              </a:rPr>
              <a:t>중 인수 후 인위적인 구조조정을 실시하지 않는다는 조항은</a:t>
            </a:r>
            <a:r>
              <a:rPr lang="ko-KR" altLang="en-US" kern="0" spc="-150" dirty="0">
                <a:solidFill>
                  <a:srgbClr val="000000"/>
                </a:solidFill>
                <a:latin typeface="굴림" panose="020B0600000101010101" pitchFamily="50" charset="-127"/>
              </a:rPr>
              <a:t> </a:t>
            </a:r>
            <a:r>
              <a:rPr lang="ko-KR" altLang="en-US" kern="0" spc="-150" dirty="0">
                <a:solidFill>
                  <a:srgbClr val="000000"/>
                </a:solidFill>
                <a:ea typeface="굴림" panose="020B0600000101010101" pitchFamily="50" charset="-127"/>
              </a:rPr>
              <a:t>참가인 회사 인수예정자였던 ○○주철관공업이 참가인 회사를 인수하여 사용자가 되는 것을 전제로 </a:t>
            </a:r>
            <a:r>
              <a:rPr lang="ko-KR" altLang="en-US" b="1" u="sng" kern="0" spc="-150" dirty="0">
                <a:solidFill>
                  <a:srgbClr val="FF0000"/>
                </a:solidFill>
                <a:uFill>
                  <a:solidFill>
                    <a:srgbClr val="000000"/>
                  </a:solidFill>
                </a:uFill>
                <a:ea typeface="굴림" panose="020B0600000101010101" pitchFamily="50" charset="-127"/>
              </a:rPr>
              <a:t>스스로 경영상 결단에 의하여 참가인 회사 소속 근로자들에 대한 정리해고를 제한하기로 한 것이다</a:t>
            </a:r>
            <a:r>
              <a:rPr lang="en-US" altLang="ko-KR" b="1" u="sng" kern="0" spc="-150" dirty="0">
                <a:solidFill>
                  <a:srgbClr val="FF0000"/>
                </a:solidFill>
                <a:uFill>
                  <a:solidFill>
                    <a:srgbClr val="000000"/>
                  </a:solidFill>
                </a:uFill>
                <a:latin typeface="굴림" panose="020B0600000101010101" pitchFamily="50" charset="-127"/>
              </a:rPr>
              <a:t>.</a:t>
            </a:r>
            <a:r>
              <a:rPr lang="ko-KR" altLang="en-US" u="sng" kern="0" spc="-150" dirty="0">
                <a:solidFill>
                  <a:srgbClr val="FF0000"/>
                </a:solidFill>
                <a:latin typeface="굴림" panose="020B0600000101010101" pitchFamily="50" charset="-127"/>
              </a:rPr>
              <a:t> </a:t>
            </a:r>
            <a:r>
              <a:rPr lang="ko-KR" altLang="en-US" b="1" u="sng" kern="0" spc="-150" dirty="0">
                <a:solidFill>
                  <a:srgbClr val="FF0000"/>
                </a:solidFill>
                <a:uFill>
                  <a:solidFill>
                    <a:srgbClr val="000000"/>
                  </a:solidFill>
                </a:uFill>
                <a:ea typeface="굴림" panose="020B0600000101010101" pitchFamily="50" charset="-127"/>
              </a:rPr>
              <a:t>이는 이른바 고용안정협약으로 근로조건 기타 근로자에 대한 대우에 관하여 정한 부분이므로</a:t>
            </a:r>
            <a:r>
              <a:rPr lang="en-US" altLang="ko-KR" b="1" u="sng" kern="0" spc="-150" dirty="0">
                <a:solidFill>
                  <a:srgbClr val="FF0000"/>
                </a:solidFill>
                <a:uFill>
                  <a:solidFill>
                    <a:srgbClr val="000000"/>
                  </a:solidFill>
                </a:uFill>
                <a:latin typeface="굴림" panose="020B0600000101010101" pitchFamily="50" charset="-127"/>
              </a:rPr>
              <a:t>, </a:t>
            </a:r>
            <a:r>
              <a:rPr lang="ko-KR" altLang="en-US" b="1" u="sng" kern="0" spc="-150" dirty="0">
                <a:solidFill>
                  <a:srgbClr val="FF0000"/>
                </a:solidFill>
                <a:uFill>
                  <a:solidFill>
                    <a:srgbClr val="000000"/>
                  </a:solidFill>
                </a:uFill>
                <a:ea typeface="굴림" panose="020B0600000101010101" pitchFamily="50" charset="-127"/>
              </a:rPr>
              <a:t>규범적 부분에 해당한다</a:t>
            </a:r>
            <a:r>
              <a:rPr lang="en-US" altLang="ko-KR" b="1" u="sng" kern="0" spc="-150" dirty="0">
                <a:solidFill>
                  <a:srgbClr val="FF0000"/>
                </a:solidFill>
                <a:uFill>
                  <a:solidFill>
                    <a:srgbClr val="000000"/>
                  </a:solidFill>
                </a:uFill>
                <a:latin typeface="굴림" panose="020B0600000101010101" pitchFamily="50" charset="-127"/>
              </a:rPr>
              <a:t>.</a:t>
            </a:r>
            <a:r>
              <a:rPr lang="ko-KR" altLang="en-US" u="sng" kern="0" spc="-150" dirty="0">
                <a:solidFill>
                  <a:srgbClr val="FF0000"/>
                </a:solidFill>
                <a:latin typeface="굴림" panose="020B0600000101010101" pitchFamily="50" charset="-127"/>
              </a:rPr>
              <a:t> </a:t>
            </a:r>
            <a:r>
              <a:rPr lang="ko-KR" altLang="en-US" u="sng" kern="0" spc="-150" dirty="0">
                <a:solidFill>
                  <a:srgbClr val="FF0000"/>
                </a:solidFill>
                <a:ea typeface="굴림" panose="020B0600000101010101" pitchFamily="50" charset="-127"/>
              </a:rPr>
              <a:t>그러므로 참가인 회사 인수 후 </a:t>
            </a:r>
            <a:r>
              <a:rPr lang="ko-KR" altLang="en-US" b="1" u="sng" kern="0" spc="-150" dirty="0">
                <a:solidFill>
                  <a:srgbClr val="FF0000"/>
                </a:solidFill>
                <a:uFill>
                  <a:solidFill>
                    <a:srgbClr val="000000"/>
                  </a:solidFill>
                </a:uFill>
                <a:ea typeface="굴림" panose="020B0600000101010101" pitchFamily="50" charset="-127"/>
              </a:rPr>
              <a:t>기업 자체가 존폐위기에 처할 심각한 재정적 위기가 도래하였다거나 예상하지 못했던 급격한 경영상 변화가 있는 경우 등 협약체결 당시 예상하지 못하였던 사정변경이 있어 협약의 효력을 유지하는 것이 객관적으로 보아 부당한 경우와 같은 특별한 사정이 없는 한 위 협약은 유효하다</a:t>
            </a:r>
            <a:r>
              <a:rPr lang="en-US" altLang="ko-KR" b="1" u="sng" kern="0" spc="-150" dirty="0">
                <a:solidFill>
                  <a:srgbClr val="FF0000"/>
                </a:solidFill>
                <a:uFill>
                  <a:solidFill>
                    <a:srgbClr val="000000"/>
                  </a:solidFill>
                </a:uFill>
                <a:latin typeface="굴림" panose="020B0600000101010101" pitchFamily="50" charset="-127"/>
              </a:rPr>
              <a:t>.</a:t>
            </a:r>
            <a:endParaRPr lang="ko-KR" altLang="en-US" sz="2000" u="sng" kern="0" spc="-150" dirty="0">
              <a:solidFill>
                <a:srgbClr val="FF0000"/>
              </a:solidFill>
              <a:effectLst/>
            </a:endParaRPr>
          </a:p>
        </p:txBody>
      </p:sp>
    </p:spTree>
    <p:extLst>
      <p:ext uri="{BB962C8B-B14F-4D97-AF65-F5344CB8AC3E}">
        <p14:creationId xmlns:p14="http://schemas.microsoft.com/office/powerpoint/2010/main" val="185323323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r>
              <a:rPr lang="en-US" altLang="ko-KR" sz="3600" b="1" dirty="0" smtClean="0"/>
              <a:t>1. </a:t>
            </a:r>
            <a:r>
              <a:rPr lang="ko-KR" altLang="en-US" sz="3600" b="1" dirty="0" smtClean="0"/>
              <a:t>단체교섭 </a:t>
            </a:r>
            <a:r>
              <a:rPr lang="en-US" altLang="ko-KR" sz="3600" b="1" dirty="0" smtClean="0"/>
              <a:t>-</a:t>
            </a:r>
            <a:r>
              <a:rPr lang="ko-KR" altLang="en-US" sz="3600" b="1" dirty="0"/>
              <a:t> 다</a:t>
            </a:r>
            <a:r>
              <a:rPr lang="en-US" altLang="ko-KR" sz="3600" b="1" dirty="0"/>
              <a:t>. </a:t>
            </a:r>
            <a:r>
              <a:rPr lang="ko-KR" altLang="en-US" sz="3600" b="1" dirty="0"/>
              <a:t>단체교섭의 대상</a:t>
            </a:r>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3" name="직사각형 2"/>
          <p:cNvSpPr/>
          <p:nvPr/>
        </p:nvSpPr>
        <p:spPr>
          <a:xfrm>
            <a:off x="78297" y="967792"/>
            <a:ext cx="11931945" cy="5863144"/>
          </a:xfrm>
          <a:prstGeom prst="rect">
            <a:avLst/>
          </a:prstGeom>
          <a:ln w="28575">
            <a:solidFill>
              <a:schemeClr val="tx1"/>
            </a:solidFill>
          </a:ln>
        </p:spPr>
        <p:txBody>
          <a:bodyPr wrap="square">
            <a:spAutoFit/>
          </a:bodyPr>
          <a:lstStyle/>
          <a:p>
            <a:pPr fontAlgn="base">
              <a:lnSpc>
                <a:spcPct val="150000"/>
              </a:lnSpc>
            </a:pPr>
            <a:r>
              <a:rPr lang="en-US" altLang="ko-KR" sz="2200" b="1" dirty="0" smtClean="0">
                <a:latin typeface="굴림" panose="020B0600000101010101" pitchFamily="50" charset="-127"/>
                <a:ea typeface="굴림" panose="020B0600000101010101" pitchFamily="50" charset="-127"/>
              </a:rPr>
              <a:t>★★&lt;</a:t>
            </a:r>
            <a:r>
              <a:rPr lang="ko-KR" altLang="en-US" sz="2200" b="1" dirty="0">
                <a:latin typeface="굴림" panose="020B0600000101010101" pitchFamily="50" charset="-127"/>
                <a:ea typeface="굴림" panose="020B0600000101010101" pitchFamily="50" charset="-127"/>
              </a:rPr>
              <a:t>대법원 </a:t>
            </a:r>
            <a:r>
              <a:rPr lang="en-US" altLang="ko-KR" sz="2200" b="1" dirty="0">
                <a:latin typeface="굴림" panose="020B0600000101010101" pitchFamily="50" charset="-127"/>
                <a:ea typeface="굴림" panose="020B0600000101010101" pitchFamily="50" charset="-127"/>
              </a:rPr>
              <a:t>2013. 2. 15. </a:t>
            </a:r>
            <a:r>
              <a:rPr lang="ko-KR" altLang="en-US" sz="2200" b="1" dirty="0">
                <a:latin typeface="굴림" panose="020B0600000101010101" pitchFamily="50" charset="-127"/>
                <a:ea typeface="굴림" panose="020B0600000101010101" pitchFamily="50" charset="-127"/>
              </a:rPr>
              <a:t>선고 </a:t>
            </a:r>
            <a:r>
              <a:rPr lang="en-US" altLang="ko-KR" sz="2200" b="1" dirty="0">
                <a:latin typeface="굴림" panose="020B0600000101010101" pitchFamily="50" charset="-127"/>
                <a:ea typeface="굴림" panose="020B0600000101010101" pitchFamily="50" charset="-127"/>
              </a:rPr>
              <a:t>2010</a:t>
            </a:r>
            <a:r>
              <a:rPr lang="ko-KR" altLang="en-US" sz="2200" b="1" dirty="0">
                <a:latin typeface="굴림" panose="020B0600000101010101" pitchFamily="50" charset="-127"/>
                <a:ea typeface="굴림" panose="020B0600000101010101" pitchFamily="50" charset="-127"/>
              </a:rPr>
              <a:t>두</a:t>
            </a:r>
            <a:r>
              <a:rPr lang="en-US" altLang="ko-KR" sz="2200" b="1" dirty="0">
                <a:latin typeface="굴림" panose="020B0600000101010101" pitchFamily="50" charset="-127"/>
                <a:ea typeface="굴림" panose="020B0600000101010101" pitchFamily="50" charset="-127"/>
              </a:rPr>
              <a:t>20362 </a:t>
            </a:r>
            <a:r>
              <a:rPr lang="ko-KR" altLang="en-US" sz="2200" b="1" dirty="0">
                <a:latin typeface="굴림" panose="020B0600000101010101" pitchFamily="50" charset="-127"/>
                <a:ea typeface="굴림" panose="020B0600000101010101" pitchFamily="50" charset="-127"/>
              </a:rPr>
              <a:t>판결</a:t>
            </a:r>
            <a:r>
              <a:rPr lang="en-US" altLang="ko-KR" sz="2200" b="1" dirty="0" smtClean="0">
                <a:latin typeface="굴림" panose="020B0600000101010101" pitchFamily="50" charset="-127"/>
                <a:ea typeface="굴림" panose="020B0600000101010101" pitchFamily="50" charset="-127"/>
              </a:rPr>
              <a:t>&gt;(</a:t>
            </a:r>
            <a:r>
              <a:rPr lang="ko-KR" altLang="en-US" sz="2200" b="1" dirty="0" smtClean="0">
                <a:latin typeface="굴림" panose="020B0600000101010101" pitchFamily="50" charset="-127"/>
                <a:ea typeface="굴림" panose="020B0600000101010101" pitchFamily="50" charset="-127"/>
              </a:rPr>
              <a:t>경남제약 사건</a:t>
            </a:r>
            <a:r>
              <a:rPr lang="en-US" altLang="ko-KR" sz="2200" b="1" dirty="0" smtClean="0">
                <a:latin typeface="굴림" panose="020B0600000101010101" pitchFamily="50" charset="-127"/>
                <a:ea typeface="굴림" panose="020B0600000101010101" pitchFamily="50" charset="-127"/>
              </a:rPr>
              <a:t>)</a:t>
            </a:r>
          </a:p>
          <a:p>
            <a:pPr fontAlgn="base">
              <a:lnSpc>
                <a:spcPct val="150000"/>
              </a:lnSpc>
            </a:pPr>
            <a:endParaRPr lang="ko-KR" altLang="en-US" sz="800" dirty="0">
              <a:latin typeface="굴림" panose="020B0600000101010101" pitchFamily="50" charset="-127"/>
              <a:ea typeface="굴림" panose="020B0600000101010101" pitchFamily="50" charset="-127"/>
            </a:endParaRPr>
          </a:p>
          <a:p>
            <a:pPr fontAlgn="base">
              <a:lnSpc>
                <a:spcPct val="150000"/>
              </a:lnSpc>
            </a:pPr>
            <a:r>
              <a:rPr lang="ko-KR" altLang="en-US" sz="2200" u="sng" dirty="0">
                <a:latin typeface="굴림" panose="020B0600000101010101" pitchFamily="50" charset="-127"/>
                <a:ea typeface="굴림" panose="020B0600000101010101" pitchFamily="50" charset="-127"/>
              </a:rPr>
              <a:t>쟁의행위에서 추구하는 목적이 여러 가지이고 그 중 일부가 정당하지 못한 경우에는 주된 목적 내지 진정한 목적의 당부에 의하여 그 쟁의목적의 당부를 판단하여야 한다</a:t>
            </a:r>
            <a:r>
              <a:rPr lang="en-US" altLang="ko-KR" sz="2200" dirty="0">
                <a:latin typeface="굴림" panose="020B0600000101010101" pitchFamily="50" charset="-127"/>
                <a:ea typeface="굴림" panose="020B0600000101010101" pitchFamily="50" charset="-127"/>
              </a:rPr>
              <a:t>(</a:t>
            </a:r>
            <a:r>
              <a:rPr lang="ko-KR" altLang="en-US" sz="2200" dirty="0">
                <a:latin typeface="굴림" panose="020B0600000101010101" pitchFamily="50" charset="-127"/>
                <a:ea typeface="굴림" panose="020B0600000101010101" pitchFamily="50" charset="-127"/>
              </a:rPr>
              <a:t>대법원 </a:t>
            </a:r>
            <a:r>
              <a:rPr lang="en-US" altLang="ko-KR" sz="2200" dirty="0">
                <a:latin typeface="굴림" panose="020B0600000101010101" pitchFamily="50" charset="-127"/>
                <a:ea typeface="굴림" panose="020B0600000101010101" pitchFamily="50" charset="-127"/>
              </a:rPr>
              <a:t>2009.6.23. </a:t>
            </a:r>
            <a:r>
              <a:rPr lang="ko-KR" altLang="en-US" sz="2200" dirty="0">
                <a:latin typeface="굴림" panose="020B0600000101010101" pitchFamily="50" charset="-127"/>
                <a:ea typeface="굴림" panose="020B0600000101010101" pitchFamily="50" charset="-127"/>
              </a:rPr>
              <a:t>선고 </a:t>
            </a:r>
            <a:r>
              <a:rPr lang="en-US" altLang="ko-KR" sz="2200" dirty="0">
                <a:latin typeface="굴림" panose="020B0600000101010101" pitchFamily="50" charset="-127"/>
                <a:ea typeface="굴림" panose="020B0600000101010101" pitchFamily="50" charset="-127"/>
              </a:rPr>
              <a:t>2007</a:t>
            </a:r>
            <a:r>
              <a:rPr lang="ko-KR" altLang="en-US" sz="2200" dirty="0">
                <a:latin typeface="굴림" panose="020B0600000101010101" pitchFamily="50" charset="-127"/>
                <a:ea typeface="굴림" panose="020B0600000101010101" pitchFamily="50" charset="-127"/>
              </a:rPr>
              <a:t>두</a:t>
            </a:r>
            <a:r>
              <a:rPr lang="en-US" altLang="ko-KR" sz="2200" dirty="0">
                <a:latin typeface="굴림" panose="020B0600000101010101" pitchFamily="50" charset="-127"/>
                <a:ea typeface="굴림" panose="020B0600000101010101" pitchFamily="50" charset="-127"/>
              </a:rPr>
              <a:t>12859 </a:t>
            </a:r>
            <a:r>
              <a:rPr lang="ko-KR" altLang="en-US" sz="2200" dirty="0">
                <a:latin typeface="굴림" panose="020B0600000101010101" pitchFamily="50" charset="-127"/>
                <a:ea typeface="굴림" panose="020B0600000101010101" pitchFamily="50" charset="-127"/>
              </a:rPr>
              <a:t>판결 등 참조</a:t>
            </a:r>
            <a:r>
              <a:rPr lang="en-US" altLang="ko-KR" sz="2200" dirty="0">
                <a:latin typeface="굴림" panose="020B0600000101010101" pitchFamily="50" charset="-127"/>
                <a:ea typeface="굴림" panose="020B0600000101010101" pitchFamily="50" charset="-127"/>
              </a:rPr>
              <a:t>).</a:t>
            </a:r>
            <a:r>
              <a:rPr lang="ko-KR" altLang="en-US" sz="2200" dirty="0">
                <a:latin typeface="굴림" panose="020B0600000101010101" pitchFamily="50" charset="-127"/>
                <a:ea typeface="굴림" panose="020B0600000101010101" pitchFamily="50" charset="-127"/>
              </a:rPr>
              <a:t> </a:t>
            </a:r>
            <a:r>
              <a:rPr lang="ko-KR" altLang="en-US" sz="2200" dirty="0" smtClean="0">
                <a:latin typeface="굴림" panose="020B0600000101010101" pitchFamily="50" charset="-127"/>
                <a:ea typeface="굴림" panose="020B0600000101010101" pitchFamily="50" charset="-127"/>
              </a:rPr>
              <a:t>이 </a:t>
            </a:r>
            <a:r>
              <a:rPr lang="ko-KR" altLang="en-US" sz="2200" dirty="0">
                <a:latin typeface="굴림" panose="020B0600000101010101" pitchFamily="50" charset="-127"/>
                <a:ea typeface="굴림" panose="020B0600000101010101" pitchFamily="50" charset="-127"/>
              </a:rPr>
              <a:t>사건 노조가 원고 회사와의 </a:t>
            </a:r>
            <a:r>
              <a:rPr lang="ko-KR" altLang="en-US" sz="2200" b="1" u="sng" dirty="0">
                <a:solidFill>
                  <a:srgbClr val="FF0000"/>
                </a:solidFill>
                <a:latin typeface="굴림" panose="020B0600000101010101" pitchFamily="50" charset="-127"/>
                <a:ea typeface="굴림" panose="020B0600000101010101" pitchFamily="50" charset="-127"/>
              </a:rPr>
              <a:t>특별단체교섭과정에서 </a:t>
            </a:r>
            <a:r>
              <a:rPr lang="en-US" altLang="ko-KR" sz="2200" b="1" u="sng" dirty="0">
                <a:solidFill>
                  <a:srgbClr val="FF0000"/>
                </a:solidFill>
                <a:latin typeface="굴림" panose="020B0600000101010101" pitchFamily="50" charset="-127"/>
                <a:ea typeface="굴림" panose="020B0600000101010101" pitchFamily="50" charset="-127"/>
              </a:rPr>
              <a:t>10</a:t>
            </a:r>
            <a:r>
              <a:rPr lang="ko-KR" altLang="en-US" sz="2200" b="1" u="sng" dirty="0">
                <a:solidFill>
                  <a:srgbClr val="FF0000"/>
                </a:solidFill>
                <a:latin typeface="굴림" panose="020B0600000101010101" pitchFamily="50" charset="-127"/>
                <a:ea typeface="굴림" panose="020B0600000101010101" pitchFamily="50" charset="-127"/>
              </a:rPr>
              <a:t>년간 회사의 매각 금지 및 해고의 금지 등 회사의 구조조정의 실시와 관련하여 경영주체에 의한 고도의 경영상 결단에 속하는 사항이라고 볼 여지가 있는 사항을 단체교섭의 대상으로 포함시킨 것은 사실이나</a:t>
            </a:r>
            <a:r>
              <a:rPr lang="en-US" altLang="ko-KR" sz="2200" b="1" u="sng" dirty="0">
                <a:solidFill>
                  <a:srgbClr val="FF0000"/>
                </a:solidFill>
                <a:latin typeface="굴림" panose="020B0600000101010101" pitchFamily="50" charset="-127"/>
                <a:ea typeface="굴림" panose="020B0600000101010101" pitchFamily="50" charset="-127"/>
              </a:rPr>
              <a:t>, </a:t>
            </a:r>
            <a:r>
              <a:rPr lang="ko-KR" altLang="en-US" sz="2200" b="1" u="sng" dirty="0">
                <a:solidFill>
                  <a:srgbClr val="FF0000"/>
                </a:solidFill>
                <a:latin typeface="굴림" panose="020B0600000101010101" pitchFamily="50" charset="-127"/>
                <a:ea typeface="굴림" panose="020B0600000101010101" pitchFamily="50" charset="-127"/>
              </a:rPr>
              <a:t>이 사건 쟁의행위의 진정한 목적은 회사의 매각에 따른 고용안정이나 임금인상 등 근로조건의 유지와 향상에 있었다고 할 것이고</a:t>
            </a:r>
            <a:r>
              <a:rPr lang="en-US" altLang="ko-KR" sz="2200" b="1" u="sng" dirty="0">
                <a:solidFill>
                  <a:srgbClr val="FF0000"/>
                </a:solidFill>
                <a:latin typeface="굴림" panose="020B0600000101010101" pitchFamily="50" charset="-127"/>
                <a:ea typeface="굴림" panose="020B0600000101010101" pitchFamily="50" charset="-127"/>
              </a:rPr>
              <a:t>,</a:t>
            </a:r>
            <a:r>
              <a:rPr lang="ko-KR" altLang="en-US" sz="2200" b="1" u="sng" dirty="0">
                <a:solidFill>
                  <a:srgbClr val="FF0000"/>
                </a:solidFill>
                <a:latin typeface="굴림" panose="020B0600000101010101" pitchFamily="50" charset="-127"/>
                <a:ea typeface="굴림" panose="020B0600000101010101" pitchFamily="50" charset="-127"/>
              </a:rPr>
              <a:t>이 사건 쟁의행위가 회사의 매각 금지 등을 주된 목적으로 하여 개시되었다거나 다른 쟁의행위의 목적이 모두 소멸되었음에도 오로지 회사의 매각 금지 등을 목적으로 하여 계속된 것으로 볼 수 없다 고 하여 이 사건 쟁의행위의 목적의 </a:t>
            </a:r>
            <a:r>
              <a:rPr lang="ko-KR" altLang="en-US" sz="2200" b="1" u="sng" dirty="0" smtClean="0">
                <a:solidFill>
                  <a:srgbClr val="FF0000"/>
                </a:solidFill>
                <a:latin typeface="굴림" panose="020B0600000101010101" pitchFamily="50" charset="-127"/>
                <a:ea typeface="굴림" panose="020B0600000101010101" pitchFamily="50" charset="-127"/>
              </a:rPr>
              <a:t>정당성이 인정된다</a:t>
            </a:r>
            <a:r>
              <a:rPr lang="en-US" altLang="ko-KR" sz="2200" b="1" u="sng" dirty="0" smtClean="0">
                <a:solidFill>
                  <a:srgbClr val="FF0000"/>
                </a:solidFill>
                <a:latin typeface="굴림" panose="020B0600000101010101" pitchFamily="50" charset="-127"/>
                <a:ea typeface="굴림" panose="020B0600000101010101" pitchFamily="50" charset="-127"/>
              </a:rPr>
              <a:t>.</a:t>
            </a:r>
            <a:endParaRPr lang="ko-KR" altLang="en-US" sz="2200" dirty="0">
              <a:solidFill>
                <a:srgbClr val="FF0000"/>
              </a:solidFill>
              <a:latin typeface="굴림" panose="020B0600000101010101" pitchFamily="50" charset="-127"/>
              <a:ea typeface="굴림" panose="020B0600000101010101" pitchFamily="50" charset="-127"/>
            </a:endParaRPr>
          </a:p>
        </p:txBody>
      </p:sp>
    </p:spTree>
    <p:extLst>
      <p:ext uri="{BB962C8B-B14F-4D97-AF65-F5344CB8AC3E}">
        <p14:creationId xmlns:p14="http://schemas.microsoft.com/office/powerpoint/2010/main" val="402514525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r>
              <a:rPr lang="en-US" altLang="ko-KR" sz="3600" b="1" dirty="0" smtClean="0"/>
              <a:t>1. </a:t>
            </a:r>
            <a:r>
              <a:rPr lang="ko-KR" altLang="en-US" sz="3600" b="1" dirty="0" smtClean="0"/>
              <a:t>단체교섭 </a:t>
            </a:r>
            <a:r>
              <a:rPr lang="en-US" altLang="ko-KR" sz="3600" b="1" dirty="0" smtClean="0"/>
              <a:t>-</a:t>
            </a:r>
            <a:r>
              <a:rPr lang="ko-KR" altLang="en-US" sz="3600" b="1" dirty="0"/>
              <a:t> 다</a:t>
            </a:r>
            <a:r>
              <a:rPr lang="en-US" altLang="ko-KR" sz="3600" b="1" dirty="0"/>
              <a:t>. </a:t>
            </a:r>
            <a:r>
              <a:rPr lang="ko-KR" altLang="en-US" sz="3600" b="1" dirty="0"/>
              <a:t>단체교섭의 대상</a:t>
            </a:r>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189540" y="1082180"/>
            <a:ext cx="11773161" cy="6001643"/>
          </a:xfrm>
          <a:prstGeom prst="rect">
            <a:avLst/>
          </a:prstGeom>
          <a:noFill/>
        </p:spPr>
        <p:txBody>
          <a:bodyPr wrap="square" rtlCol="0">
            <a:spAutoFit/>
          </a:bodyPr>
          <a:lstStyle/>
          <a:p>
            <a:pPr fontAlgn="base"/>
            <a:r>
              <a:rPr lang="ko-KR" altLang="en-US" sz="2400" dirty="0">
                <a:latin typeface="+mn-ea"/>
              </a:rPr>
              <a:t>○ 해고된 특정 근로자에 대한 해고 철회나 복직을 요구하는 </a:t>
            </a:r>
            <a:r>
              <a:rPr lang="ko-KR" altLang="en-US" sz="2400" dirty="0" smtClean="0">
                <a:latin typeface="+mn-ea"/>
              </a:rPr>
              <a:t>경우</a:t>
            </a:r>
            <a:endParaRPr lang="en-US" altLang="ko-KR" sz="2400" dirty="0" smtClean="0">
              <a:latin typeface="+mn-ea"/>
            </a:endParaRPr>
          </a:p>
          <a:p>
            <a:pPr fontAlgn="base"/>
            <a:endParaRPr lang="ko-KR" altLang="en-US" sz="1200" dirty="0">
              <a:latin typeface="+mn-ea"/>
            </a:endParaRPr>
          </a:p>
          <a:p>
            <a:pPr fontAlgn="base"/>
            <a:r>
              <a:rPr lang="ko-KR" altLang="en-US" sz="2400" dirty="0">
                <a:latin typeface="+mn-ea"/>
              </a:rPr>
              <a:t>원칙적으로는 단체교섭 대상이 되지 </a:t>
            </a:r>
            <a:r>
              <a:rPr lang="ko-KR" altLang="en-US" sz="2400" dirty="0" smtClean="0">
                <a:latin typeface="+mn-ea"/>
              </a:rPr>
              <a:t>아니한다는 것이 판례</a:t>
            </a:r>
            <a:r>
              <a:rPr lang="en-US" altLang="ko-KR" sz="2400" dirty="0" smtClean="0">
                <a:latin typeface="+mn-ea"/>
              </a:rPr>
              <a:t>. </a:t>
            </a:r>
            <a:r>
              <a:rPr lang="ko-KR" altLang="en-US" sz="2400" dirty="0">
                <a:latin typeface="+mn-ea"/>
              </a:rPr>
              <a:t>그러나 </a:t>
            </a:r>
            <a:r>
              <a:rPr lang="ko-KR" altLang="en-US" sz="2400" u="sng" dirty="0">
                <a:solidFill>
                  <a:srgbClr val="3333FF"/>
                </a:solidFill>
                <a:latin typeface="+mn-ea"/>
              </a:rPr>
              <a:t>표면상으로는 해고된 특정 근로자에 대한 해고 철회나 복직을 요구하고 있으나 그 자체에 그치지 않고 이를 계기로 조합원 전체에 대한 인사기준이나 절차를 명확히 확립함으로써 근로조건의 개선이나 경제적</a:t>
            </a:r>
            <a:r>
              <a:rPr lang="en-US" altLang="ko-KR" sz="2400" u="sng" dirty="0">
                <a:solidFill>
                  <a:srgbClr val="3333FF"/>
                </a:solidFill>
                <a:latin typeface="+mn-ea"/>
              </a:rPr>
              <a:t>, </a:t>
            </a:r>
            <a:r>
              <a:rPr lang="ko-KR" altLang="en-US" sz="2400" u="sng" dirty="0">
                <a:solidFill>
                  <a:srgbClr val="3333FF"/>
                </a:solidFill>
                <a:latin typeface="+mn-ea"/>
              </a:rPr>
              <a:t>사회적 지위 향상을 도모하려는 데 그 실질적인 목적을 두고 있는 경우에는 가능하다 할 것</a:t>
            </a:r>
            <a:r>
              <a:rPr lang="ko-KR" altLang="en-US" sz="2400" dirty="0">
                <a:solidFill>
                  <a:srgbClr val="3333FF"/>
                </a:solidFill>
                <a:latin typeface="+mn-ea"/>
              </a:rPr>
              <a:t>이다</a:t>
            </a:r>
            <a:r>
              <a:rPr lang="en-US" altLang="ko-KR" sz="2400" dirty="0">
                <a:solidFill>
                  <a:srgbClr val="3333FF"/>
                </a:solidFill>
                <a:latin typeface="+mn-ea"/>
              </a:rPr>
              <a:t>. </a:t>
            </a:r>
            <a:r>
              <a:rPr lang="ko-KR" altLang="en-US" sz="2400" dirty="0">
                <a:solidFill>
                  <a:srgbClr val="3333FF"/>
                </a:solidFill>
                <a:latin typeface="+mn-ea"/>
              </a:rPr>
              <a:t>또한 </a:t>
            </a:r>
            <a:r>
              <a:rPr lang="ko-KR" altLang="en-US" sz="2400" u="sng" dirty="0">
                <a:solidFill>
                  <a:srgbClr val="3333FF"/>
                </a:solidFill>
                <a:latin typeface="+mn-ea"/>
              </a:rPr>
              <a:t>특정 근로자에 대한 해고가 조합활동 등을 이유로 한 것이라고 주장하면서 그 철회 또는 복직을 요구하는 경우에도 노조의 정상적인 활동을 보장받기 위한 내용을 확립하기 위한 것에 주된 목적이 있다고 한다면 단체교섭의 대상이 된다고 보아야 할 것</a:t>
            </a:r>
            <a:r>
              <a:rPr lang="ko-KR" altLang="en-US" sz="2400" dirty="0">
                <a:solidFill>
                  <a:srgbClr val="3333FF"/>
                </a:solidFill>
                <a:latin typeface="+mn-ea"/>
              </a:rPr>
              <a:t>이다</a:t>
            </a:r>
            <a:r>
              <a:rPr lang="en-US" altLang="ko-KR" sz="2400" dirty="0" smtClean="0">
                <a:solidFill>
                  <a:srgbClr val="3333FF"/>
                </a:solidFill>
                <a:latin typeface="+mn-ea"/>
              </a:rPr>
              <a:t>.</a:t>
            </a:r>
          </a:p>
          <a:p>
            <a:pPr fontAlgn="base"/>
            <a:endParaRPr lang="ko-KR" altLang="en-US" sz="2400" dirty="0">
              <a:latin typeface="+mn-ea"/>
            </a:endParaRPr>
          </a:p>
          <a:p>
            <a:pPr fontAlgn="base"/>
            <a:r>
              <a:rPr lang="ko-KR" altLang="en-US" sz="2000" dirty="0">
                <a:latin typeface="굴림" panose="020B0600000101010101" pitchFamily="50" charset="-127"/>
                <a:ea typeface="굴림" panose="020B0600000101010101" pitchFamily="50" charset="-127"/>
              </a:rPr>
              <a:t>판</a:t>
            </a:r>
            <a:r>
              <a:rPr lang="en-US" altLang="ko-KR" sz="2000" dirty="0">
                <a:latin typeface="굴림" panose="020B0600000101010101" pitchFamily="50" charset="-127"/>
                <a:ea typeface="굴림" panose="020B0600000101010101" pitchFamily="50" charset="-127"/>
              </a:rPr>
              <a:t>) </a:t>
            </a:r>
            <a:r>
              <a:rPr lang="ko-KR" altLang="en-US" sz="2000" dirty="0">
                <a:latin typeface="굴림" panose="020B0600000101010101" pitchFamily="50" charset="-127"/>
                <a:ea typeface="굴림" panose="020B0600000101010101" pitchFamily="50" charset="-127"/>
              </a:rPr>
              <a:t>비록 원고들이 이 건 </a:t>
            </a:r>
            <a:r>
              <a:rPr lang="ko-KR" altLang="en-US" sz="2000" u="sng" dirty="0">
                <a:latin typeface="굴림" panose="020B0600000101010101" pitchFamily="50" charset="-127"/>
                <a:ea typeface="굴림" panose="020B0600000101010101" pitchFamily="50" charset="-127"/>
              </a:rPr>
              <a:t>쟁의행위를 함에 있어 피고 연구소장의 퇴진을 </a:t>
            </a:r>
            <a:r>
              <a:rPr lang="ko-KR" altLang="en-US" sz="2000" u="sng" dirty="0" err="1">
                <a:latin typeface="굴림" panose="020B0600000101010101" pitchFamily="50" charset="-127"/>
                <a:ea typeface="굴림" panose="020B0600000101010101" pitchFamily="50" charset="-127"/>
              </a:rPr>
              <a:t>요구하였다하더라도</a:t>
            </a:r>
            <a:r>
              <a:rPr lang="ko-KR" altLang="en-US" sz="2000" u="sng" dirty="0">
                <a:latin typeface="굴림" panose="020B0600000101010101" pitchFamily="50" charset="-127"/>
                <a:ea typeface="굴림" panose="020B0600000101010101" pitchFamily="50" charset="-127"/>
              </a:rPr>
              <a:t> 이는 부차적인 것이고 주된 목적은 원심이 인정한 바와 같이 위 </a:t>
            </a:r>
            <a:r>
              <a:rPr lang="ko-KR" altLang="en-US" sz="2000" u="sng" dirty="0" err="1">
                <a:latin typeface="굴림" panose="020B0600000101010101" pitchFamily="50" charset="-127"/>
                <a:ea typeface="굴림" panose="020B0600000101010101" pitchFamily="50" charset="-127"/>
              </a:rPr>
              <a:t>소외인들에</a:t>
            </a:r>
            <a:r>
              <a:rPr lang="ko-KR" altLang="en-US" sz="2000" u="sng" dirty="0">
                <a:latin typeface="굴림" panose="020B0600000101010101" pitchFamily="50" charset="-127"/>
                <a:ea typeface="굴림" panose="020B0600000101010101" pitchFamily="50" charset="-127"/>
              </a:rPr>
              <a:t> 대한 파면처분이 노동조합의 핵심적 관심사항인 연구자율수호운동을 주동한 것에 대한 보복조치라고 하여 이의 철회를 구하는 것이고 기록에 의하면 그 뜻은 조합원의 근로조건의 개선요구에 있다고도 볼 수 있어 이는 단체교섭사항이 될 수 있는 것이라 할 것</a:t>
            </a:r>
            <a:r>
              <a:rPr lang="ko-KR" altLang="en-US" sz="2000" dirty="0">
                <a:latin typeface="굴림" panose="020B0600000101010101" pitchFamily="50" charset="-127"/>
                <a:ea typeface="굴림" panose="020B0600000101010101" pitchFamily="50" charset="-127"/>
              </a:rPr>
              <a:t>이므로 이건 쟁의행위는 그 목적에 있어 정당하다고 보아야 할 것임</a:t>
            </a:r>
            <a:r>
              <a:rPr lang="en-US" altLang="ko-KR" sz="2000" dirty="0">
                <a:latin typeface="굴림" panose="020B0600000101010101" pitchFamily="50" charset="-127"/>
                <a:ea typeface="굴림" panose="020B0600000101010101" pitchFamily="50" charset="-127"/>
              </a:rPr>
              <a:t>(</a:t>
            </a:r>
            <a:r>
              <a:rPr lang="ko-KR" altLang="en-US" sz="2000" dirty="0">
                <a:latin typeface="굴림" panose="020B0600000101010101" pitchFamily="50" charset="-127"/>
                <a:ea typeface="굴림" panose="020B0600000101010101" pitchFamily="50" charset="-127"/>
              </a:rPr>
              <a:t>대법원 </a:t>
            </a:r>
            <a:r>
              <a:rPr lang="en-US" altLang="ko-KR" sz="2000" dirty="0">
                <a:latin typeface="굴림" panose="020B0600000101010101" pitchFamily="50" charset="-127"/>
                <a:ea typeface="굴림" panose="020B0600000101010101" pitchFamily="50" charset="-127"/>
              </a:rPr>
              <a:t>1992. 5. 12. </a:t>
            </a:r>
            <a:r>
              <a:rPr lang="ko-KR" altLang="en-US" sz="2000" dirty="0">
                <a:latin typeface="굴림" panose="020B0600000101010101" pitchFamily="50" charset="-127"/>
                <a:ea typeface="굴림" panose="020B0600000101010101" pitchFamily="50" charset="-127"/>
              </a:rPr>
              <a:t>선고 </a:t>
            </a:r>
            <a:r>
              <a:rPr lang="en-US" altLang="ko-KR" sz="2000" dirty="0">
                <a:latin typeface="굴림" panose="020B0600000101010101" pitchFamily="50" charset="-127"/>
                <a:ea typeface="굴림" panose="020B0600000101010101" pitchFamily="50" charset="-127"/>
              </a:rPr>
              <a:t>91</a:t>
            </a:r>
            <a:r>
              <a:rPr lang="ko-KR" altLang="en-US" sz="2000" dirty="0">
                <a:latin typeface="굴림" panose="020B0600000101010101" pitchFamily="50" charset="-127"/>
                <a:ea typeface="굴림" panose="020B0600000101010101" pitchFamily="50" charset="-127"/>
              </a:rPr>
              <a:t>다</a:t>
            </a:r>
            <a:r>
              <a:rPr lang="en-US" altLang="ko-KR" sz="2000" dirty="0">
                <a:latin typeface="굴림" panose="020B0600000101010101" pitchFamily="50" charset="-127"/>
                <a:ea typeface="굴림" panose="020B0600000101010101" pitchFamily="50" charset="-127"/>
              </a:rPr>
              <a:t>34523 </a:t>
            </a:r>
            <a:r>
              <a:rPr lang="ko-KR" altLang="en-US" sz="2000" dirty="0">
                <a:latin typeface="굴림" panose="020B0600000101010101" pitchFamily="50" charset="-127"/>
                <a:ea typeface="굴림" panose="020B0600000101010101" pitchFamily="50" charset="-127"/>
              </a:rPr>
              <a:t>판결</a:t>
            </a:r>
            <a:r>
              <a:rPr lang="en-US" altLang="ko-KR" sz="2000" dirty="0">
                <a:latin typeface="굴림" panose="020B0600000101010101" pitchFamily="50" charset="-127"/>
                <a:ea typeface="굴림" panose="020B0600000101010101" pitchFamily="50" charset="-127"/>
              </a:rPr>
              <a:t>).</a:t>
            </a:r>
            <a:endParaRPr lang="ko-KR" altLang="en-US" sz="2000" dirty="0">
              <a:latin typeface="굴림" panose="020B0600000101010101" pitchFamily="50" charset="-127"/>
              <a:ea typeface="굴림" panose="020B0600000101010101" pitchFamily="50" charset="-127"/>
            </a:endParaRPr>
          </a:p>
        </p:txBody>
      </p:sp>
    </p:spTree>
    <p:extLst>
      <p:ext uri="{BB962C8B-B14F-4D97-AF65-F5344CB8AC3E}">
        <p14:creationId xmlns:p14="http://schemas.microsoft.com/office/powerpoint/2010/main" val="85909198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r>
              <a:rPr lang="en-US" altLang="ko-KR" sz="3600" b="1" dirty="0" smtClean="0"/>
              <a:t>1. </a:t>
            </a:r>
            <a:r>
              <a:rPr lang="ko-KR" altLang="en-US" sz="3600" b="1" dirty="0" smtClean="0"/>
              <a:t>단체교섭 </a:t>
            </a:r>
            <a:r>
              <a:rPr lang="en-US" altLang="ko-KR" sz="3600" b="1" dirty="0" smtClean="0"/>
              <a:t>-</a:t>
            </a:r>
            <a:r>
              <a:rPr lang="ko-KR" altLang="en-US" sz="3600" b="1" dirty="0"/>
              <a:t> 다</a:t>
            </a:r>
            <a:r>
              <a:rPr lang="en-US" altLang="ko-KR" sz="3600" b="1" dirty="0"/>
              <a:t>. </a:t>
            </a:r>
            <a:r>
              <a:rPr lang="ko-KR" altLang="en-US" sz="3600" b="1" dirty="0"/>
              <a:t>단체교섭의 대상</a:t>
            </a:r>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189540" y="1082180"/>
            <a:ext cx="11773161" cy="6334042"/>
          </a:xfrm>
          <a:prstGeom prst="rect">
            <a:avLst/>
          </a:prstGeom>
          <a:noFill/>
        </p:spPr>
        <p:txBody>
          <a:bodyPr wrap="square" rtlCol="0">
            <a:spAutoFit/>
          </a:bodyPr>
          <a:lstStyle/>
          <a:p>
            <a:pPr fontAlgn="base">
              <a:lnSpc>
                <a:spcPct val="120000"/>
              </a:lnSpc>
            </a:pPr>
            <a:r>
              <a:rPr lang="ko-KR" altLang="en-US" sz="2400" dirty="0"/>
              <a:t>○ 이른바 권리분쟁에 관한 사항</a:t>
            </a:r>
          </a:p>
          <a:p>
            <a:pPr fontAlgn="base">
              <a:lnSpc>
                <a:spcPct val="120000"/>
              </a:lnSpc>
            </a:pPr>
            <a:r>
              <a:rPr lang="ko-KR" altLang="en-US" sz="2400" u="sng" dirty="0"/>
              <a:t>권리분쟁이란 근로조건을 </a:t>
            </a:r>
            <a:r>
              <a:rPr lang="ko-KR" altLang="en-US" sz="2400" u="sng" dirty="0" err="1"/>
              <a:t>규율하는</a:t>
            </a:r>
            <a:r>
              <a:rPr lang="ko-KR" altLang="en-US" sz="2400" u="sng" dirty="0"/>
              <a:t> 법령</a:t>
            </a:r>
            <a:r>
              <a:rPr lang="en-US" altLang="ko-KR" sz="2400" u="sng" dirty="0"/>
              <a:t>·</a:t>
            </a:r>
            <a:r>
              <a:rPr lang="ko-KR" altLang="en-US" sz="2400" u="sng" dirty="0"/>
              <a:t>단체협약</a:t>
            </a:r>
            <a:r>
              <a:rPr lang="en-US" altLang="ko-KR" sz="2400" u="sng" dirty="0"/>
              <a:t>·</a:t>
            </a:r>
            <a:r>
              <a:rPr lang="ko-KR" altLang="en-US" sz="2400" u="sng" dirty="0"/>
              <a:t>취업규칙 등에 의하여 정해진 근로자의 권리에 관한 해석</a:t>
            </a:r>
            <a:r>
              <a:rPr lang="en-US" altLang="ko-KR" sz="2400" u="sng" dirty="0"/>
              <a:t>·</a:t>
            </a:r>
            <a:r>
              <a:rPr lang="ko-KR" altLang="en-US" sz="2400" u="sng" dirty="0"/>
              <a:t>적용</a:t>
            </a:r>
            <a:r>
              <a:rPr lang="en-US" altLang="ko-KR" sz="2400" u="sng" dirty="0"/>
              <a:t>·</a:t>
            </a:r>
            <a:r>
              <a:rPr lang="ko-KR" altLang="en-US" sz="2400" u="sng" dirty="0"/>
              <a:t>이행에 관한 사항을 주장하는 하는 것을 말하고</a:t>
            </a:r>
            <a:r>
              <a:rPr lang="en-US" altLang="ko-KR" sz="2400" u="sng" dirty="0"/>
              <a:t>,(</a:t>
            </a:r>
            <a:r>
              <a:rPr lang="ko-KR" altLang="en-US" sz="2400" u="sng" dirty="0"/>
              <a:t>예를 들면 ‘</a:t>
            </a:r>
            <a:r>
              <a:rPr lang="ko-KR" altLang="en-US" sz="2400" u="sng" dirty="0" err="1"/>
              <a:t>단협상</a:t>
            </a:r>
            <a:r>
              <a:rPr lang="ko-KR" altLang="en-US" sz="2400" u="sng" dirty="0"/>
              <a:t> 상여금지급의무를 이행하라</a:t>
            </a:r>
            <a:r>
              <a:rPr lang="en-US" altLang="ko-KR" sz="2400" u="sng" dirty="0"/>
              <a:t>.’)</a:t>
            </a:r>
            <a:r>
              <a:rPr lang="ko-KR" altLang="en-US" sz="2400" dirty="0"/>
              <a:t> </a:t>
            </a:r>
            <a:r>
              <a:rPr lang="ko-KR" altLang="en-US" sz="2400" u="sng" dirty="0"/>
              <a:t>판례는 이러한 권리분쟁에 관한 사항은 원칙적으로 단체교섭대상이 되지 않는다고 한다</a:t>
            </a:r>
            <a:r>
              <a:rPr lang="en-US" altLang="ko-KR" sz="2400" u="sng" dirty="0"/>
              <a:t>. </a:t>
            </a:r>
            <a:r>
              <a:rPr lang="ko-KR" altLang="en-US" sz="2400" u="sng" dirty="0"/>
              <a:t>표면상으로는 권리분쟁에 관한 주장으로 보이기도 하지만 그 주된 목적은 조합원 전체의 근로조건 결정이나 조합활동 관련 이익분쟁의 해결에 관한 요구를 하고 있다면 그 범위 안에서 가능하다 할 것</a:t>
            </a:r>
            <a:r>
              <a:rPr lang="ko-KR" altLang="en-US" sz="2400" dirty="0"/>
              <a:t>이다</a:t>
            </a:r>
            <a:r>
              <a:rPr lang="en-US" altLang="ko-KR" sz="2400" dirty="0" smtClean="0"/>
              <a:t>.</a:t>
            </a:r>
          </a:p>
          <a:p>
            <a:pPr fontAlgn="base"/>
            <a:endParaRPr lang="en-US" altLang="ko-KR" sz="2400" b="1" dirty="0" smtClean="0"/>
          </a:p>
          <a:p>
            <a:pPr fontAlgn="base">
              <a:lnSpc>
                <a:spcPct val="150000"/>
              </a:lnSpc>
            </a:pPr>
            <a:r>
              <a:rPr lang="ko-KR" altLang="ko-KR" sz="2400" b="1" spc="-150" dirty="0" smtClean="0"/>
              <a:t>◈</a:t>
            </a:r>
            <a:r>
              <a:rPr lang="en-US" altLang="ko-KR" sz="2400" b="1" spc="-150" dirty="0" smtClean="0"/>
              <a:t> </a:t>
            </a:r>
            <a:r>
              <a:rPr lang="ko-KR" altLang="en-US" sz="2400" b="1" spc="-150" dirty="0" smtClean="0"/>
              <a:t>집단적 </a:t>
            </a:r>
            <a:r>
              <a:rPr lang="ko-KR" altLang="en-US" sz="2400" b="1" spc="-150" dirty="0"/>
              <a:t>노동관계에 관한 사항</a:t>
            </a:r>
            <a:r>
              <a:rPr lang="en-US" altLang="ko-KR" sz="2400" b="1" spc="-150" dirty="0"/>
              <a:t>(</a:t>
            </a:r>
            <a:r>
              <a:rPr lang="ko-KR" altLang="en-US" sz="2400" b="1" spc="-150" dirty="0"/>
              <a:t>기타 </a:t>
            </a:r>
            <a:r>
              <a:rPr lang="ko-KR" altLang="en-US" sz="2400" b="1" spc="-150" dirty="0" smtClean="0"/>
              <a:t>노동관계에 </a:t>
            </a:r>
            <a:r>
              <a:rPr lang="ko-KR" altLang="en-US" sz="2400" b="1" spc="-150" dirty="0"/>
              <a:t>관한 사항</a:t>
            </a:r>
            <a:r>
              <a:rPr lang="en-US" altLang="ko-KR" sz="2400" b="1" spc="-150" dirty="0"/>
              <a:t>)</a:t>
            </a:r>
            <a:endParaRPr lang="ko-KR" altLang="en-US" sz="2400" b="1" spc="-150" dirty="0"/>
          </a:p>
          <a:p>
            <a:pPr fontAlgn="base">
              <a:lnSpc>
                <a:spcPct val="150000"/>
              </a:lnSpc>
            </a:pPr>
            <a:r>
              <a:rPr lang="ko-KR" altLang="en-US" sz="2400" b="1" spc="-150" dirty="0"/>
              <a:t>노조활동에 관한 사항</a:t>
            </a:r>
            <a:r>
              <a:rPr lang="en-US" altLang="ko-KR" sz="2400" spc="-150" dirty="0"/>
              <a:t>(</a:t>
            </a:r>
            <a:r>
              <a:rPr lang="ko-KR" altLang="en-US" sz="2400" u="sng" spc="-150" dirty="0" err="1"/>
              <a:t>숍제도</a:t>
            </a:r>
            <a:r>
              <a:rPr lang="en-US" altLang="ko-KR" sz="2400" u="sng" spc="-150" dirty="0"/>
              <a:t>, </a:t>
            </a:r>
            <a:r>
              <a:rPr lang="ko-KR" altLang="en-US" sz="2400" u="sng" spc="-150" dirty="0"/>
              <a:t>조합비일괄공제제도</a:t>
            </a:r>
            <a:r>
              <a:rPr lang="en-US" altLang="ko-KR" sz="2400" u="sng" spc="-150" dirty="0"/>
              <a:t>, </a:t>
            </a:r>
            <a:r>
              <a:rPr lang="ko-KR" altLang="en-US" sz="2400" u="sng" spc="-150" dirty="0"/>
              <a:t>노조전임자제도</a:t>
            </a:r>
            <a:r>
              <a:rPr lang="en-US" altLang="ko-KR" sz="2400" u="sng" spc="-150" dirty="0"/>
              <a:t>, </a:t>
            </a:r>
            <a:r>
              <a:rPr lang="ko-KR" altLang="en-US" sz="2400" u="sng" spc="-150" dirty="0"/>
              <a:t>노조사무실 등 시설 및 물품이나 운영경비 제공 등 편의제공 사항 등</a:t>
            </a:r>
            <a:r>
              <a:rPr lang="en-US" altLang="ko-KR" sz="2400" spc="-150" dirty="0"/>
              <a:t>)</a:t>
            </a:r>
            <a:r>
              <a:rPr lang="ko-KR" altLang="en-US" sz="2400" spc="-150" dirty="0"/>
              <a:t>이나 </a:t>
            </a:r>
            <a:r>
              <a:rPr lang="ko-KR" altLang="en-US" sz="2400" b="1" spc="-150" dirty="0"/>
              <a:t>단체교섭의 절차와 방법</a:t>
            </a:r>
            <a:r>
              <a:rPr lang="en-US" altLang="ko-KR" sz="2400" b="1" spc="-150" dirty="0"/>
              <a:t>, </a:t>
            </a:r>
            <a:r>
              <a:rPr lang="ko-KR" altLang="en-US" sz="2400" b="1" spc="-150" dirty="0"/>
              <a:t>쟁의행위에 관한 절차</a:t>
            </a:r>
            <a:r>
              <a:rPr lang="ko-KR" altLang="en-US" sz="2400" spc="-150" dirty="0"/>
              <a:t> 등 </a:t>
            </a:r>
            <a:r>
              <a:rPr lang="ko-KR" altLang="en-US" sz="2400" u="sng" spc="-150" dirty="0"/>
              <a:t>집단적 노동관계에 관한 사항도 단체교섭대상이 </a:t>
            </a:r>
            <a:r>
              <a:rPr lang="ko-KR" altLang="en-US" sz="2400" u="sng" spc="-150" dirty="0" smtClean="0"/>
              <a:t>되고 판례도 같은 입장이다</a:t>
            </a:r>
            <a:r>
              <a:rPr lang="en-US" altLang="ko-KR" sz="2400" u="sng" spc="-150" dirty="0" smtClean="0"/>
              <a:t>.</a:t>
            </a:r>
            <a:endParaRPr lang="ko-KR" altLang="en-US" sz="2400" spc="-150" dirty="0"/>
          </a:p>
          <a:p>
            <a:pPr fontAlgn="base">
              <a:lnSpc>
                <a:spcPct val="150000"/>
              </a:lnSpc>
            </a:pPr>
            <a:endParaRPr lang="ko-KR" altLang="en-US" sz="2400" dirty="0"/>
          </a:p>
        </p:txBody>
      </p:sp>
    </p:spTree>
    <p:extLst>
      <p:ext uri="{BB962C8B-B14F-4D97-AF65-F5344CB8AC3E}">
        <p14:creationId xmlns:p14="http://schemas.microsoft.com/office/powerpoint/2010/main" val="299890618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pPr fontAlgn="base"/>
            <a:r>
              <a:rPr lang="en-US" altLang="ko-KR" sz="3600" b="1" dirty="0" smtClean="0"/>
              <a:t>1. </a:t>
            </a:r>
            <a:r>
              <a:rPr lang="ko-KR" altLang="en-US" sz="3600" b="1" dirty="0" smtClean="0"/>
              <a:t>단체교섭 </a:t>
            </a:r>
            <a:r>
              <a:rPr lang="en-US" altLang="ko-KR" sz="3600" b="1" dirty="0" smtClean="0"/>
              <a:t>-</a:t>
            </a:r>
            <a:r>
              <a:rPr lang="ko-KR" altLang="en-US" sz="3600" b="1" dirty="0"/>
              <a:t> </a:t>
            </a:r>
            <a:r>
              <a:rPr lang="ko-KR" altLang="en-US" sz="3600" b="1" dirty="0" smtClean="0"/>
              <a:t>라</a:t>
            </a:r>
            <a:r>
              <a:rPr lang="en-US" altLang="ko-KR" sz="3600" b="1" dirty="0" smtClean="0"/>
              <a:t>. </a:t>
            </a:r>
            <a:r>
              <a:rPr lang="ko-KR" altLang="en-US" sz="3600" b="1" dirty="0"/>
              <a:t>단체교섭 </a:t>
            </a:r>
            <a:r>
              <a:rPr lang="ko-KR" altLang="en-US" sz="3600" b="1" dirty="0" smtClean="0"/>
              <a:t>의무</a:t>
            </a:r>
            <a:r>
              <a:rPr lang="en-US" altLang="ko-KR" sz="3600" b="1" dirty="0" smtClean="0"/>
              <a:t> </a:t>
            </a:r>
            <a:endParaRPr lang="ko-KR" altLang="en-US" sz="3600" b="1"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189540" y="1082180"/>
            <a:ext cx="11773161" cy="6370975"/>
          </a:xfrm>
          <a:prstGeom prst="rect">
            <a:avLst/>
          </a:prstGeom>
          <a:noFill/>
        </p:spPr>
        <p:txBody>
          <a:bodyPr wrap="square" rtlCol="0">
            <a:spAutoFit/>
          </a:bodyPr>
          <a:lstStyle/>
          <a:p>
            <a:pPr fontAlgn="base"/>
            <a:r>
              <a:rPr lang="ko-KR" altLang="en-US" sz="2400" b="1" dirty="0" smtClean="0"/>
              <a:t>◈ 개요</a:t>
            </a:r>
            <a:endParaRPr lang="en-US" altLang="ko-KR" sz="2400" b="1" dirty="0" smtClean="0"/>
          </a:p>
          <a:p>
            <a:pPr fontAlgn="base"/>
            <a:endParaRPr lang="ko-KR" altLang="en-US" sz="800" b="1" dirty="0"/>
          </a:p>
          <a:p>
            <a:pPr fontAlgn="base"/>
            <a:r>
              <a:rPr lang="ko-KR" altLang="en-US" sz="2400" dirty="0"/>
              <a:t>○ 사용자는 노동조합의 정당한 단체교섭 요구에 응해야 할 의무주체이며</a:t>
            </a:r>
            <a:r>
              <a:rPr lang="en-US" altLang="ko-KR" sz="2400" dirty="0"/>
              <a:t>, </a:t>
            </a:r>
            <a:r>
              <a:rPr lang="ko-KR" altLang="en-US" sz="2400" b="1" u="sng" dirty="0"/>
              <a:t>단체교섭의무는 단체교섭응낙의무뿐만 아니라 성실교섭의무 및 단체협약체결의무까지를 포함하는 개념임</a:t>
            </a:r>
            <a:r>
              <a:rPr lang="en-US" altLang="ko-KR" sz="2400" b="1" u="sng" dirty="0"/>
              <a:t>.</a:t>
            </a:r>
            <a:endParaRPr lang="ko-KR" altLang="en-US" sz="2400" dirty="0"/>
          </a:p>
          <a:p>
            <a:pPr fontAlgn="base"/>
            <a:r>
              <a:rPr lang="ko-KR" altLang="en-US" sz="2400" spc="-300" dirty="0"/>
              <a:t>○ </a:t>
            </a:r>
            <a:r>
              <a:rPr lang="ko-KR" altLang="en-US" sz="2400" b="1" u="sng" spc="-300" dirty="0"/>
              <a:t>정당한 이유 없는 사용자의 단체교섭 거부 및 해태 행위는 노조법상 부당노동행위</a:t>
            </a:r>
            <a:r>
              <a:rPr lang="en-US" altLang="ko-KR" sz="2400" b="1" u="sng" spc="-300" dirty="0"/>
              <a:t>(§81</a:t>
            </a:r>
            <a:r>
              <a:rPr lang="ko-KR" altLang="en-US" sz="2400" b="1" u="sng" spc="-300" dirty="0"/>
              <a:t>③</a:t>
            </a:r>
            <a:r>
              <a:rPr lang="en-US" altLang="ko-KR" sz="2400" b="1" u="sng" spc="-300" dirty="0"/>
              <a:t>)</a:t>
            </a:r>
            <a:r>
              <a:rPr lang="ko-KR" altLang="en-US" sz="2400" spc="-300" dirty="0"/>
              <a:t>가 됨</a:t>
            </a:r>
            <a:r>
              <a:rPr lang="en-US" altLang="ko-KR" sz="2400" spc="-300" dirty="0"/>
              <a:t>.</a:t>
            </a:r>
            <a:endParaRPr lang="ko-KR" altLang="en-US" sz="2400" spc="-300" dirty="0"/>
          </a:p>
          <a:p>
            <a:pPr fontAlgn="base"/>
            <a:r>
              <a:rPr lang="ko-KR" altLang="en-US" sz="2400" spc="-300" dirty="0"/>
              <a:t>○ 노조법은 노사 모두에게 성실교섭의무를 부과하고 있으나 </a:t>
            </a:r>
            <a:r>
              <a:rPr lang="ko-KR" altLang="en-US" sz="2400" u="sng" spc="-300" dirty="0"/>
              <a:t>노조에 대한 성실교섭의무 부과는 선언적 규정이라 할 수 있음</a:t>
            </a:r>
            <a:r>
              <a:rPr lang="en-US" altLang="ko-KR" sz="2400" spc="-300" dirty="0"/>
              <a:t>.(</a:t>
            </a:r>
            <a:r>
              <a:rPr lang="ko-KR" altLang="en-US" sz="2400" spc="-300" dirty="0"/>
              <a:t>미국의 경우에는 노사 모두에게 부당노동행위금지의무 부과</a:t>
            </a:r>
            <a:r>
              <a:rPr lang="en-US" altLang="ko-KR" sz="2400" spc="-300" dirty="0" smtClean="0"/>
              <a:t>)</a:t>
            </a:r>
          </a:p>
          <a:p>
            <a:pPr fontAlgn="base"/>
            <a:endParaRPr lang="ko-KR" altLang="en-US" sz="2400" dirty="0"/>
          </a:p>
          <a:p>
            <a:pPr fontAlgn="base"/>
            <a:r>
              <a:rPr lang="ko-KR" altLang="en-US" sz="2400" b="1" dirty="0" smtClean="0"/>
              <a:t>◈ 단체교섭 </a:t>
            </a:r>
            <a:r>
              <a:rPr lang="ko-KR" altLang="en-US" sz="2400" b="1" dirty="0"/>
              <a:t>거부</a:t>
            </a:r>
            <a:r>
              <a:rPr lang="en-US" altLang="ko-KR" sz="2400" b="1" dirty="0"/>
              <a:t>․</a:t>
            </a:r>
            <a:r>
              <a:rPr lang="ko-KR" altLang="en-US" sz="2400" b="1" dirty="0"/>
              <a:t>해태의 정당성 판단 기준</a:t>
            </a:r>
            <a:r>
              <a:rPr lang="en-US" altLang="ko-KR" sz="2400" b="1" dirty="0"/>
              <a:t>(</a:t>
            </a:r>
            <a:r>
              <a:rPr lang="ko-KR" altLang="en-US" sz="2400" b="1" dirty="0"/>
              <a:t>판례</a:t>
            </a:r>
            <a:r>
              <a:rPr lang="en-US" altLang="ko-KR" sz="2400" b="1" dirty="0" smtClean="0"/>
              <a:t>)</a:t>
            </a:r>
          </a:p>
          <a:p>
            <a:pPr fontAlgn="base"/>
            <a:endParaRPr lang="ko-KR" altLang="en-US" sz="800" b="1" dirty="0"/>
          </a:p>
          <a:p>
            <a:pPr fontAlgn="base"/>
            <a:r>
              <a:rPr lang="ko-KR" altLang="en-US" sz="2000" b="1" dirty="0" smtClean="0"/>
              <a:t>판례는 </a:t>
            </a:r>
            <a:r>
              <a:rPr lang="ko-KR" altLang="en-US" sz="2000" b="1" dirty="0"/>
              <a:t>사용자에게 단체교섭의무의 이행을 기대하는 것이 어렵다고 인정되는지 여부를 단체교섭거부의 정당성 판단 기준으로 제시하고 있음</a:t>
            </a:r>
            <a:r>
              <a:rPr lang="en-US" altLang="ko-KR" b="1" dirty="0"/>
              <a:t>.</a:t>
            </a:r>
            <a:r>
              <a:rPr lang="en-US" altLang="ko-KR" sz="2000" dirty="0"/>
              <a:t>(</a:t>
            </a:r>
            <a:r>
              <a:rPr lang="ko-KR" altLang="en-US" sz="2000" u="sng" dirty="0"/>
              <a:t>교섭요구사항과 관련하여 사용자로부터 타협안을 </a:t>
            </a:r>
            <a:r>
              <a:rPr lang="ko-KR" altLang="en-US" sz="2000" u="sng" dirty="0" err="1"/>
              <a:t>제시받고도</a:t>
            </a:r>
            <a:r>
              <a:rPr lang="ko-KR" altLang="en-US" sz="2000" u="sng" dirty="0"/>
              <a:t> 합리적인 이유나 수정안을 제시하지 않은 채 객관적으로 사용자가 수용할 수 없는 주장만 무리하게 되풀이하는 경우</a:t>
            </a:r>
            <a:r>
              <a:rPr lang="en-US" altLang="ko-KR" sz="2000" u="sng" dirty="0"/>
              <a:t>, </a:t>
            </a:r>
            <a:r>
              <a:rPr lang="ko-KR" altLang="en-US" sz="2000" u="sng" dirty="0"/>
              <a:t>교섭사항과 관련하여 사용자에게 요구할 수 있는 범위를 벗어나서 설명이나 자료제공을 요구하는 행위 등이 있는 경우</a:t>
            </a:r>
            <a:r>
              <a:rPr lang="en-US" altLang="ko-KR" sz="2000" u="sng" dirty="0"/>
              <a:t>.</a:t>
            </a:r>
            <a:r>
              <a:rPr lang="en-US" altLang="ko-KR" sz="2000" dirty="0"/>
              <a:t> </a:t>
            </a:r>
            <a:r>
              <a:rPr lang="ko-KR" altLang="en-US" sz="2000" dirty="0"/>
              <a:t>한편 </a:t>
            </a:r>
            <a:r>
              <a:rPr lang="ko-KR" altLang="en-US" sz="2000" u="sng" dirty="0"/>
              <a:t>판례는</a:t>
            </a:r>
            <a:r>
              <a:rPr lang="en-US" altLang="ko-KR" sz="2000" u="sng" dirty="0"/>
              <a:t>, </a:t>
            </a:r>
            <a:r>
              <a:rPr lang="ko-KR" altLang="en-US" sz="2000" u="sng" dirty="0" err="1"/>
              <a:t>단체교섭일이</a:t>
            </a:r>
            <a:r>
              <a:rPr lang="ko-KR" altLang="en-US" sz="2000" u="sng" dirty="0"/>
              <a:t> 내부감사기간과 중복되거나 신임 임원의 업무파악에 시간이 필요하였다는 것 등의 사유는 사용자의 내부사정에 불과한 것으로 단체교섭의무 이행이 어렵다거나 단체교섭을 강제하는 것이 부당하다고 할 수 없다고 해석</a:t>
            </a:r>
            <a:r>
              <a:rPr lang="ko-KR" altLang="en-US" sz="2000" dirty="0"/>
              <a:t>하기도 함</a:t>
            </a:r>
            <a:r>
              <a:rPr lang="en-US" altLang="ko-KR" sz="2000" dirty="0"/>
              <a:t>.)</a:t>
            </a:r>
            <a:endParaRPr lang="ko-KR" altLang="en-US" sz="2000" dirty="0"/>
          </a:p>
          <a:p>
            <a:pPr fontAlgn="base">
              <a:lnSpc>
                <a:spcPct val="150000"/>
              </a:lnSpc>
            </a:pPr>
            <a:endParaRPr lang="ko-KR" altLang="en-US" sz="2400" dirty="0"/>
          </a:p>
        </p:txBody>
      </p:sp>
    </p:spTree>
    <p:extLst>
      <p:ext uri="{BB962C8B-B14F-4D97-AF65-F5344CB8AC3E}">
        <p14:creationId xmlns:p14="http://schemas.microsoft.com/office/powerpoint/2010/main" val="53086557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pPr fontAlgn="base"/>
            <a:r>
              <a:rPr lang="en-US" altLang="ko-KR" sz="3600" b="1" dirty="0" smtClean="0"/>
              <a:t>1. </a:t>
            </a:r>
            <a:r>
              <a:rPr lang="ko-KR" altLang="en-US" sz="3600" b="1" dirty="0" smtClean="0"/>
              <a:t>단체교섭 </a:t>
            </a:r>
            <a:r>
              <a:rPr lang="en-US" altLang="ko-KR" sz="3600" b="1" dirty="0" smtClean="0"/>
              <a:t>-</a:t>
            </a:r>
            <a:r>
              <a:rPr lang="ko-KR" altLang="en-US" sz="3600" b="1" dirty="0"/>
              <a:t> </a:t>
            </a:r>
            <a:r>
              <a:rPr lang="ko-KR" altLang="en-US" sz="3600" b="1" dirty="0" smtClean="0"/>
              <a:t>라</a:t>
            </a:r>
            <a:r>
              <a:rPr lang="en-US" altLang="ko-KR" sz="3600" b="1" dirty="0" smtClean="0"/>
              <a:t>. </a:t>
            </a:r>
            <a:r>
              <a:rPr lang="ko-KR" altLang="en-US" sz="3600" b="1" dirty="0"/>
              <a:t>단체교섭 </a:t>
            </a:r>
            <a:r>
              <a:rPr lang="ko-KR" altLang="en-US" sz="3600" b="1" dirty="0" smtClean="0"/>
              <a:t>의무</a:t>
            </a:r>
            <a:r>
              <a:rPr lang="en-US" altLang="ko-KR" sz="3600" b="1" dirty="0" smtClean="0"/>
              <a:t> </a:t>
            </a:r>
            <a:endParaRPr lang="ko-KR" altLang="en-US" sz="3600" b="1"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78297" y="909079"/>
            <a:ext cx="11773161" cy="5940088"/>
          </a:xfrm>
          <a:prstGeom prst="rect">
            <a:avLst/>
          </a:prstGeom>
          <a:noFill/>
          <a:ln w="19050">
            <a:solidFill>
              <a:schemeClr val="tx1"/>
            </a:solidFill>
          </a:ln>
        </p:spPr>
        <p:txBody>
          <a:bodyPr wrap="square" rtlCol="0">
            <a:spAutoFit/>
          </a:bodyPr>
          <a:lstStyle/>
          <a:p>
            <a:pPr fontAlgn="base"/>
            <a:r>
              <a:rPr lang="ko-KR" altLang="en-US" sz="2000" dirty="0" smtClean="0"/>
              <a:t>판</a:t>
            </a:r>
            <a:r>
              <a:rPr lang="en-US" altLang="ko-KR" sz="2000" dirty="0" smtClean="0"/>
              <a:t>)</a:t>
            </a:r>
            <a:r>
              <a:rPr lang="ko-KR" altLang="en-US" sz="2000" dirty="0" smtClean="0"/>
              <a:t>아무런 </a:t>
            </a:r>
            <a:r>
              <a:rPr lang="ko-KR" altLang="en-US" sz="2000" dirty="0"/>
              <a:t>이유 없이 단체교섭을 거부 또는 </a:t>
            </a:r>
            <a:r>
              <a:rPr lang="ko-KR" altLang="en-US" sz="2000" dirty="0" err="1"/>
              <a:t>해태하는</a:t>
            </a:r>
            <a:r>
              <a:rPr lang="ko-KR" altLang="en-US" sz="2000" dirty="0"/>
              <a:t> 경우는 물론이고</a:t>
            </a:r>
            <a:r>
              <a:rPr lang="en-US" altLang="ko-KR" sz="2000" dirty="0"/>
              <a:t>, </a:t>
            </a:r>
            <a:r>
              <a:rPr lang="ko-KR" altLang="en-US" sz="2000" b="1" u="sng" dirty="0">
                <a:solidFill>
                  <a:srgbClr val="FF0000"/>
                </a:solidFill>
              </a:rPr>
              <a:t>사용자가 단체교섭을 거부할 정당한 이유가 있다거나 단체교섭에 성실히 응하였다고 믿었더라도 객관적으로 정당한 이유가 없고 불성실한 단체교섭으로 판정되는 경우에도 성립한다고 할 것</a:t>
            </a:r>
            <a:r>
              <a:rPr lang="ko-KR" altLang="en-US" sz="2000" dirty="0"/>
              <a:t>이고</a:t>
            </a:r>
            <a:r>
              <a:rPr lang="en-US" altLang="ko-KR" sz="2000" dirty="0"/>
              <a:t>, </a:t>
            </a:r>
            <a:r>
              <a:rPr lang="ko-KR" altLang="en-US" sz="2000" dirty="0"/>
              <a:t>한편 </a:t>
            </a:r>
            <a:r>
              <a:rPr lang="ko-KR" altLang="en-US" sz="2000" u="sng" dirty="0"/>
              <a:t>정당한 이유인지의 여부는 노동조합측의 </a:t>
            </a:r>
            <a:r>
              <a:rPr lang="ko-KR" altLang="en-US" sz="2000" u="sng" dirty="0" err="1"/>
              <a:t>교섭권자</a:t>
            </a:r>
            <a:r>
              <a:rPr lang="en-US" altLang="ko-KR" sz="2000" u="sng" dirty="0"/>
              <a:t>, </a:t>
            </a:r>
            <a:r>
              <a:rPr lang="ko-KR" altLang="en-US" sz="2000" u="sng" dirty="0"/>
              <a:t>노동조합측이 요구하는 교섭시간</a:t>
            </a:r>
            <a:r>
              <a:rPr lang="en-US" altLang="ko-KR" sz="2000" u="sng" dirty="0"/>
              <a:t>, </a:t>
            </a:r>
            <a:r>
              <a:rPr lang="ko-KR" altLang="en-US" sz="2000" u="sng" dirty="0"/>
              <a:t>교섭장소</a:t>
            </a:r>
            <a:r>
              <a:rPr lang="en-US" altLang="ko-KR" sz="2000" u="sng" dirty="0"/>
              <a:t>, </a:t>
            </a:r>
            <a:r>
              <a:rPr lang="ko-KR" altLang="en-US" sz="2000" u="sng" dirty="0"/>
              <a:t>교섭사항 및 그의 교섭태도 등을 종합하여 사회통념상 사용자에게 단체교섭의무의 이행을 기대하는 것이 어렵다고 인정되는지 여부에 따라 판단</a:t>
            </a:r>
            <a:r>
              <a:rPr lang="ko-KR" altLang="en-US" sz="2000" dirty="0"/>
              <a:t>할 것이다</a:t>
            </a:r>
            <a:r>
              <a:rPr lang="en-US" altLang="ko-KR" sz="2000" dirty="0"/>
              <a:t>(</a:t>
            </a:r>
            <a:r>
              <a:rPr lang="ko-KR" altLang="en-US" sz="2000" dirty="0"/>
              <a:t>대법원 </a:t>
            </a:r>
            <a:r>
              <a:rPr lang="en-US" altLang="ko-KR" sz="2000" dirty="0"/>
              <a:t>1998.5.22. </a:t>
            </a:r>
            <a:r>
              <a:rPr lang="ko-KR" altLang="en-US" sz="2000" dirty="0"/>
              <a:t>선고 </a:t>
            </a:r>
            <a:r>
              <a:rPr lang="en-US" altLang="ko-KR" sz="2000" dirty="0"/>
              <a:t>97</a:t>
            </a:r>
            <a:r>
              <a:rPr lang="ko-KR" altLang="en-US" sz="2000" dirty="0"/>
              <a:t>누</a:t>
            </a:r>
            <a:r>
              <a:rPr lang="en-US" altLang="ko-KR" sz="2000" dirty="0"/>
              <a:t>8076 </a:t>
            </a:r>
            <a:r>
              <a:rPr lang="ko-KR" altLang="en-US" sz="2000" dirty="0"/>
              <a:t>판결</a:t>
            </a:r>
            <a:r>
              <a:rPr lang="en-US" altLang="ko-KR" sz="2000" dirty="0" smtClean="0"/>
              <a:t>).</a:t>
            </a:r>
          </a:p>
          <a:p>
            <a:pPr fontAlgn="base"/>
            <a:endParaRPr lang="en-US" altLang="ko-KR" sz="2000" dirty="0" smtClean="0"/>
          </a:p>
          <a:p>
            <a:pPr fontAlgn="base"/>
            <a:r>
              <a:rPr lang="ko-KR" altLang="en-US" sz="2000" dirty="0"/>
              <a:t>판</a:t>
            </a:r>
            <a:r>
              <a:rPr lang="en-US" altLang="ko-KR" sz="2000" dirty="0"/>
              <a:t>) </a:t>
            </a:r>
            <a:r>
              <a:rPr lang="ko-KR" altLang="en-US" sz="2000" b="1" u="sng" dirty="0"/>
              <a:t>쟁의행위는 단체교섭을 촉진하기 위한 수단으로서의 성질을 가지므로 쟁의기간 중이라는 사정이 사용자가 단체교섭을 거부할 만한 정당한 이유가 될 수 없고</a:t>
            </a:r>
            <a:r>
              <a:rPr lang="en-US" altLang="ko-KR" sz="2000" dirty="0"/>
              <a:t>, </a:t>
            </a:r>
            <a:r>
              <a:rPr lang="ko-KR" altLang="en-US" sz="2000" dirty="0"/>
              <a:t>한편 당사자가 성의 있는 교섭을 계속하였음에도 단체교섭이 교착상태에 빠져 교섭의 진전이 더 이상 기대될 수 없는 상황이라면 사용자가 단체교섭을 거부하더라도 그 거부에 정당한 이유가 있다고 할 것이지만</a:t>
            </a:r>
            <a:r>
              <a:rPr lang="en-US" altLang="ko-KR" sz="2000" dirty="0"/>
              <a:t>, </a:t>
            </a:r>
            <a:r>
              <a:rPr lang="ko-KR" altLang="en-US" sz="2000" dirty="0"/>
              <a:t>위와 같은 경우에도 </a:t>
            </a:r>
            <a:r>
              <a:rPr lang="ko-KR" altLang="en-US" sz="2000" b="1" u="sng" dirty="0"/>
              <a:t>노동조합측으로부터 새로운 타협안이 제시되는 등 교섭재개가 의미 있을 것으로 기대할 만한 사정변경이 생긴 경우에는 사용자로서는 다시 단체교섭에 응하여야 하므로</a:t>
            </a:r>
            <a:r>
              <a:rPr lang="en-US" altLang="ko-KR" sz="2000" b="1" u="sng" dirty="0"/>
              <a:t>, </a:t>
            </a:r>
            <a:r>
              <a:rPr lang="ko-KR" altLang="en-US" sz="2000" b="1" u="sng" dirty="0"/>
              <a:t>위와 같은 사정변경에도 불구하고 사용자가 단체교섭을 거부하는 경우에는 그 거부에 정당한 이유가 있다고 할 수 없다</a:t>
            </a:r>
            <a:r>
              <a:rPr lang="en-US" altLang="ko-KR" sz="2000" dirty="0"/>
              <a:t>(</a:t>
            </a:r>
            <a:r>
              <a:rPr lang="ko-KR" altLang="en-US" sz="2000" dirty="0"/>
              <a:t>대법원 </a:t>
            </a:r>
            <a:r>
              <a:rPr lang="en-US" altLang="ko-KR" sz="2000" dirty="0"/>
              <a:t>2006.2.24. </a:t>
            </a:r>
            <a:r>
              <a:rPr lang="ko-KR" altLang="en-US" sz="2000" dirty="0"/>
              <a:t>선고 </a:t>
            </a:r>
            <a:r>
              <a:rPr lang="en-US" altLang="ko-KR" sz="2000" dirty="0"/>
              <a:t>2005</a:t>
            </a:r>
            <a:r>
              <a:rPr lang="ko-KR" altLang="en-US" sz="2000" dirty="0"/>
              <a:t>도</a:t>
            </a:r>
            <a:r>
              <a:rPr lang="en-US" altLang="ko-KR" sz="2000" dirty="0"/>
              <a:t>8606 </a:t>
            </a:r>
            <a:r>
              <a:rPr lang="ko-KR" altLang="en-US" sz="2000" dirty="0"/>
              <a:t>판결</a:t>
            </a:r>
            <a:r>
              <a:rPr lang="en-US" altLang="ko-KR" sz="2000" dirty="0" smtClean="0"/>
              <a:t>).</a:t>
            </a:r>
          </a:p>
          <a:p>
            <a:pPr fontAlgn="base"/>
            <a:endParaRPr lang="ko-KR" altLang="en-US" sz="2000" dirty="0"/>
          </a:p>
          <a:p>
            <a:pPr fontAlgn="base"/>
            <a:r>
              <a:rPr lang="ko-KR" altLang="en-US" sz="2000" dirty="0"/>
              <a:t>판</a:t>
            </a:r>
            <a:r>
              <a:rPr lang="en-US" altLang="ko-KR" sz="2000" dirty="0"/>
              <a:t>) </a:t>
            </a:r>
            <a:r>
              <a:rPr lang="ko-KR" altLang="en-US" sz="2000" b="1" u="sng" dirty="0"/>
              <a:t>노동조합이 회사로서는 수용할 수 없는 요구를 하고 있었다고 하더라도 이는 단체교섭의 단계에서 조정할 문제이지 </a:t>
            </a:r>
            <a:r>
              <a:rPr lang="ko-KR" altLang="en-US" sz="2000" b="1" u="sng" dirty="0">
                <a:solidFill>
                  <a:srgbClr val="FF0000"/>
                </a:solidFill>
              </a:rPr>
              <a:t>노동조합측으로 부터 과다한 요구가 있었다고 하여 </a:t>
            </a:r>
            <a:r>
              <a:rPr lang="ko-KR" altLang="en-US" sz="2000" b="1" u="sng" dirty="0" err="1">
                <a:solidFill>
                  <a:srgbClr val="FF0000"/>
                </a:solidFill>
              </a:rPr>
              <a:t>막바로</a:t>
            </a:r>
            <a:r>
              <a:rPr lang="ko-KR" altLang="en-US" sz="2000" b="1" u="sng" dirty="0">
                <a:solidFill>
                  <a:srgbClr val="FF0000"/>
                </a:solidFill>
              </a:rPr>
              <a:t> 그 쟁의행위의 목적이 부당한 것이라고 해석할 수는 없다</a:t>
            </a:r>
            <a:r>
              <a:rPr lang="en-US" altLang="ko-KR" sz="2000" b="1" u="sng" dirty="0">
                <a:solidFill>
                  <a:srgbClr val="FF0000"/>
                </a:solidFill>
              </a:rPr>
              <a:t>.</a:t>
            </a:r>
            <a:r>
              <a:rPr lang="en-US" altLang="ko-KR" sz="2000" dirty="0"/>
              <a:t>(</a:t>
            </a:r>
            <a:r>
              <a:rPr lang="ko-KR" altLang="en-US" sz="2000" dirty="0"/>
              <a:t>대법원 </a:t>
            </a:r>
            <a:r>
              <a:rPr lang="en-US" altLang="ko-KR" sz="2000" dirty="0"/>
              <a:t>1992.1.21. </a:t>
            </a:r>
            <a:r>
              <a:rPr lang="ko-KR" altLang="en-US" sz="2000" dirty="0"/>
              <a:t>선고 </a:t>
            </a:r>
            <a:r>
              <a:rPr lang="en-US" altLang="ko-KR" sz="2000" dirty="0"/>
              <a:t>91</a:t>
            </a:r>
            <a:r>
              <a:rPr lang="ko-KR" altLang="en-US" sz="2000" dirty="0"/>
              <a:t>누</a:t>
            </a:r>
            <a:r>
              <a:rPr lang="en-US" altLang="ko-KR" sz="2000" dirty="0"/>
              <a:t>5204</a:t>
            </a:r>
            <a:r>
              <a:rPr lang="ko-KR" altLang="en-US" sz="2000" dirty="0"/>
              <a:t>판결</a:t>
            </a:r>
            <a:r>
              <a:rPr lang="en-US" altLang="ko-KR" sz="2000" dirty="0" smtClean="0"/>
              <a:t>)</a:t>
            </a:r>
            <a:endParaRPr lang="ko-KR" altLang="en-US" sz="2000" dirty="0"/>
          </a:p>
        </p:txBody>
      </p:sp>
    </p:spTree>
    <p:extLst>
      <p:ext uri="{BB962C8B-B14F-4D97-AF65-F5344CB8AC3E}">
        <p14:creationId xmlns:p14="http://schemas.microsoft.com/office/powerpoint/2010/main" val="82068059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pPr fontAlgn="base"/>
            <a:r>
              <a:rPr lang="en-US" altLang="ko-KR" sz="3600" b="1" dirty="0" smtClean="0"/>
              <a:t>1. </a:t>
            </a:r>
            <a:r>
              <a:rPr lang="ko-KR" altLang="en-US" sz="3600" b="1" dirty="0" smtClean="0"/>
              <a:t>단체교섭 </a:t>
            </a:r>
            <a:r>
              <a:rPr lang="en-US" altLang="ko-KR" sz="3600" b="1" dirty="0" smtClean="0"/>
              <a:t>-</a:t>
            </a:r>
            <a:r>
              <a:rPr lang="ko-KR" altLang="en-US" sz="3600" b="1" dirty="0"/>
              <a:t> </a:t>
            </a:r>
            <a:r>
              <a:rPr lang="ko-KR" altLang="en-US" sz="3600" b="1" dirty="0" smtClean="0"/>
              <a:t>라</a:t>
            </a:r>
            <a:r>
              <a:rPr lang="en-US" altLang="ko-KR" sz="3600" b="1" dirty="0" smtClean="0"/>
              <a:t>. </a:t>
            </a:r>
            <a:r>
              <a:rPr lang="ko-KR" altLang="en-US" sz="3600" b="1" dirty="0"/>
              <a:t>단체교섭 </a:t>
            </a:r>
            <a:r>
              <a:rPr lang="ko-KR" altLang="en-US" sz="3600" b="1" dirty="0" smtClean="0"/>
              <a:t>의무</a:t>
            </a:r>
            <a:r>
              <a:rPr lang="en-US" altLang="ko-KR" sz="3600" b="1" dirty="0" smtClean="0"/>
              <a:t> </a:t>
            </a:r>
            <a:endParaRPr lang="ko-KR" altLang="en-US" sz="3600" b="1"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189540" y="1082180"/>
            <a:ext cx="11773161" cy="6186309"/>
          </a:xfrm>
          <a:prstGeom prst="rect">
            <a:avLst/>
          </a:prstGeom>
          <a:noFill/>
        </p:spPr>
        <p:txBody>
          <a:bodyPr wrap="square" rtlCol="0">
            <a:spAutoFit/>
          </a:bodyPr>
          <a:lstStyle/>
          <a:p>
            <a:pPr fontAlgn="base"/>
            <a:r>
              <a:rPr lang="ko-KR" altLang="en-US" sz="2400" spc="-150" dirty="0"/>
              <a:t>○ </a:t>
            </a:r>
            <a:r>
              <a:rPr lang="ko-KR" altLang="en-US" sz="2400" u="sng" spc="-150" dirty="0">
                <a:solidFill>
                  <a:srgbClr val="3333FF"/>
                </a:solidFill>
              </a:rPr>
              <a:t>교섭거부</a:t>
            </a:r>
            <a:r>
              <a:rPr lang="en-US" altLang="ko-KR" sz="2400" u="sng" spc="-150" dirty="0">
                <a:solidFill>
                  <a:srgbClr val="3333FF"/>
                </a:solidFill>
              </a:rPr>
              <a:t>·</a:t>
            </a:r>
            <a:r>
              <a:rPr lang="ko-KR" altLang="en-US" sz="2400" u="sng" spc="-150" dirty="0">
                <a:solidFill>
                  <a:srgbClr val="3333FF"/>
                </a:solidFill>
              </a:rPr>
              <a:t>해태에 대한 사용자의 고의</a:t>
            </a:r>
            <a:r>
              <a:rPr lang="en-US" altLang="ko-KR" sz="2400" u="sng" spc="-150" dirty="0">
                <a:solidFill>
                  <a:srgbClr val="3333FF"/>
                </a:solidFill>
              </a:rPr>
              <a:t>·</a:t>
            </a:r>
            <a:r>
              <a:rPr lang="ko-KR" altLang="en-US" sz="2400" u="sng" spc="-150" dirty="0">
                <a:solidFill>
                  <a:srgbClr val="3333FF"/>
                </a:solidFill>
              </a:rPr>
              <a:t>과실이 입증된다면 불법행위가 성립될 수도 있음</a:t>
            </a:r>
            <a:r>
              <a:rPr lang="en-US" altLang="ko-KR" sz="2400" u="sng" spc="-150" dirty="0" smtClean="0">
                <a:solidFill>
                  <a:srgbClr val="3333FF"/>
                </a:solidFill>
              </a:rPr>
              <a:t>.</a:t>
            </a:r>
          </a:p>
          <a:p>
            <a:pPr fontAlgn="base"/>
            <a:endParaRPr lang="ko-KR" altLang="en-US" sz="2400" dirty="0"/>
          </a:p>
          <a:p>
            <a:pPr fontAlgn="base"/>
            <a:r>
              <a:rPr lang="ko-KR" altLang="en-US" sz="2400" dirty="0"/>
              <a:t>판</a:t>
            </a:r>
            <a:r>
              <a:rPr lang="en-US" altLang="ko-KR" sz="2400" dirty="0"/>
              <a:t>) </a:t>
            </a:r>
            <a:r>
              <a:rPr lang="ko-KR" altLang="en-US" sz="2400" u="sng" dirty="0"/>
              <a:t>사용자가 노동조합과의 단체교섭을 정당한 </a:t>
            </a:r>
            <a:r>
              <a:rPr lang="ko-KR" altLang="en-US" sz="2400" u="sng" dirty="0" err="1"/>
              <a:t>이유없이</a:t>
            </a:r>
            <a:r>
              <a:rPr lang="ko-KR" altLang="en-US" sz="2400" u="sng" dirty="0"/>
              <a:t> 거부하였다고 하여 그 단체교섭 거부행위가 바로 위법한 행위로 평가되어 불법행위의 요건을 충족하게 되는 것은 아니지만</a:t>
            </a:r>
            <a:r>
              <a:rPr lang="en-US" altLang="ko-KR" sz="2400" dirty="0"/>
              <a:t>, </a:t>
            </a:r>
            <a:r>
              <a:rPr lang="ko-KR" altLang="en-US" sz="2400" b="1" dirty="0"/>
              <a:t>그 단체교섭 거부행위가 그 원인과 목적</a:t>
            </a:r>
            <a:r>
              <a:rPr lang="en-US" altLang="ko-KR" sz="2400" b="1" dirty="0"/>
              <a:t>, </a:t>
            </a:r>
            <a:r>
              <a:rPr lang="ko-KR" altLang="en-US" sz="2400" b="1" dirty="0"/>
              <a:t>그 과정과 행위 태양</a:t>
            </a:r>
            <a:r>
              <a:rPr lang="en-US" altLang="ko-KR" sz="2400" b="1" dirty="0"/>
              <a:t>, </a:t>
            </a:r>
            <a:r>
              <a:rPr lang="ko-KR" altLang="en-US" sz="2400" b="1" dirty="0"/>
              <a:t>그로 인한 결과 등에 비추어 건전한 사회통념이나 사회상규상 용인될 수 없는 정도에 이른 것으로 인정되는 경우에는 그 단체교섭 거부행위는 부당노동행위로서 단체교섭권을 침해하는 위법한 행위로 평가되어 불법행위의 요건을 충족하게 되는 바</a:t>
            </a:r>
            <a:r>
              <a:rPr lang="en-US" altLang="ko-KR" sz="2400" dirty="0"/>
              <a:t>, </a:t>
            </a:r>
            <a:r>
              <a:rPr lang="ko-KR" altLang="en-US" sz="2400" b="1" u="sng" dirty="0">
                <a:solidFill>
                  <a:srgbClr val="FF0000"/>
                </a:solidFill>
              </a:rPr>
              <a:t>사용자가 노동조합과의 단체교섭을 정당한 </a:t>
            </a:r>
            <a:r>
              <a:rPr lang="ko-KR" altLang="en-US" sz="2400" b="1" u="sng" dirty="0" err="1">
                <a:solidFill>
                  <a:srgbClr val="FF0000"/>
                </a:solidFill>
              </a:rPr>
              <a:t>이유없이</a:t>
            </a:r>
            <a:r>
              <a:rPr lang="ko-KR" altLang="en-US" sz="2400" b="1" u="sng" dirty="0">
                <a:solidFill>
                  <a:srgbClr val="FF0000"/>
                </a:solidFill>
              </a:rPr>
              <a:t> 거부하다가 법원으로부터 노동조합과의 단체교섭을 거부하여서는 </a:t>
            </a:r>
            <a:r>
              <a:rPr lang="ko-KR" altLang="en-US" sz="2400" b="1" u="sng" dirty="0" err="1">
                <a:solidFill>
                  <a:srgbClr val="FF0000"/>
                </a:solidFill>
              </a:rPr>
              <a:t>아니된다는</a:t>
            </a:r>
            <a:r>
              <a:rPr lang="ko-KR" altLang="en-US" sz="2400" b="1" u="sng" dirty="0">
                <a:solidFill>
                  <a:srgbClr val="FF0000"/>
                </a:solidFill>
              </a:rPr>
              <a:t> 취지의 집행력 있는 판결이나 가처분결정을 받고서도 이를 위반하여 노동조합과의 단체교섭을 거부하였다면</a:t>
            </a:r>
            <a:r>
              <a:rPr lang="en-US" altLang="ko-KR" sz="2400" b="1" u="sng" dirty="0"/>
              <a:t>,</a:t>
            </a:r>
            <a:r>
              <a:rPr lang="ko-KR" altLang="en-US" sz="2400" dirty="0"/>
              <a:t> 그 단체교섭 거부행위는 건전한 사회통념이나 사회상규상 용인될 수 </a:t>
            </a:r>
            <a:r>
              <a:rPr lang="ko-KR" altLang="en-US" sz="2400" dirty="0" err="1" smtClean="0"/>
              <a:t>없는</a:t>
            </a:r>
            <a:r>
              <a:rPr lang="ko-KR" altLang="en-US" sz="2400" b="1" u="sng" dirty="0" err="1">
                <a:solidFill>
                  <a:srgbClr val="FF0000"/>
                </a:solidFill>
              </a:rPr>
              <a:t>헌법이</a:t>
            </a:r>
            <a:r>
              <a:rPr lang="ko-KR" altLang="en-US" sz="2400" b="1" u="sng" dirty="0">
                <a:solidFill>
                  <a:srgbClr val="FF0000"/>
                </a:solidFill>
              </a:rPr>
              <a:t> 보장하고 있는 노동조합의 단체교섭권을 침해하는 위법한 행위라고 할 것이므로</a:t>
            </a:r>
            <a:r>
              <a:rPr lang="en-US" altLang="ko-KR" sz="2400" b="1" u="sng" dirty="0">
                <a:solidFill>
                  <a:srgbClr val="FF0000"/>
                </a:solidFill>
              </a:rPr>
              <a:t>, </a:t>
            </a:r>
            <a:r>
              <a:rPr lang="ko-KR" altLang="en-US" sz="2400" b="1" u="sng" dirty="0">
                <a:solidFill>
                  <a:srgbClr val="FF0000"/>
                </a:solidFill>
              </a:rPr>
              <a:t>그 단체교섭 거부행위는 노동조합에 대하여 불법행위를 구성한다</a:t>
            </a:r>
            <a:r>
              <a:rPr lang="ko-KR" altLang="en-US" sz="2400" dirty="0" smtClean="0"/>
              <a:t> </a:t>
            </a:r>
            <a:r>
              <a:rPr lang="ko-KR" altLang="en-US" sz="2400" dirty="0"/>
              <a:t>정도에 이른 행위로서 </a:t>
            </a:r>
            <a:r>
              <a:rPr lang="en-US" altLang="ko-KR" sz="2400" dirty="0" smtClean="0"/>
              <a:t>(</a:t>
            </a:r>
            <a:r>
              <a:rPr lang="ko-KR" altLang="en-US" sz="2400" dirty="0" smtClean="0"/>
              <a:t>대법원 </a:t>
            </a:r>
            <a:r>
              <a:rPr lang="en-US" altLang="ko-KR" sz="2400" dirty="0" smtClean="0"/>
              <a:t>2006.10.26</a:t>
            </a:r>
            <a:r>
              <a:rPr lang="en-US" altLang="ko-KR" sz="2400" dirty="0"/>
              <a:t>. </a:t>
            </a:r>
            <a:r>
              <a:rPr lang="ko-KR" altLang="en-US" sz="2400" dirty="0" smtClean="0"/>
              <a:t>선고 </a:t>
            </a:r>
            <a:r>
              <a:rPr lang="en-US" altLang="ko-KR" sz="2400" dirty="0"/>
              <a:t>2004</a:t>
            </a:r>
            <a:r>
              <a:rPr lang="ko-KR" altLang="en-US" sz="2400" dirty="0"/>
              <a:t>다</a:t>
            </a:r>
            <a:r>
              <a:rPr lang="en-US" altLang="ko-KR" sz="2400" dirty="0" smtClean="0"/>
              <a:t>11070</a:t>
            </a:r>
            <a:r>
              <a:rPr lang="ko-KR" altLang="en-US" sz="2400" dirty="0" smtClean="0"/>
              <a:t>판결</a:t>
            </a:r>
            <a:r>
              <a:rPr lang="en-US" altLang="ko-KR" sz="2400" dirty="0" smtClean="0"/>
              <a:t>).</a:t>
            </a:r>
            <a:endParaRPr lang="ko-KR" altLang="en-US" sz="2400" dirty="0"/>
          </a:p>
          <a:p>
            <a:pPr fontAlgn="base">
              <a:lnSpc>
                <a:spcPct val="150000"/>
              </a:lnSpc>
            </a:pPr>
            <a:endParaRPr lang="ko-KR" altLang="en-US" sz="2400" dirty="0"/>
          </a:p>
        </p:txBody>
      </p:sp>
    </p:spTree>
    <p:extLst>
      <p:ext uri="{BB962C8B-B14F-4D97-AF65-F5344CB8AC3E}">
        <p14:creationId xmlns:p14="http://schemas.microsoft.com/office/powerpoint/2010/main" val="392127685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pPr fontAlgn="base"/>
            <a:r>
              <a:rPr lang="en-US" altLang="ko-KR" sz="3600" b="1" dirty="0" smtClean="0"/>
              <a:t>1. </a:t>
            </a:r>
            <a:r>
              <a:rPr lang="ko-KR" altLang="en-US" sz="3600" b="1" dirty="0" smtClean="0"/>
              <a:t>단체교섭 </a:t>
            </a:r>
            <a:r>
              <a:rPr lang="en-US" altLang="ko-KR" sz="3600" b="1" dirty="0" smtClean="0"/>
              <a:t>-</a:t>
            </a:r>
            <a:r>
              <a:rPr lang="ko-KR" altLang="en-US" sz="3600" b="1" dirty="0"/>
              <a:t> </a:t>
            </a:r>
            <a:r>
              <a:rPr lang="ko-KR" altLang="en-US" sz="3600" b="1" dirty="0" smtClean="0"/>
              <a:t>라</a:t>
            </a:r>
            <a:r>
              <a:rPr lang="en-US" altLang="ko-KR" sz="3600" b="1" dirty="0" smtClean="0"/>
              <a:t>. </a:t>
            </a:r>
            <a:r>
              <a:rPr lang="ko-KR" altLang="en-US" sz="3600" b="1" dirty="0"/>
              <a:t>단체교섭 </a:t>
            </a:r>
            <a:r>
              <a:rPr lang="ko-KR" altLang="en-US" sz="3600" b="1" dirty="0" smtClean="0"/>
              <a:t>의무</a:t>
            </a:r>
            <a:r>
              <a:rPr lang="en-US" altLang="ko-KR" sz="3600" b="1" dirty="0" smtClean="0"/>
              <a:t> </a:t>
            </a:r>
            <a:endParaRPr lang="ko-KR" altLang="en-US" sz="3600" b="1"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18112" y="759220"/>
            <a:ext cx="11773161" cy="6340197"/>
          </a:xfrm>
          <a:prstGeom prst="rect">
            <a:avLst/>
          </a:prstGeom>
          <a:noFill/>
        </p:spPr>
        <p:txBody>
          <a:bodyPr wrap="square" rtlCol="0">
            <a:spAutoFit/>
          </a:bodyPr>
          <a:lstStyle/>
          <a:p>
            <a:pPr fontAlgn="base"/>
            <a:r>
              <a:rPr lang="en-US" altLang="ko-KR" sz="2400" b="1" dirty="0" smtClean="0">
                <a:solidFill>
                  <a:srgbClr val="3333FF"/>
                </a:solidFill>
              </a:rPr>
              <a:t>&lt;</a:t>
            </a:r>
            <a:r>
              <a:rPr lang="ko-KR" altLang="en-US" sz="2400" b="1" dirty="0" smtClean="0">
                <a:solidFill>
                  <a:srgbClr val="3333FF"/>
                </a:solidFill>
              </a:rPr>
              <a:t>단체교섭 </a:t>
            </a:r>
            <a:r>
              <a:rPr lang="ko-KR" altLang="en-US" sz="2400" b="1" dirty="0">
                <a:solidFill>
                  <a:srgbClr val="3333FF"/>
                </a:solidFill>
              </a:rPr>
              <a:t>거부</a:t>
            </a:r>
            <a:r>
              <a:rPr lang="en-US" altLang="ko-KR" sz="2400" b="1" dirty="0">
                <a:solidFill>
                  <a:srgbClr val="3333FF"/>
                </a:solidFill>
              </a:rPr>
              <a:t>․</a:t>
            </a:r>
            <a:r>
              <a:rPr lang="ko-KR" altLang="en-US" sz="2400" b="1" dirty="0">
                <a:solidFill>
                  <a:srgbClr val="3333FF"/>
                </a:solidFill>
              </a:rPr>
              <a:t>해태에 대한 </a:t>
            </a:r>
            <a:r>
              <a:rPr lang="ko-KR" altLang="en-US" sz="2400" b="1" dirty="0" smtClean="0">
                <a:solidFill>
                  <a:srgbClr val="3333FF"/>
                </a:solidFill>
              </a:rPr>
              <a:t>대응</a:t>
            </a:r>
            <a:r>
              <a:rPr lang="en-US" altLang="ko-KR" sz="2400" b="1" dirty="0" smtClean="0">
                <a:solidFill>
                  <a:srgbClr val="3333FF"/>
                </a:solidFill>
              </a:rPr>
              <a:t>&gt;</a:t>
            </a:r>
            <a:endParaRPr lang="ko-KR" altLang="en-US" sz="2400" b="1" dirty="0">
              <a:solidFill>
                <a:srgbClr val="3333FF"/>
              </a:solidFill>
            </a:endParaRPr>
          </a:p>
          <a:p>
            <a:pPr fontAlgn="base"/>
            <a:endParaRPr lang="en-US" altLang="ko-KR" sz="1000" b="1" dirty="0" smtClean="0"/>
          </a:p>
          <a:p>
            <a:pPr fontAlgn="base"/>
            <a:r>
              <a:rPr lang="ko-KR" altLang="en-US" sz="2200" b="1" spc="-150" dirty="0" smtClean="0"/>
              <a:t>○ </a:t>
            </a:r>
            <a:r>
              <a:rPr lang="ko-KR" altLang="en-US" sz="2200" b="1" spc="-150" dirty="0"/>
              <a:t>교섭대상을 문제 삼아 교섭을 거부하는 경우</a:t>
            </a:r>
            <a:endParaRPr lang="ko-KR" altLang="en-US" sz="2200" spc="-150" dirty="0"/>
          </a:p>
          <a:p>
            <a:pPr fontAlgn="base"/>
            <a:r>
              <a:rPr lang="en-US" altLang="ko-KR" sz="2200" spc="-150" dirty="0"/>
              <a:t>- </a:t>
            </a:r>
            <a:r>
              <a:rPr lang="ko-KR" altLang="en-US" sz="2200" b="1" u="sng" spc="-150" dirty="0">
                <a:solidFill>
                  <a:srgbClr val="FF0000"/>
                </a:solidFill>
              </a:rPr>
              <a:t>근로조건의 결정에 관한 사항</a:t>
            </a:r>
            <a:r>
              <a:rPr lang="en-US" altLang="ko-KR" sz="2200" b="1" u="sng" spc="-150" dirty="0">
                <a:solidFill>
                  <a:srgbClr val="FF0000"/>
                </a:solidFill>
              </a:rPr>
              <a:t>(</a:t>
            </a:r>
            <a:r>
              <a:rPr lang="ko-KR" altLang="en-US" sz="2200" b="1" u="sng" spc="-150" dirty="0">
                <a:solidFill>
                  <a:srgbClr val="FF0000"/>
                </a:solidFill>
              </a:rPr>
              <a:t>이익분쟁</a:t>
            </a:r>
            <a:r>
              <a:rPr lang="en-US" altLang="ko-KR" sz="2200" b="1" u="sng" spc="-150" dirty="0">
                <a:solidFill>
                  <a:srgbClr val="FF0000"/>
                </a:solidFill>
              </a:rPr>
              <a:t>)</a:t>
            </a:r>
            <a:r>
              <a:rPr lang="ko-KR" altLang="en-US" sz="2200" b="1" u="sng" spc="-150" dirty="0">
                <a:solidFill>
                  <a:srgbClr val="FF0000"/>
                </a:solidFill>
              </a:rPr>
              <a:t>을 주된 </a:t>
            </a:r>
            <a:r>
              <a:rPr lang="ko-KR" altLang="en-US" sz="2200" b="1" u="sng" spc="-150" dirty="0" err="1">
                <a:solidFill>
                  <a:srgbClr val="FF0000"/>
                </a:solidFill>
              </a:rPr>
              <a:t>요구안으로</a:t>
            </a:r>
            <a:r>
              <a:rPr lang="ko-KR" altLang="en-US" sz="2200" b="1" u="sng" spc="-150" dirty="0">
                <a:solidFill>
                  <a:srgbClr val="FF0000"/>
                </a:solidFill>
              </a:rPr>
              <a:t> 형식을 갖추고 실질적으로는 각종 핵심 현안들은 형식상 부수적 교섭대상인 것으로 하여 교섭 진행</a:t>
            </a:r>
            <a:r>
              <a:rPr lang="en-US" altLang="ko-KR" sz="2200" b="1" spc="-150" dirty="0">
                <a:solidFill>
                  <a:srgbClr val="FF0000"/>
                </a:solidFill>
              </a:rPr>
              <a:t>.</a:t>
            </a:r>
            <a:r>
              <a:rPr lang="ko-KR" altLang="en-US" sz="2200" spc="-150" dirty="0">
                <a:solidFill>
                  <a:srgbClr val="FF0000"/>
                </a:solidFill>
              </a:rPr>
              <a:t> </a:t>
            </a:r>
            <a:r>
              <a:rPr lang="ko-KR" altLang="en-US" sz="2200" u="sng" spc="-150" dirty="0"/>
              <a:t>예를 들어</a:t>
            </a:r>
            <a:r>
              <a:rPr lang="en-US" altLang="ko-KR" sz="2200" u="sng" spc="-150" dirty="0"/>
              <a:t>, </a:t>
            </a:r>
            <a:r>
              <a:rPr lang="ko-KR" altLang="en-US" sz="2200" u="sng" spc="-150" dirty="0"/>
              <a:t>정리해고 저지가 긴급한 현안이라 하더라도 임금인상</a:t>
            </a:r>
            <a:r>
              <a:rPr lang="en-US" altLang="ko-KR" sz="2200" u="sng" spc="-150" dirty="0"/>
              <a:t>, </a:t>
            </a:r>
            <a:r>
              <a:rPr lang="ko-KR" altLang="en-US" sz="2200" u="sng" spc="-150" dirty="0"/>
              <a:t>복리후생제도 확대 등 이익분쟁사항의 </a:t>
            </a:r>
            <a:r>
              <a:rPr lang="ko-KR" altLang="en-US" sz="2200" u="sng" spc="-150" dirty="0" err="1"/>
              <a:t>요구안</a:t>
            </a:r>
            <a:r>
              <a:rPr lang="ko-KR" altLang="en-US" sz="2200" u="sng" spc="-150" dirty="0"/>
              <a:t> 제출</a:t>
            </a:r>
            <a:endParaRPr lang="ko-KR" altLang="en-US" sz="2200" spc="-150" dirty="0"/>
          </a:p>
          <a:p>
            <a:pPr fontAlgn="base"/>
            <a:r>
              <a:rPr lang="en-US" altLang="ko-KR" sz="2200" dirty="0" smtClean="0"/>
              <a:t>- </a:t>
            </a:r>
            <a:r>
              <a:rPr lang="ko-KR" altLang="en-US" sz="2200" b="1" u="sng" dirty="0" smtClean="0"/>
              <a:t>각종 </a:t>
            </a:r>
            <a:r>
              <a:rPr lang="ko-KR" altLang="en-US" sz="2200" b="1" u="sng" dirty="0"/>
              <a:t>경영권</a:t>
            </a:r>
            <a:r>
              <a:rPr lang="en-US" altLang="ko-KR" sz="2200" b="1" u="sng" dirty="0"/>
              <a:t>, </a:t>
            </a:r>
            <a:r>
              <a:rPr lang="ko-KR" altLang="en-US" sz="2200" b="1" u="sng" dirty="0"/>
              <a:t>인사권</a:t>
            </a:r>
            <a:r>
              <a:rPr lang="en-US" altLang="ko-KR" sz="2200" b="1" u="sng" dirty="0"/>
              <a:t>, </a:t>
            </a:r>
            <a:r>
              <a:rPr lang="ko-KR" altLang="en-US" sz="2200" b="1" u="sng" dirty="0"/>
              <a:t>등에 관한 사항 및 </a:t>
            </a:r>
            <a:r>
              <a:rPr lang="ko-KR" altLang="en-US" sz="2200" b="1" u="sng" dirty="0" err="1"/>
              <a:t>비조합원에</a:t>
            </a:r>
            <a:r>
              <a:rPr lang="ko-KR" altLang="en-US" sz="2200" b="1" u="sng" dirty="0"/>
              <a:t> 관한 사항은 그 내용상 근로조건과의 직</a:t>
            </a:r>
            <a:r>
              <a:rPr lang="en-US" altLang="ko-KR" sz="2200" b="1" u="sng" dirty="0"/>
              <a:t>‧</a:t>
            </a:r>
            <a:r>
              <a:rPr lang="ko-KR" altLang="en-US" sz="2200" b="1" u="sng" dirty="0"/>
              <a:t>간접적인 상관관계가 있음을 강조하고 폭넓게 근로조건에 관한 사항으로 인정하고 있는 판례 등을 제시하며</a:t>
            </a:r>
            <a:r>
              <a:rPr lang="ko-KR" altLang="en-US" sz="2200" u="sng" dirty="0"/>
              <a:t> 교섭대상으로 </a:t>
            </a:r>
            <a:r>
              <a:rPr lang="ko-KR" altLang="en-US" sz="2200" u="sng" dirty="0" smtClean="0"/>
              <a:t>쟁취</a:t>
            </a:r>
            <a:endParaRPr lang="ko-KR" altLang="en-US" sz="2200" dirty="0"/>
          </a:p>
          <a:p>
            <a:pPr fontAlgn="base"/>
            <a:endParaRPr lang="en-US" altLang="ko-KR" sz="1000" b="1" dirty="0" smtClean="0"/>
          </a:p>
          <a:p>
            <a:pPr fontAlgn="base"/>
            <a:r>
              <a:rPr lang="ko-KR" altLang="en-US" sz="2200" b="1" dirty="0" smtClean="0"/>
              <a:t>○ </a:t>
            </a:r>
            <a:r>
              <a:rPr lang="ko-KR" altLang="en-US" sz="2200" b="1" dirty="0"/>
              <a:t>정당한 사유 없이 교섭을 거부하는 경우</a:t>
            </a:r>
            <a:endParaRPr lang="ko-KR" altLang="en-US" sz="2200" dirty="0"/>
          </a:p>
          <a:p>
            <a:pPr fontAlgn="base"/>
            <a:r>
              <a:rPr lang="en-US" altLang="ko-KR" sz="2200" spc="-300" dirty="0"/>
              <a:t>- </a:t>
            </a:r>
            <a:r>
              <a:rPr lang="ko-KR" altLang="en-US" sz="2200" b="1" u="sng" spc="-300" dirty="0"/>
              <a:t>노동부</a:t>
            </a:r>
            <a:r>
              <a:rPr lang="en-US" altLang="ko-KR" sz="2200" b="1" u="sng" spc="-300" dirty="0"/>
              <a:t>(</a:t>
            </a:r>
            <a:r>
              <a:rPr lang="ko-KR" altLang="en-US" sz="2200" b="1" u="sng" spc="-300" dirty="0"/>
              <a:t>관할 지청</a:t>
            </a:r>
            <a:r>
              <a:rPr lang="en-US" altLang="ko-KR" sz="2200" b="1" u="sng" spc="-300" dirty="0"/>
              <a:t>)</a:t>
            </a:r>
            <a:r>
              <a:rPr lang="ko-KR" altLang="en-US" sz="2200" b="1" u="sng" spc="-300" dirty="0"/>
              <a:t>에 진정 또는 고소</a:t>
            </a:r>
            <a:r>
              <a:rPr lang="ko-KR" altLang="en-US" sz="2200" spc="-300" dirty="0"/>
              <a:t>를 제기하거나 </a:t>
            </a:r>
            <a:r>
              <a:rPr lang="ko-KR" altLang="en-US" sz="2200" b="1" u="sng" spc="-300" dirty="0"/>
              <a:t>노동위원회에 부당노동행위 구제신청</a:t>
            </a:r>
            <a:r>
              <a:rPr lang="ko-KR" altLang="en-US" sz="2200" spc="-300" dirty="0"/>
              <a:t> 제기</a:t>
            </a:r>
          </a:p>
          <a:p>
            <a:pPr fontAlgn="base"/>
            <a:r>
              <a:rPr lang="en-US" altLang="ko-KR" sz="2200" spc="-300" dirty="0"/>
              <a:t>- </a:t>
            </a:r>
            <a:r>
              <a:rPr lang="ko-KR" altLang="en-US" sz="2200" b="1" u="sng" spc="-300" dirty="0"/>
              <a:t>아무런 사유도 없이 막무가내로 사용자가 단체교섭을 거부하는 경우에는 몇 차례 교섭요구 후 곧바로 노동위원회에 노동쟁의 조정신청 </a:t>
            </a:r>
            <a:r>
              <a:rPr lang="ko-KR" altLang="en-US" sz="2200" b="1" u="sng" spc="-300" dirty="0" smtClean="0"/>
              <a:t>제기 </a:t>
            </a:r>
            <a:r>
              <a:rPr lang="en-US" altLang="ko-KR" sz="2200" spc="-150" dirty="0" smtClean="0"/>
              <a:t>(</a:t>
            </a:r>
            <a:r>
              <a:rPr lang="ko-KR" altLang="en-US" sz="2200" u="sng" spc="-150" dirty="0"/>
              <a:t>노동위원회는 “노조에게 책임이 없는 사유로 교섭미진에 이르게 된 경우에는 노조의 단체행동권에 제약을 가져 올 수 있는 행정지도를 지양”하도록 ‘행정지도지침’을 두고 있음</a:t>
            </a:r>
            <a:r>
              <a:rPr lang="en-US" altLang="ko-KR" sz="2200" u="sng" spc="-150" dirty="0"/>
              <a:t>. </a:t>
            </a:r>
            <a:r>
              <a:rPr lang="ko-KR" altLang="en-US" sz="2200" u="sng" spc="-150" dirty="0"/>
              <a:t>이 경우 대개 행정지도 대신 조정중지결정이 행해짐</a:t>
            </a:r>
            <a:r>
              <a:rPr lang="en-US" altLang="ko-KR" sz="2200" u="sng" spc="-150" dirty="0"/>
              <a:t>.</a:t>
            </a:r>
            <a:r>
              <a:rPr lang="en-US" altLang="ko-KR" sz="2200" spc="-150" dirty="0"/>
              <a:t>)</a:t>
            </a:r>
            <a:endParaRPr lang="ko-KR" altLang="en-US" sz="2200" spc="-150" dirty="0"/>
          </a:p>
          <a:p>
            <a:pPr fontAlgn="base"/>
            <a:r>
              <a:rPr lang="ko-KR" altLang="en-US" sz="2200" dirty="0"/>
              <a:t>☞ </a:t>
            </a:r>
            <a:r>
              <a:rPr lang="ko-KR" altLang="en-US" sz="2200" u="sng" dirty="0"/>
              <a:t>정당한 </a:t>
            </a:r>
            <a:r>
              <a:rPr lang="ko-KR" altLang="en-US" sz="2200" u="sng" dirty="0" err="1"/>
              <a:t>사유없이</a:t>
            </a:r>
            <a:r>
              <a:rPr lang="ko-KR" altLang="en-US" sz="2200" u="sng" dirty="0"/>
              <a:t> 단체교섭을 거부</a:t>
            </a:r>
            <a:r>
              <a:rPr lang="en-US" altLang="ko-KR" sz="2200" u="sng" dirty="0"/>
              <a:t>·</a:t>
            </a:r>
            <a:r>
              <a:rPr lang="ko-KR" altLang="en-US" sz="2200" u="sng" dirty="0" err="1"/>
              <a:t>해태하는</a:t>
            </a:r>
            <a:r>
              <a:rPr lang="ko-KR" altLang="en-US" sz="2200" u="sng" dirty="0"/>
              <a:t> 것은 부당노동행위로서 </a:t>
            </a:r>
            <a:r>
              <a:rPr lang="en-US" altLang="ko-KR" sz="2200" u="sng" dirty="0"/>
              <a:t>2</a:t>
            </a:r>
            <a:r>
              <a:rPr lang="ko-KR" altLang="en-US" sz="2200" u="sng" dirty="0" err="1"/>
              <a:t>년이하의</a:t>
            </a:r>
            <a:r>
              <a:rPr lang="ko-KR" altLang="en-US" sz="2200" u="sng" dirty="0"/>
              <a:t> 징역 또는</a:t>
            </a:r>
            <a:r>
              <a:rPr lang="en-US" altLang="ko-KR" sz="2200" u="sng" dirty="0"/>
              <a:t>2</a:t>
            </a:r>
            <a:r>
              <a:rPr lang="ko-KR" altLang="en-US" sz="2200" u="sng" dirty="0" err="1"/>
              <a:t>천만원이하의</a:t>
            </a:r>
            <a:r>
              <a:rPr lang="ko-KR" altLang="en-US" sz="2200" u="sng" dirty="0"/>
              <a:t> 벌금에 처해짐</a:t>
            </a:r>
            <a:r>
              <a:rPr lang="en-US" altLang="ko-KR" sz="2200" u="sng" dirty="0"/>
              <a:t>.(</a:t>
            </a:r>
            <a:r>
              <a:rPr lang="ko-KR" altLang="en-US" sz="2200" u="sng" dirty="0"/>
              <a:t>노조법 제</a:t>
            </a:r>
            <a:r>
              <a:rPr lang="en-US" altLang="ko-KR" sz="2200" u="sng" dirty="0"/>
              <a:t>90</a:t>
            </a:r>
            <a:r>
              <a:rPr lang="ko-KR" altLang="en-US" sz="2200" u="sng" dirty="0"/>
              <a:t>조</a:t>
            </a:r>
            <a:r>
              <a:rPr lang="en-US" altLang="ko-KR" sz="2200" u="sng" dirty="0"/>
              <a:t>)</a:t>
            </a:r>
            <a:endParaRPr lang="ko-KR" altLang="en-US" sz="2200" dirty="0"/>
          </a:p>
          <a:p>
            <a:pPr fontAlgn="base">
              <a:lnSpc>
                <a:spcPct val="150000"/>
              </a:lnSpc>
            </a:pPr>
            <a:endParaRPr lang="ko-KR" altLang="en-US" sz="2400" dirty="0"/>
          </a:p>
        </p:txBody>
      </p:sp>
    </p:spTree>
    <p:extLst>
      <p:ext uri="{BB962C8B-B14F-4D97-AF65-F5344CB8AC3E}">
        <p14:creationId xmlns:p14="http://schemas.microsoft.com/office/powerpoint/2010/main" val="399062269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pPr fontAlgn="base"/>
            <a:r>
              <a:rPr lang="en-US" altLang="ko-KR" sz="3600" b="1" dirty="0" smtClean="0"/>
              <a:t>1. </a:t>
            </a:r>
            <a:r>
              <a:rPr lang="ko-KR" altLang="en-US" sz="3600" b="1" dirty="0" smtClean="0"/>
              <a:t>단체교섭 </a:t>
            </a:r>
            <a:r>
              <a:rPr lang="en-US" altLang="ko-KR" sz="3600" b="1" dirty="0" smtClean="0"/>
              <a:t>-</a:t>
            </a:r>
            <a:r>
              <a:rPr lang="ko-KR" altLang="en-US" sz="3600" b="1" dirty="0"/>
              <a:t> </a:t>
            </a:r>
            <a:r>
              <a:rPr lang="ko-KR" altLang="en-US" sz="3600" b="1" dirty="0" smtClean="0"/>
              <a:t>라</a:t>
            </a:r>
            <a:r>
              <a:rPr lang="en-US" altLang="ko-KR" sz="3600" b="1" dirty="0" smtClean="0"/>
              <a:t>. </a:t>
            </a:r>
            <a:r>
              <a:rPr lang="ko-KR" altLang="en-US" sz="3600" b="1" dirty="0"/>
              <a:t>단체교섭 </a:t>
            </a:r>
            <a:r>
              <a:rPr lang="ko-KR" altLang="en-US" sz="3600" b="1" dirty="0" smtClean="0"/>
              <a:t>의무</a:t>
            </a:r>
            <a:r>
              <a:rPr lang="en-US" altLang="ko-KR" sz="3600" b="1" dirty="0" smtClean="0"/>
              <a:t> </a:t>
            </a:r>
            <a:endParaRPr lang="ko-KR" altLang="en-US" sz="3600" b="1"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18112" y="759220"/>
            <a:ext cx="11773161" cy="6771084"/>
          </a:xfrm>
          <a:prstGeom prst="rect">
            <a:avLst/>
          </a:prstGeom>
          <a:noFill/>
        </p:spPr>
        <p:txBody>
          <a:bodyPr wrap="square" rtlCol="0">
            <a:spAutoFit/>
          </a:bodyPr>
          <a:lstStyle/>
          <a:p>
            <a:pPr fontAlgn="base"/>
            <a:endParaRPr lang="en-US" altLang="ko-KR" sz="1000" b="1" u="sng" dirty="0" smtClean="0">
              <a:solidFill>
                <a:srgbClr val="FF0000"/>
              </a:solidFill>
            </a:endParaRPr>
          </a:p>
          <a:p>
            <a:pPr fontAlgn="base"/>
            <a:r>
              <a:rPr lang="ko-KR" altLang="en-US" sz="2400" b="1" u="sng" dirty="0" smtClean="0">
                <a:solidFill>
                  <a:srgbClr val="FF0000"/>
                </a:solidFill>
              </a:rPr>
              <a:t>○ 단체교섭응낙가처분신청</a:t>
            </a:r>
            <a:endParaRPr lang="en-US" altLang="ko-KR" sz="2400" b="1" u="sng" dirty="0" smtClean="0">
              <a:solidFill>
                <a:srgbClr val="FF0000"/>
              </a:solidFill>
            </a:endParaRPr>
          </a:p>
          <a:p>
            <a:pPr fontAlgn="base"/>
            <a:endParaRPr lang="ko-KR" altLang="en-US" sz="1000" dirty="0">
              <a:solidFill>
                <a:srgbClr val="FF0000"/>
              </a:solidFill>
            </a:endParaRPr>
          </a:p>
          <a:p>
            <a:pPr fontAlgn="base"/>
            <a:r>
              <a:rPr lang="ko-KR" altLang="en-US" sz="2400" u="sng" spc="-150" dirty="0"/>
              <a:t>헌법상 단체교섭권은</a:t>
            </a:r>
            <a:r>
              <a:rPr lang="ko-KR" altLang="en-US" sz="2400" spc="-150" dirty="0"/>
              <a:t> 객관적 가치질서</a:t>
            </a:r>
            <a:r>
              <a:rPr lang="en-US" altLang="ko-KR" sz="2400" spc="-150" dirty="0"/>
              <a:t>(</a:t>
            </a:r>
            <a:r>
              <a:rPr lang="ko-KR" altLang="en-US" sz="2400" spc="-150" dirty="0"/>
              <a:t>공공질서</a:t>
            </a:r>
            <a:r>
              <a:rPr lang="en-US" altLang="ko-KR" sz="2400" spc="-150" dirty="0"/>
              <a:t>)</a:t>
            </a:r>
            <a:r>
              <a:rPr lang="ko-KR" altLang="en-US" sz="2400" spc="-150" dirty="0"/>
              <a:t>로서의 의미만을 가지는 것은 아니며 사인관계에 대해서도 직접 적용되는 권리이기 때문에</a:t>
            </a:r>
            <a:r>
              <a:rPr lang="en-US" altLang="ko-KR" sz="2400" spc="-150" dirty="0"/>
              <a:t>, </a:t>
            </a:r>
            <a:r>
              <a:rPr lang="ko-KR" altLang="en-US" sz="2400" spc="-150" dirty="0"/>
              <a:t>단체교섭권의 </a:t>
            </a:r>
            <a:r>
              <a:rPr lang="ko-KR" altLang="en-US" sz="2400" u="sng" spc="-150" dirty="0" err="1"/>
              <a:t>청구권성</a:t>
            </a:r>
            <a:r>
              <a:rPr lang="en-US" altLang="ko-KR" sz="2400" u="sng" spc="-150" dirty="0"/>
              <a:t>(</a:t>
            </a:r>
            <a:r>
              <a:rPr lang="ko-KR" altLang="en-US" sz="2400" u="sng" spc="-150" dirty="0"/>
              <a:t>즉</a:t>
            </a:r>
            <a:r>
              <a:rPr lang="en-US" altLang="ko-KR" sz="2400" u="sng" spc="-150" dirty="0"/>
              <a:t>, </a:t>
            </a:r>
            <a:r>
              <a:rPr lang="ko-KR" altLang="en-US" sz="2400" u="sng" spc="-150" dirty="0"/>
              <a:t>사법상 가처분의 </a:t>
            </a:r>
            <a:r>
              <a:rPr lang="ko-KR" altLang="en-US" sz="2400" u="sng" spc="-150" dirty="0" err="1"/>
              <a:t>피보전권리성</a:t>
            </a:r>
            <a:r>
              <a:rPr lang="en-US" altLang="ko-KR" sz="2400" u="sng" spc="-150" dirty="0"/>
              <a:t>)</a:t>
            </a:r>
            <a:r>
              <a:rPr lang="ko-KR" altLang="en-US" sz="2400" u="sng" spc="-150" dirty="0"/>
              <a:t>이 인정된다고 할 것</a:t>
            </a:r>
            <a:r>
              <a:rPr lang="ko-KR" altLang="en-US" sz="2400" spc="-150" dirty="0"/>
              <a:t>임</a:t>
            </a:r>
            <a:r>
              <a:rPr lang="en-US" altLang="ko-KR" sz="2400" spc="-150" dirty="0"/>
              <a:t>.</a:t>
            </a:r>
            <a:r>
              <a:rPr lang="ko-KR" altLang="en-US" sz="2400" b="1" u="sng" spc="-150" dirty="0">
                <a:solidFill>
                  <a:srgbClr val="FF0000"/>
                </a:solidFill>
              </a:rPr>
              <a:t>대법원도 단체교섭청구권을 명시적으로 인정하여 사용자의 단체교섭응낙의무이행을 재판상 청구할 수 있다고 판시하고 있음</a:t>
            </a:r>
            <a:r>
              <a:rPr lang="en-US" altLang="ko-KR" sz="2400" b="1" u="sng" spc="-150" dirty="0">
                <a:solidFill>
                  <a:srgbClr val="FF0000"/>
                </a:solidFill>
              </a:rPr>
              <a:t>.</a:t>
            </a:r>
            <a:r>
              <a:rPr lang="ko-KR" altLang="en-US" sz="2400" spc="-150" dirty="0"/>
              <a:t> 따라서 </a:t>
            </a:r>
            <a:r>
              <a:rPr lang="ko-KR" altLang="en-US" sz="2400" b="1" u="sng" spc="-150" dirty="0">
                <a:solidFill>
                  <a:srgbClr val="FF0000"/>
                </a:solidFill>
              </a:rPr>
              <a:t>사용자가 정당한 </a:t>
            </a:r>
            <a:r>
              <a:rPr lang="ko-KR" altLang="en-US" sz="2400" b="1" u="sng" spc="-150" dirty="0" err="1">
                <a:solidFill>
                  <a:srgbClr val="FF0000"/>
                </a:solidFill>
              </a:rPr>
              <a:t>이유없이</a:t>
            </a:r>
            <a:r>
              <a:rPr lang="ko-KR" altLang="en-US" sz="2400" b="1" u="sng" spc="-150" dirty="0">
                <a:solidFill>
                  <a:srgbClr val="FF0000"/>
                </a:solidFill>
              </a:rPr>
              <a:t> 단체교섭 그 자체를 거부하거나 불성실하게 교섭에 임하는 경우 법원에 단체교섭응낙가처분신청이 가능함</a:t>
            </a:r>
            <a:r>
              <a:rPr lang="en-US" altLang="ko-KR" sz="2400" b="1" u="sng" spc="-150" dirty="0">
                <a:solidFill>
                  <a:srgbClr val="FF0000"/>
                </a:solidFill>
              </a:rPr>
              <a:t>. </a:t>
            </a:r>
            <a:r>
              <a:rPr lang="ko-KR" altLang="en-US" sz="2400" b="1" u="sng" spc="-150" dirty="0">
                <a:solidFill>
                  <a:srgbClr val="FF0000"/>
                </a:solidFill>
              </a:rPr>
              <a:t>가처분신청은 다른 구제수단에 비해 법원의 결정이 비교적 신속하게 내려지고</a:t>
            </a:r>
            <a:r>
              <a:rPr lang="en-US" altLang="ko-KR" sz="2400" b="1" u="sng" spc="-150" dirty="0">
                <a:solidFill>
                  <a:srgbClr val="FF0000"/>
                </a:solidFill>
              </a:rPr>
              <a:t>, </a:t>
            </a:r>
            <a:r>
              <a:rPr lang="ko-KR" altLang="en-US" sz="2400" b="1" u="sng" spc="-150" dirty="0">
                <a:solidFill>
                  <a:srgbClr val="FF0000"/>
                </a:solidFill>
              </a:rPr>
              <a:t>가처분결정에 대해 사용자가 항고를 제기하더라도 결정의 효력은 유지되므로 유효한 구제수단이 될 수 있다</a:t>
            </a:r>
            <a:r>
              <a:rPr lang="en-US" altLang="ko-KR" sz="2400" b="1" u="sng" spc="-150" dirty="0">
                <a:solidFill>
                  <a:srgbClr val="FF0000"/>
                </a:solidFill>
              </a:rPr>
              <a:t>. </a:t>
            </a:r>
            <a:r>
              <a:rPr lang="en-US" altLang="ko-KR" sz="2400" dirty="0" smtClean="0"/>
              <a:t> </a:t>
            </a:r>
            <a:endParaRPr lang="ko-KR" altLang="en-US" sz="2400" dirty="0"/>
          </a:p>
          <a:p>
            <a:pPr fontAlgn="base"/>
            <a:endParaRPr lang="en-US" altLang="ko-KR" sz="800" dirty="0" smtClean="0"/>
          </a:p>
          <a:p>
            <a:pPr fontAlgn="base"/>
            <a:r>
              <a:rPr lang="ko-KR" altLang="en-US" sz="2200" dirty="0" smtClean="0"/>
              <a:t>판</a:t>
            </a:r>
            <a:r>
              <a:rPr lang="en-US" altLang="ko-KR" sz="2200" dirty="0"/>
              <a:t>) </a:t>
            </a:r>
            <a:r>
              <a:rPr lang="ko-KR" altLang="en-US" sz="2200" dirty="0"/>
              <a:t>노조법이 정한 노동조합으로서의 실질적 요건을 갖춘 근로자의 </a:t>
            </a:r>
            <a:r>
              <a:rPr lang="ko-KR" altLang="en-US" sz="2200" dirty="0" err="1"/>
              <a:t>단결체에</a:t>
            </a:r>
            <a:r>
              <a:rPr lang="ko-KR" altLang="en-US" sz="2200" dirty="0"/>
              <a:t> 해당하는 채권자는 사용자인 채무자들을 상대로 채권자 소속 조합원들의 근로조건에 관한 사항에 대하여 </a:t>
            </a:r>
            <a:r>
              <a:rPr lang="ko-KR" altLang="en-US" sz="2200" b="1" u="sng" dirty="0">
                <a:solidFill>
                  <a:srgbClr val="3333FF"/>
                </a:solidFill>
              </a:rPr>
              <a:t>단체교섭요구에 성실하게 응할 것을 구할 </a:t>
            </a:r>
            <a:r>
              <a:rPr lang="ko-KR" altLang="en-US" sz="2200" b="1" u="sng" dirty="0" err="1">
                <a:solidFill>
                  <a:srgbClr val="3333FF"/>
                </a:solidFill>
              </a:rPr>
              <a:t>피보전권리를</a:t>
            </a:r>
            <a:r>
              <a:rPr lang="ko-KR" altLang="en-US" sz="2200" b="1" u="sng" dirty="0">
                <a:solidFill>
                  <a:srgbClr val="3333FF"/>
                </a:solidFill>
              </a:rPr>
              <a:t> 봄이 상당하다</a:t>
            </a:r>
            <a:r>
              <a:rPr lang="en-US" altLang="ko-KR" sz="2200" b="1" u="sng" dirty="0">
                <a:solidFill>
                  <a:srgbClr val="3333FF"/>
                </a:solidFill>
              </a:rPr>
              <a:t>.</a:t>
            </a:r>
            <a:r>
              <a:rPr lang="ko-KR" altLang="en-US" sz="2200" dirty="0">
                <a:solidFill>
                  <a:srgbClr val="3333FF"/>
                </a:solidFill>
              </a:rPr>
              <a:t> </a:t>
            </a:r>
            <a:r>
              <a:rPr lang="ko-KR" altLang="en-US" sz="2200" u="sng" dirty="0">
                <a:solidFill>
                  <a:srgbClr val="3333FF"/>
                </a:solidFill>
              </a:rPr>
              <a:t>나아가 채무자들이 채권자의 단체교섭 요구에 성실하게 응하지 않음으로써 채권자 및 그 소속 근로자들에게 현저한 손해가 발생할 염려가 있다고 보이는 점 등 여러 사정에 비추어 보면</a:t>
            </a:r>
            <a:r>
              <a:rPr lang="en-US" altLang="ko-KR" sz="2200" u="sng" dirty="0">
                <a:solidFill>
                  <a:srgbClr val="3333FF"/>
                </a:solidFill>
              </a:rPr>
              <a:t>, </a:t>
            </a:r>
            <a:r>
              <a:rPr lang="ko-KR" altLang="en-US" sz="2200" u="sng" dirty="0">
                <a:solidFill>
                  <a:srgbClr val="3333FF"/>
                </a:solidFill>
              </a:rPr>
              <a:t>가처분으로 채무자들에게 </a:t>
            </a:r>
            <a:r>
              <a:rPr lang="ko-KR" altLang="en-US" sz="2200" b="1" u="sng" dirty="0">
                <a:solidFill>
                  <a:srgbClr val="3333FF"/>
                </a:solidFill>
              </a:rPr>
              <a:t>단체교섭을 명할 보전의 필요성도 소명된다</a:t>
            </a:r>
            <a:r>
              <a:rPr lang="en-US" altLang="ko-KR" sz="2200" b="1" u="sng" dirty="0">
                <a:solidFill>
                  <a:srgbClr val="3333FF"/>
                </a:solidFill>
              </a:rPr>
              <a:t>.</a:t>
            </a:r>
            <a:r>
              <a:rPr lang="en-US" altLang="ko-KR" sz="2200" dirty="0"/>
              <a:t>(</a:t>
            </a:r>
            <a:r>
              <a:rPr lang="ko-KR" altLang="en-US" sz="2200" dirty="0"/>
              <a:t>인천지방법원 </a:t>
            </a:r>
            <a:r>
              <a:rPr lang="en-US" altLang="ko-KR" sz="2200" dirty="0"/>
              <a:t>2015.4.2.</a:t>
            </a:r>
            <a:r>
              <a:rPr lang="ko-KR" altLang="en-US" sz="2200" dirty="0"/>
              <a:t>선고 </a:t>
            </a:r>
            <a:r>
              <a:rPr lang="en-US" altLang="ko-KR" sz="2200" dirty="0"/>
              <a:t>2014</a:t>
            </a:r>
            <a:r>
              <a:rPr lang="ko-KR" altLang="en-US" sz="2200" dirty="0" err="1"/>
              <a:t>카합</a:t>
            </a:r>
            <a:r>
              <a:rPr lang="en-US" altLang="ko-KR" sz="2200" dirty="0"/>
              <a:t>1176</a:t>
            </a:r>
            <a:r>
              <a:rPr lang="ko-KR" altLang="en-US" sz="2200" dirty="0"/>
              <a:t>결정</a:t>
            </a:r>
            <a:r>
              <a:rPr lang="en-US" altLang="ko-KR" sz="2200" dirty="0"/>
              <a:t>(</a:t>
            </a:r>
            <a:r>
              <a:rPr lang="en-US" altLang="ko-KR" sz="2200" u="sng" dirty="0"/>
              <a:t>GM </a:t>
            </a:r>
            <a:r>
              <a:rPr lang="ko-KR" altLang="en-US" sz="2200" u="sng" dirty="0"/>
              <a:t>사내하청업체 단체교섭해태관련 김유정변호사 진행 사건</a:t>
            </a:r>
            <a:r>
              <a:rPr lang="en-US" altLang="ko-KR" sz="2200" dirty="0"/>
              <a:t>))</a:t>
            </a:r>
            <a:endParaRPr lang="ko-KR" altLang="en-US" sz="2200" dirty="0"/>
          </a:p>
          <a:p>
            <a:pPr fontAlgn="base">
              <a:lnSpc>
                <a:spcPct val="150000"/>
              </a:lnSpc>
            </a:pPr>
            <a:endParaRPr lang="ko-KR" altLang="en-US" sz="2200" dirty="0"/>
          </a:p>
        </p:txBody>
      </p:sp>
    </p:spTree>
    <p:extLst>
      <p:ext uri="{BB962C8B-B14F-4D97-AF65-F5344CB8AC3E}">
        <p14:creationId xmlns:p14="http://schemas.microsoft.com/office/powerpoint/2010/main" val="199149353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pPr fontAlgn="base"/>
            <a:r>
              <a:rPr lang="en-US" altLang="ko-KR" sz="3600" b="1" dirty="0" smtClean="0"/>
              <a:t>1. </a:t>
            </a:r>
            <a:r>
              <a:rPr lang="ko-KR" altLang="en-US" sz="3600" b="1" dirty="0" smtClean="0"/>
              <a:t>단체교섭 </a:t>
            </a:r>
            <a:r>
              <a:rPr lang="en-US" altLang="ko-KR" sz="3600" b="1" dirty="0" smtClean="0"/>
              <a:t>-</a:t>
            </a:r>
            <a:r>
              <a:rPr lang="ko-KR" altLang="en-US" sz="3600" b="1" dirty="0"/>
              <a:t> </a:t>
            </a:r>
            <a:r>
              <a:rPr lang="ko-KR" altLang="en-US" sz="3600" b="1" dirty="0" smtClean="0"/>
              <a:t>라</a:t>
            </a:r>
            <a:r>
              <a:rPr lang="en-US" altLang="ko-KR" sz="3600" b="1" dirty="0" smtClean="0"/>
              <a:t>. </a:t>
            </a:r>
            <a:r>
              <a:rPr lang="ko-KR" altLang="en-US" sz="3600" b="1" dirty="0"/>
              <a:t>단체교섭 </a:t>
            </a:r>
            <a:r>
              <a:rPr lang="ko-KR" altLang="en-US" sz="3600" b="1" dirty="0" smtClean="0"/>
              <a:t>의무</a:t>
            </a:r>
            <a:r>
              <a:rPr lang="en-US" altLang="ko-KR" sz="3600" b="1" dirty="0" smtClean="0"/>
              <a:t> </a:t>
            </a:r>
            <a:endParaRPr lang="ko-KR" altLang="en-US" sz="3600" b="1"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18112" y="759220"/>
            <a:ext cx="11773161" cy="6617196"/>
          </a:xfrm>
          <a:prstGeom prst="rect">
            <a:avLst/>
          </a:prstGeom>
          <a:noFill/>
        </p:spPr>
        <p:txBody>
          <a:bodyPr wrap="square" rtlCol="0">
            <a:spAutoFit/>
          </a:bodyPr>
          <a:lstStyle/>
          <a:p>
            <a:pPr fontAlgn="base"/>
            <a:r>
              <a:rPr lang="ko-KR" altLang="en-US" sz="2400" b="1" dirty="0"/>
              <a:t>○ </a:t>
            </a:r>
            <a:r>
              <a:rPr lang="ko-KR" altLang="en-US" sz="2400" b="1" dirty="0" smtClean="0"/>
              <a:t>기타</a:t>
            </a:r>
            <a:endParaRPr lang="en-US" altLang="ko-KR" sz="2400" b="1" dirty="0" smtClean="0"/>
          </a:p>
          <a:p>
            <a:pPr fontAlgn="base"/>
            <a:endParaRPr lang="ko-KR" altLang="en-US" sz="800" dirty="0"/>
          </a:p>
          <a:p>
            <a:pPr fontAlgn="base"/>
            <a:r>
              <a:rPr lang="en-US" altLang="ko-KR" sz="2200" dirty="0" smtClean="0"/>
              <a:t>- </a:t>
            </a:r>
            <a:r>
              <a:rPr lang="ko-KR" altLang="en-US" sz="2200" u="sng" dirty="0" err="1" smtClean="0"/>
              <a:t>초기업단위노조에</a:t>
            </a:r>
            <a:r>
              <a:rPr lang="ko-KR" altLang="en-US" sz="2200" u="sng" dirty="0" smtClean="0"/>
              <a:t> </a:t>
            </a:r>
            <a:r>
              <a:rPr lang="ko-KR" altLang="en-US" sz="2200" u="sng" dirty="0"/>
              <a:t>있어 조합원 확인을 요구하는 경우</a:t>
            </a:r>
            <a:r>
              <a:rPr lang="ko-KR" altLang="en-US" sz="2200" dirty="0"/>
              <a:t> </a:t>
            </a:r>
            <a:r>
              <a:rPr lang="en-US" altLang="ko-KR" sz="2200" dirty="0"/>
              <a:t>: </a:t>
            </a:r>
            <a:r>
              <a:rPr lang="ko-KR" altLang="en-US" sz="2200" u="sng" dirty="0"/>
              <a:t>ⓐ정공법</a:t>
            </a:r>
            <a:r>
              <a:rPr lang="en-US" altLang="ko-KR" sz="2200" u="sng" dirty="0"/>
              <a:t>, </a:t>
            </a:r>
            <a:r>
              <a:rPr lang="ko-KR" altLang="en-US" sz="2200" u="sng" dirty="0"/>
              <a:t>ⓑ공개 가능한 조합원만 공개</a:t>
            </a:r>
            <a:r>
              <a:rPr lang="en-US" altLang="ko-KR" sz="2200" u="sng" dirty="0"/>
              <a:t>, </a:t>
            </a:r>
            <a:r>
              <a:rPr lang="ko-KR" altLang="en-US" sz="2200" u="sng" dirty="0"/>
              <a:t>ⓒ간접적인 방법을 통해 조합원이 있음을 확인 </a:t>
            </a:r>
            <a:r>
              <a:rPr lang="ko-KR" altLang="en-US" sz="2200" u="sng" dirty="0" smtClean="0"/>
              <a:t>등</a:t>
            </a:r>
            <a:endParaRPr lang="en-US" altLang="ko-KR" sz="2200" u="sng" dirty="0" smtClean="0"/>
          </a:p>
          <a:p>
            <a:pPr fontAlgn="base"/>
            <a:endParaRPr lang="ko-KR" altLang="en-US" sz="800" dirty="0"/>
          </a:p>
          <a:p>
            <a:pPr fontAlgn="base"/>
            <a:r>
              <a:rPr lang="en-US" altLang="ko-KR" sz="2200" dirty="0"/>
              <a:t>- </a:t>
            </a:r>
            <a:r>
              <a:rPr lang="ko-KR" altLang="en-US" sz="2200" u="sng" dirty="0"/>
              <a:t>사용자의 이익대표자 포함 등 조합원 자격에 시비를 거는 경우</a:t>
            </a:r>
            <a:r>
              <a:rPr lang="ko-KR" altLang="en-US" sz="2200" dirty="0"/>
              <a:t> </a:t>
            </a:r>
            <a:r>
              <a:rPr lang="en-US" altLang="ko-KR" sz="2200" dirty="0"/>
              <a:t>: </a:t>
            </a:r>
            <a:r>
              <a:rPr lang="ko-KR" altLang="en-US" sz="2200" dirty="0"/>
              <a:t>조합원 자격유무 법적 확인</a:t>
            </a:r>
            <a:r>
              <a:rPr lang="en-US" altLang="ko-KR" sz="2200" dirty="0"/>
              <a:t>, </a:t>
            </a:r>
            <a:r>
              <a:rPr lang="ko-KR" altLang="en-US" sz="2200" dirty="0"/>
              <a:t>일단 </a:t>
            </a:r>
            <a:r>
              <a:rPr lang="ko-KR" altLang="en-US" sz="2200" dirty="0" err="1"/>
              <a:t>준조합원</a:t>
            </a:r>
            <a:r>
              <a:rPr lang="ko-KR" altLang="en-US" sz="2200" dirty="0"/>
              <a:t> 형식으로 우회하는 방법 등</a:t>
            </a:r>
          </a:p>
          <a:p>
            <a:pPr fontAlgn="base"/>
            <a:endParaRPr lang="en-US" altLang="ko-KR" sz="800" dirty="0" smtClean="0"/>
          </a:p>
          <a:p>
            <a:pPr fontAlgn="base"/>
            <a:r>
              <a:rPr lang="ko-KR" altLang="en-US" sz="2200" dirty="0" err="1" smtClean="0"/>
              <a:t>재결례</a:t>
            </a:r>
            <a:r>
              <a:rPr lang="en-US" altLang="ko-KR" sz="2200" dirty="0"/>
              <a:t>) </a:t>
            </a:r>
            <a:r>
              <a:rPr lang="ko-KR" altLang="en-US" sz="2200" b="1" u="sng" dirty="0"/>
              <a:t>조합원의 근로자성 여부에 문제가 있다고 하더라도 단체교섭 요구 그 자체를 거부한 것은 부당노동행위이다</a:t>
            </a:r>
            <a:r>
              <a:rPr lang="en-US" altLang="ko-KR" sz="2200" b="1" u="sng" dirty="0"/>
              <a:t>.</a:t>
            </a:r>
            <a:r>
              <a:rPr lang="en-US" altLang="ko-KR" sz="2200" dirty="0"/>
              <a:t>(2002.2.25.</a:t>
            </a:r>
            <a:r>
              <a:rPr lang="ko-KR" altLang="en-US" sz="2200" dirty="0" err="1"/>
              <a:t>중노위</a:t>
            </a:r>
            <a:r>
              <a:rPr lang="en-US" altLang="ko-KR" sz="2200" dirty="0"/>
              <a:t>2001</a:t>
            </a:r>
            <a:r>
              <a:rPr lang="ko-KR" altLang="en-US" sz="2200" dirty="0" err="1"/>
              <a:t>부노</a:t>
            </a:r>
            <a:r>
              <a:rPr lang="en-US" altLang="ko-KR" sz="2200" dirty="0"/>
              <a:t>201)</a:t>
            </a:r>
            <a:endParaRPr lang="ko-KR" altLang="en-US" sz="2200" dirty="0"/>
          </a:p>
          <a:p>
            <a:pPr fontAlgn="base"/>
            <a:endParaRPr lang="en-US" altLang="ko-KR" sz="800" dirty="0" smtClean="0"/>
          </a:p>
          <a:p>
            <a:pPr fontAlgn="base"/>
            <a:r>
              <a:rPr lang="en-US" altLang="ko-KR" sz="2200" dirty="0" smtClean="0"/>
              <a:t>- </a:t>
            </a:r>
            <a:r>
              <a:rPr lang="ko-KR" altLang="en-US" sz="2200" dirty="0"/>
              <a:t>잠정합의가 이뤄졌음에도 단체협약 체결을 거부하는 경우 </a:t>
            </a:r>
            <a:r>
              <a:rPr lang="en-US" altLang="ko-KR" sz="2200" dirty="0"/>
              <a:t>: </a:t>
            </a:r>
            <a:r>
              <a:rPr lang="ko-KR" altLang="en-US" sz="2200" dirty="0"/>
              <a:t>매 교섭 시마다 합의서 작성 등</a:t>
            </a:r>
          </a:p>
          <a:p>
            <a:pPr fontAlgn="base"/>
            <a:endParaRPr lang="en-US" altLang="ko-KR" sz="800" dirty="0" smtClean="0"/>
          </a:p>
          <a:p>
            <a:pPr fontAlgn="base"/>
            <a:r>
              <a:rPr lang="ko-KR" altLang="en-US" sz="2200" dirty="0" err="1" smtClean="0"/>
              <a:t>재결례</a:t>
            </a:r>
            <a:r>
              <a:rPr lang="en-US" altLang="ko-KR" sz="2200" dirty="0"/>
              <a:t>) </a:t>
            </a:r>
            <a:r>
              <a:rPr lang="ko-KR" altLang="en-US" sz="2200" b="1" u="sng" dirty="0"/>
              <a:t>단체교섭에서 합의된 </a:t>
            </a:r>
            <a:r>
              <a:rPr lang="ko-KR" altLang="en-US" sz="2200" b="1" u="sng" dirty="0" err="1"/>
              <a:t>단체협약안에</a:t>
            </a:r>
            <a:r>
              <a:rPr lang="ko-KR" altLang="en-US" sz="2200" b="1" u="sng" dirty="0"/>
              <a:t> 대해 사용자가 새로운 </a:t>
            </a:r>
            <a:r>
              <a:rPr lang="ko-KR" altLang="en-US" sz="2200" b="1" u="sng" dirty="0" err="1"/>
              <a:t>교섭안을</a:t>
            </a:r>
            <a:r>
              <a:rPr lang="ko-KR" altLang="en-US" sz="2200" b="1" u="sng" dirty="0"/>
              <a:t> 가지고 교섭에 임하자 하면서 교섭을 기피한 것은 부당노동행위이다</a:t>
            </a:r>
            <a:r>
              <a:rPr lang="en-US" altLang="ko-KR" sz="2200" b="1" u="sng" dirty="0"/>
              <a:t>.</a:t>
            </a:r>
            <a:r>
              <a:rPr lang="en-US" altLang="ko-KR" sz="2200" dirty="0"/>
              <a:t>(1993.7.5.</a:t>
            </a:r>
            <a:r>
              <a:rPr lang="ko-KR" altLang="en-US" sz="2200" dirty="0" err="1"/>
              <a:t>중노위</a:t>
            </a:r>
            <a:r>
              <a:rPr lang="en-US" altLang="ko-KR" sz="2200" dirty="0"/>
              <a:t>93</a:t>
            </a:r>
            <a:r>
              <a:rPr lang="ko-KR" altLang="en-US" sz="2200" dirty="0" err="1"/>
              <a:t>부노</a:t>
            </a:r>
            <a:r>
              <a:rPr lang="en-US" altLang="ko-KR" sz="2200" dirty="0"/>
              <a:t>58)</a:t>
            </a:r>
            <a:endParaRPr lang="ko-KR" altLang="en-US" sz="2200" dirty="0"/>
          </a:p>
          <a:p>
            <a:pPr fontAlgn="base"/>
            <a:endParaRPr lang="en-US" altLang="ko-KR" sz="800" dirty="0" smtClean="0"/>
          </a:p>
          <a:p>
            <a:pPr fontAlgn="base"/>
            <a:r>
              <a:rPr lang="en-US" altLang="ko-KR" sz="2200" dirty="0" smtClean="0"/>
              <a:t>- </a:t>
            </a:r>
            <a:r>
              <a:rPr lang="ko-KR" altLang="en-US" sz="2200" u="sng" dirty="0"/>
              <a:t>임금교섭이 지연되고 있음을 핑계로 </a:t>
            </a:r>
            <a:r>
              <a:rPr lang="ko-KR" altLang="en-US" sz="2200" u="sng" dirty="0" err="1"/>
              <a:t>비조합원에</a:t>
            </a:r>
            <a:r>
              <a:rPr lang="ko-KR" altLang="en-US" sz="2200" u="sng" dirty="0"/>
              <a:t> 대하여만 임금인상을 실시하는 경우 부당노동행위 성립 가능</a:t>
            </a:r>
            <a:r>
              <a:rPr lang="en-US" altLang="ko-KR" sz="2200" u="sng" dirty="0"/>
              <a:t>.</a:t>
            </a:r>
            <a:endParaRPr lang="ko-KR" altLang="en-US" sz="2200" dirty="0"/>
          </a:p>
          <a:p>
            <a:pPr fontAlgn="base"/>
            <a:endParaRPr lang="en-US" altLang="ko-KR" sz="800" dirty="0" smtClean="0"/>
          </a:p>
          <a:p>
            <a:pPr fontAlgn="base"/>
            <a:r>
              <a:rPr lang="en-US" altLang="ko-KR" sz="2200" spc="-150" dirty="0" smtClean="0"/>
              <a:t>- </a:t>
            </a:r>
            <a:r>
              <a:rPr lang="ko-KR" altLang="en-US" sz="2200" spc="-150" dirty="0"/>
              <a:t>사용자의 단체교섭 거부행위가 건전한 사회통념이나 사회상규상 용인될 수 없는 정도에 이른 것으로 인정되는 경우에</a:t>
            </a:r>
            <a:r>
              <a:rPr lang="en-US" altLang="ko-KR" sz="2200" spc="-150" dirty="0"/>
              <a:t>, </a:t>
            </a:r>
            <a:r>
              <a:rPr lang="ko-KR" altLang="en-US" sz="2200" spc="-150" dirty="0"/>
              <a:t>그 거부행위는 </a:t>
            </a:r>
            <a:r>
              <a:rPr lang="ko-KR" altLang="en-US" sz="2200" b="1" u="sng" spc="-150" dirty="0"/>
              <a:t>부당노동행위로서 단체교섭권을 침해하는 위법한 행위로 평가되어 불법행위의 요건을 충족하게 되어 손해배상청구가 가능함</a:t>
            </a:r>
            <a:r>
              <a:rPr lang="en-US" altLang="ko-KR" sz="2200" b="1" u="sng" spc="-300" dirty="0" smtClean="0"/>
              <a:t>. </a:t>
            </a:r>
            <a:r>
              <a:rPr lang="en-US" altLang="ko-KR" sz="2200" spc="-300" dirty="0" smtClean="0"/>
              <a:t>(</a:t>
            </a:r>
            <a:r>
              <a:rPr lang="ko-KR" altLang="en-US" sz="2200" spc="-300" dirty="0" smtClean="0"/>
              <a:t>대법원 </a:t>
            </a:r>
            <a:r>
              <a:rPr lang="en-US" altLang="ko-KR" sz="2200" spc="-300" dirty="0" smtClean="0"/>
              <a:t>2006.10.26</a:t>
            </a:r>
            <a:r>
              <a:rPr lang="en-US" altLang="ko-KR" sz="2200" spc="-300" dirty="0"/>
              <a:t>.</a:t>
            </a:r>
            <a:r>
              <a:rPr lang="ko-KR" altLang="en-US" sz="2200" spc="-300" dirty="0"/>
              <a:t>선고 </a:t>
            </a:r>
            <a:r>
              <a:rPr lang="en-US" altLang="ko-KR" sz="2200" spc="-300" dirty="0"/>
              <a:t>2004</a:t>
            </a:r>
            <a:r>
              <a:rPr lang="ko-KR" altLang="en-US" sz="2200" spc="-300" dirty="0"/>
              <a:t>다</a:t>
            </a:r>
            <a:r>
              <a:rPr lang="en-US" altLang="ko-KR" sz="2200" spc="-300" dirty="0"/>
              <a:t>11070</a:t>
            </a:r>
            <a:r>
              <a:rPr lang="ko-KR" altLang="en-US" sz="2200" spc="-300" dirty="0"/>
              <a:t>판결</a:t>
            </a:r>
            <a:r>
              <a:rPr lang="en-US" altLang="ko-KR" sz="2200" spc="-300" dirty="0"/>
              <a:t>)</a:t>
            </a:r>
            <a:endParaRPr lang="ko-KR" altLang="en-US" sz="2200" spc="-300" dirty="0"/>
          </a:p>
          <a:p>
            <a:pPr fontAlgn="base">
              <a:lnSpc>
                <a:spcPct val="150000"/>
              </a:lnSpc>
            </a:pPr>
            <a:endParaRPr lang="ko-KR" altLang="en-US" sz="2400" dirty="0"/>
          </a:p>
        </p:txBody>
      </p:sp>
    </p:spTree>
    <p:extLst>
      <p:ext uri="{BB962C8B-B14F-4D97-AF65-F5344CB8AC3E}">
        <p14:creationId xmlns:p14="http://schemas.microsoft.com/office/powerpoint/2010/main" val="53372308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6">
            <a:extLst>
              <a:ext uri="{FF2B5EF4-FFF2-40B4-BE49-F238E27FC236}">
                <a16:creationId xmlns="" xmlns:a16="http://schemas.microsoft.com/office/drawing/2014/main" id="{FE412C1F-883E-40CA-93A1-BED375C443B1}"/>
              </a:ext>
            </a:extLst>
          </p:cNvPr>
          <p:cNvSpPr/>
          <p:nvPr/>
        </p:nvSpPr>
        <p:spPr>
          <a:xfrm>
            <a:off x="0" y="0"/>
            <a:ext cx="12192000" cy="2951748"/>
          </a:xfrm>
          <a:prstGeom prst="rect">
            <a:avLst/>
          </a:prstGeom>
          <a:solidFill>
            <a:srgbClr val="629DD1"/>
          </a:solidFill>
          <a:ln w="15875" cap="flat" cmpd="sng" algn="ctr">
            <a:noFill/>
            <a:prstDash val="solid"/>
          </a:ln>
          <a:effectLst/>
        </p:spPr>
        <p:txBody>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dirty="0">
              <a:ln>
                <a:noFill/>
              </a:ln>
              <a:solidFill>
                <a:prstClr val="white"/>
              </a:solidFill>
              <a:effectLst/>
              <a:uLnTx/>
              <a:uFillTx/>
              <a:latin typeface="나눔고딕 ExtraBold"/>
              <a:ea typeface="나눔고딕 ExtraBold"/>
              <a:cs typeface="+mn-cs"/>
            </a:endParaRPr>
          </a:p>
        </p:txBody>
      </p:sp>
      <p:sp>
        <p:nvSpPr>
          <p:cNvPr id="15" name="Rectangle 6">
            <a:extLst>
              <a:ext uri="{FF2B5EF4-FFF2-40B4-BE49-F238E27FC236}">
                <a16:creationId xmlns="" xmlns:a16="http://schemas.microsoft.com/office/drawing/2014/main" id="{69429E13-B7F8-42B7-A16D-505067AB59DB}"/>
              </a:ext>
            </a:extLst>
          </p:cNvPr>
          <p:cNvSpPr/>
          <p:nvPr/>
        </p:nvSpPr>
        <p:spPr>
          <a:xfrm>
            <a:off x="3175" y="6400800"/>
            <a:ext cx="12188825" cy="457200"/>
          </a:xfrm>
          <a:prstGeom prst="rect">
            <a:avLst/>
          </a:prstGeom>
          <a:solidFill>
            <a:srgbClr val="629DD1"/>
          </a:solidFill>
          <a:ln w="15875" cap="flat" cmpd="sng" algn="ctr">
            <a:noFill/>
            <a:prstDash val="solid"/>
          </a:ln>
          <a:effectLst/>
        </p:spPr>
      </p:sp>
      <p:sp>
        <p:nvSpPr>
          <p:cNvPr id="16" name="Rectangle 7">
            <a:extLst>
              <a:ext uri="{FF2B5EF4-FFF2-40B4-BE49-F238E27FC236}">
                <a16:creationId xmlns="" xmlns:a16="http://schemas.microsoft.com/office/drawing/2014/main" id="{CA01735C-DC4B-44BA-B567-F12C136B8D49}"/>
              </a:ext>
            </a:extLst>
          </p:cNvPr>
          <p:cNvSpPr/>
          <p:nvPr/>
        </p:nvSpPr>
        <p:spPr>
          <a:xfrm>
            <a:off x="15" y="6334316"/>
            <a:ext cx="12188825" cy="64008"/>
          </a:xfrm>
          <a:prstGeom prst="rect">
            <a:avLst/>
          </a:prstGeom>
          <a:solidFill>
            <a:srgbClr val="4A66AC"/>
          </a:solidFill>
          <a:ln w="15875" cap="flat" cmpd="sng" algn="ctr">
            <a:noFill/>
            <a:prstDash val="solid"/>
          </a:ln>
          <a:effectLst/>
        </p:spPr>
      </p:sp>
      <p:pic>
        <p:nvPicPr>
          <p:cNvPr id="17" name="그림 16">
            <a:extLst>
              <a:ext uri="{FF2B5EF4-FFF2-40B4-BE49-F238E27FC236}">
                <a16:creationId xmlns="" xmlns:a16="http://schemas.microsoft.com/office/drawing/2014/main" id="{93565793-3A20-4479-88AD-BC4408AB9DE3}"/>
              </a:ext>
            </a:extLst>
          </p:cNvPr>
          <p:cNvPicPr>
            <a:picLocks noChangeAspect="1"/>
          </p:cNvPicPr>
          <p:nvPr/>
        </p:nvPicPr>
        <p:blipFill>
          <a:blip r:embed="rId2"/>
          <a:stretch>
            <a:fillRect/>
          </a:stretch>
        </p:blipFill>
        <p:spPr>
          <a:xfrm>
            <a:off x="9161273" y="6422207"/>
            <a:ext cx="2881080" cy="420158"/>
          </a:xfrm>
          <a:prstGeom prst="rect">
            <a:avLst/>
          </a:prstGeom>
        </p:spPr>
      </p:pic>
      <p:pic>
        <p:nvPicPr>
          <p:cNvPr id="18" name="그림 17">
            <a:extLst>
              <a:ext uri="{FF2B5EF4-FFF2-40B4-BE49-F238E27FC236}">
                <a16:creationId xmlns="" xmlns:a16="http://schemas.microsoft.com/office/drawing/2014/main" id="{D3428066-9484-48C9-BF4E-2A09B1B54DF4}"/>
              </a:ext>
            </a:extLst>
          </p:cNvPr>
          <p:cNvPicPr>
            <a:picLocks noChangeAspect="1"/>
          </p:cNvPicPr>
          <p:nvPr/>
        </p:nvPicPr>
        <p:blipFill>
          <a:blip r:embed="rId3"/>
          <a:stretch>
            <a:fillRect/>
          </a:stretch>
        </p:blipFill>
        <p:spPr>
          <a:xfrm>
            <a:off x="3847097" y="634506"/>
            <a:ext cx="8572500" cy="2381250"/>
          </a:xfrm>
          <a:prstGeom prst="rect">
            <a:avLst/>
          </a:prstGeom>
        </p:spPr>
      </p:pic>
      <p:sp>
        <p:nvSpPr>
          <p:cNvPr id="19" name="제목 2">
            <a:extLst>
              <a:ext uri="{FF2B5EF4-FFF2-40B4-BE49-F238E27FC236}">
                <a16:creationId xmlns="" xmlns:a16="http://schemas.microsoft.com/office/drawing/2014/main" id="{62EC2B6E-4293-46A0-908A-71727405CF8A}"/>
              </a:ext>
            </a:extLst>
          </p:cNvPr>
          <p:cNvSpPr txBox="1">
            <a:spLocks/>
          </p:cNvSpPr>
          <p:nvPr/>
        </p:nvSpPr>
        <p:spPr>
          <a:xfrm>
            <a:off x="1100050" y="3357224"/>
            <a:ext cx="10425905" cy="1218706"/>
          </a:xfrm>
          <a:prstGeom prst="rect">
            <a:avLst/>
          </a:prstGeom>
        </p:spPr>
        <p:txBody>
          <a:bodyPr vert="horz" lIns="91440" tIns="45720" rIns="91440" bIns="45720" rtlCol="0" anchor="b">
            <a:normAutofit/>
          </a:bodyPr>
          <a:lstStyle>
            <a:lvl1pPr algn="l" defTabSz="914400" rtl="0" eaLnBrk="1" latinLnBrk="1"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US" altLang="ko-KR" sz="6000" b="1" dirty="0">
                <a:solidFill>
                  <a:prstClr val="black">
                    <a:lumMod val="75000"/>
                    <a:lumOff val="25000"/>
                  </a:prstClr>
                </a:solidFill>
                <a:latin typeface="+mj-ea"/>
              </a:rPr>
              <a:t>Ⅱ</a:t>
            </a:r>
            <a:r>
              <a:rPr lang="en-US" altLang="ko-KR" sz="6000" b="1" dirty="0" smtClean="0">
                <a:solidFill>
                  <a:prstClr val="black">
                    <a:lumMod val="75000"/>
                    <a:lumOff val="25000"/>
                  </a:prstClr>
                </a:solidFill>
                <a:latin typeface="+mj-ea"/>
              </a:rPr>
              <a:t>. </a:t>
            </a:r>
            <a:r>
              <a:rPr lang="ko-KR" altLang="en-US" sz="6000" b="1" dirty="0" smtClean="0">
                <a:solidFill>
                  <a:prstClr val="black">
                    <a:lumMod val="75000"/>
                    <a:lumOff val="25000"/>
                  </a:prstClr>
                </a:solidFill>
                <a:latin typeface="+mj-ea"/>
              </a:rPr>
              <a:t>단체협약</a:t>
            </a:r>
            <a:endParaRPr lang="ko-KR" altLang="en-US" sz="9600" b="1" dirty="0">
              <a:solidFill>
                <a:prstClr val="black">
                  <a:lumMod val="75000"/>
                  <a:lumOff val="25000"/>
                </a:prstClr>
              </a:solidFill>
              <a:latin typeface="+mj-ea"/>
            </a:endParaRPr>
          </a:p>
        </p:txBody>
      </p:sp>
      <p:cxnSp>
        <p:nvCxnSpPr>
          <p:cNvPr id="20" name="직선 연결선 19">
            <a:extLst>
              <a:ext uri="{FF2B5EF4-FFF2-40B4-BE49-F238E27FC236}">
                <a16:creationId xmlns="" xmlns:a16="http://schemas.microsoft.com/office/drawing/2014/main" id="{DC5E5697-8FA6-437B-98C5-6FB2E3BE14D5}"/>
              </a:ext>
            </a:extLst>
          </p:cNvPr>
          <p:cNvCxnSpPr>
            <a:cxnSpLocks/>
          </p:cNvCxnSpPr>
          <p:nvPr/>
        </p:nvCxnSpPr>
        <p:spPr>
          <a:xfrm>
            <a:off x="1185333" y="4673599"/>
            <a:ext cx="1033750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6497157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pPr fontAlgn="base"/>
            <a:r>
              <a:rPr lang="en-US" altLang="ko-KR" sz="3600" b="1" dirty="0"/>
              <a:t>2</a:t>
            </a:r>
            <a:r>
              <a:rPr lang="en-US" altLang="ko-KR" sz="3600" b="1" dirty="0" smtClean="0"/>
              <a:t>. </a:t>
            </a:r>
            <a:r>
              <a:rPr lang="ko-KR" altLang="en-US" sz="3600" b="1" dirty="0" smtClean="0"/>
              <a:t>단체협약 </a:t>
            </a:r>
            <a:r>
              <a:rPr lang="en-US" altLang="ko-KR" sz="3600" b="1" dirty="0" smtClean="0"/>
              <a:t>– </a:t>
            </a:r>
            <a:r>
              <a:rPr lang="ko-KR" altLang="en-US" sz="3600" b="1" dirty="0" smtClean="0"/>
              <a:t>가</a:t>
            </a:r>
            <a:r>
              <a:rPr lang="en-US" altLang="ko-KR" sz="3600" b="1" dirty="0" smtClean="0"/>
              <a:t>. </a:t>
            </a:r>
            <a:r>
              <a:rPr lang="ko-KR" altLang="en-US" sz="3600" b="1" dirty="0" smtClean="0"/>
              <a:t>개념 및 유효요건 </a:t>
            </a:r>
            <a:r>
              <a:rPr lang="en-US" altLang="ko-KR" sz="3600" b="1" dirty="0" smtClean="0"/>
              <a:t> </a:t>
            </a:r>
            <a:endParaRPr lang="ko-KR" altLang="en-US" sz="3600" b="1"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18112" y="759220"/>
            <a:ext cx="11773161" cy="7786747"/>
          </a:xfrm>
          <a:prstGeom prst="rect">
            <a:avLst/>
          </a:prstGeom>
          <a:noFill/>
        </p:spPr>
        <p:txBody>
          <a:bodyPr wrap="square" rtlCol="0">
            <a:spAutoFit/>
          </a:bodyPr>
          <a:lstStyle/>
          <a:p>
            <a:pPr fontAlgn="base"/>
            <a:endParaRPr lang="en-US" altLang="ko-KR" sz="800" b="1" spc="-150" dirty="0" smtClean="0"/>
          </a:p>
          <a:p>
            <a:pPr fontAlgn="base"/>
            <a:r>
              <a:rPr lang="ko-KR" altLang="en-US" sz="2300" b="1" spc="-150" dirty="0" smtClean="0"/>
              <a:t>○ </a:t>
            </a:r>
            <a:r>
              <a:rPr lang="ko-KR" altLang="en-US" sz="2300" spc="-150" dirty="0"/>
              <a:t>노동조합 등 근로자단체가 사용자 또는 사용자단체에 대한 단체교섭권을 행사하여 교섭을 하고</a:t>
            </a:r>
            <a:r>
              <a:rPr lang="en-US" altLang="ko-KR" sz="2300" spc="-150" dirty="0"/>
              <a:t>, </a:t>
            </a:r>
            <a:r>
              <a:rPr lang="ko-KR" altLang="en-US" sz="2300" spc="-150" dirty="0"/>
              <a:t>그 결과 교섭의 대상으로 삼은 근로조건에 관한 사항 기타 노동관계에 관한 사항에 대하여 </a:t>
            </a:r>
            <a:r>
              <a:rPr lang="ko-KR" altLang="en-US" sz="2300" u="sng" spc="-150" dirty="0"/>
              <a:t>위 당사자 사이에 결정한 내용을 협약의 형식으로 체결한 문서</a:t>
            </a:r>
            <a:r>
              <a:rPr lang="ko-KR" altLang="en-US" sz="2300" spc="-150" dirty="0"/>
              <a:t>로</a:t>
            </a:r>
            <a:r>
              <a:rPr lang="en-US" altLang="ko-KR" sz="2300" spc="-150" dirty="0"/>
              <a:t>, </a:t>
            </a:r>
            <a:r>
              <a:rPr lang="ko-KR" altLang="en-US" sz="2300" u="sng" spc="-150" dirty="0">
                <a:solidFill>
                  <a:srgbClr val="FF6600"/>
                </a:solidFill>
              </a:rPr>
              <a:t>그 문서의 명칭이 단체협약</a:t>
            </a:r>
            <a:r>
              <a:rPr lang="en-US" altLang="ko-KR" sz="2300" u="sng" spc="-150" dirty="0">
                <a:solidFill>
                  <a:srgbClr val="FF6600"/>
                </a:solidFill>
              </a:rPr>
              <a:t>, </a:t>
            </a:r>
            <a:r>
              <a:rPr lang="ko-KR" altLang="en-US" sz="2300" u="sng" spc="-150" dirty="0">
                <a:solidFill>
                  <a:srgbClr val="FF6600"/>
                </a:solidFill>
              </a:rPr>
              <a:t>임금협정</a:t>
            </a:r>
            <a:r>
              <a:rPr lang="en-US" altLang="ko-KR" sz="2300" u="sng" spc="-150" dirty="0">
                <a:solidFill>
                  <a:srgbClr val="FF6600"/>
                </a:solidFill>
              </a:rPr>
              <a:t>, </a:t>
            </a:r>
            <a:r>
              <a:rPr lang="ko-KR" altLang="en-US" sz="2300" u="sng" spc="-150" dirty="0">
                <a:solidFill>
                  <a:srgbClr val="FF6600"/>
                </a:solidFill>
              </a:rPr>
              <a:t>노동협약</a:t>
            </a:r>
            <a:r>
              <a:rPr lang="en-US" altLang="ko-KR" sz="2300" u="sng" spc="-150" dirty="0">
                <a:solidFill>
                  <a:srgbClr val="FF6600"/>
                </a:solidFill>
              </a:rPr>
              <a:t>, </a:t>
            </a:r>
            <a:r>
              <a:rPr lang="ko-KR" altLang="en-US" sz="2300" u="sng" spc="-150" dirty="0">
                <a:solidFill>
                  <a:srgbClr val="FF6600"/>
                </a:solidFill>
              </a:rPr>
              <a:t>각서</a:t>
            </a:r>
            <a:r>
              <a:rPr lang="en-US" altLang="ko-KR" sz="2300" u="sng" spc="-150" dirty="0">
                <a:solidFill>
                  <a:srgbClr val="FF6600"/>
                </a:solidFill>
              </a:rPr>
              <a:t>, </a:t>
            </a:r>
            <a:r>
              <a:rPr lang="ko-KR" altLang="en-US" sz="2300" u="sng" spc="-150" dirty="0">
                <a:solidFill>
                  <a:srgbClr val="FF6600"/>
                </a:solidFill>
              </a:rPr>
              <a:t>합의서 등 무엇으로 되어 있던 관계없다</a:t>
            </a:r>
            <a:r>
              <a:rPr lang="en-US" altLang="ko-KR" sz="2300" u="sng" spc="-150" dirty="0" smtClean="0">
                <a:solidFill>
                  <a:srgbClr val="FF6600"/>
                </a:solidFill>
              </a:rPr>
              <a:t>.</a:t>
            </a:r>
          </a:p>
          <a:p>
            <a:pPr fontAlgn="base"/>
            <a:endParaRPr lang="en-US" altLang="ko-KR" sz="1000" u="sng" dirty="0"/>
          </a:p>
          <a:p>
            <a:pPr fontAlgn="base"/>
            <a:r>
              <a:rPr lang="ko-KR" altLang="en-US" sz="2400" b="1" spc="-150" dirty="0" smtClean="0"/>
              <a:t>◈ </a:t>
            </a:r>
            <a:r>
              <a:rPr lang="ko-KR" altLang="en-US" sz="2400" b="1" dirty="0"/>
              <a:t>단체협약 </a:t>
            </a:r>
            <a:r>
              <a:rPr lang="ko-KR" altLang="en-US" sz="2400" b="1" dirty="0" smtClean="0"/>
              <a:t>유효요건</a:t>
            </a:r>
            <a:endParaRPr lang="en-US" altLang="ko-KR" sz="2400" b="1" dirty="0" smtClean="0"/>
          </a:p>
          <a:p>
            <a:pPr fontAlgn="base"/>
            <a:endParaRPr lang="en-US" altLang="ko-KR" sz="1000" b="1" dirty="0"/>
          </a:p>
          <a:p>
            <a:pPr fontAlgn="base"/>
            <a:r>
              <a:rPr lang="ko-KR" altLang="en-US" sz="2300" b="1" spc="-150" dirty="0" smtClean="0"/>
              <a:t>○ 서면작성 </a:t>
            </a:r>
            <a:r>
              <a:rPr lang="ko-KR" altLang="en-US" sz="2300" b="1" spc="-150" dirty="0"/>
              <a:t>및 쌍방의 서명 또는 </a:t>
            </a:r>
            <a:r>
              <a:rPr lang="ko-KR" altLang="en-US" sz="2300" b="1" spc="-150" dirty="0" smtClean="0"/>
              <a:t>날인 </a:t>
            </a:r>
            <a:r>
              <a:rPr lang="en-US" altLang="ko-KR" sz="2300" b="1" spc="-150" dirty="0" smtClean="0"/>
              <a:t>: </a:t>
            </a:r>
            <a:r>
              <a:rPr lang="ko-KR" altLang="en-US" sz="2300" u="sng" spc="-150" dirty="0"/>
              <a:t>단체협약은 서면으로 작성하여 단체협약 당사자 모두가 서명 또는 날인해야</a:t>
            </a:r>
            <a:r>
              <a:rPr lang="ko-KR" altLang="en-US" sz="2300" spc="-150" dirty="0"/>
              <a:t> 한다</a:t>
            </a:r>
            <a:r>
              <a:rPr lang="en-US" altLang="ko-KR" sz="2300" spc="-150" dirty="0"/>
              <a:t>. </a:t>
            </a:r>
            <a:r>
              <a:rPr lang="ko-KR" altLang="en-US" sz="2300" b="1" u="sng" spc="-150" dirty="0">
                <a:solidFill>
                  <a:srgbClr val="3333FF"/>
                </a:solidFill>
              </a:rPr>
              <a:t>이를 규정한 노조법 제</a:t>
            </a:r>
            <a:r>
              <a:rPr lang="en-US" altLang="ko-KR" sz="2300" b="1" u="sng" spc="-150" dirty="0">
                <a:solidFill>
                  <a:srgbClr val="3333FF"/>
                </a:solidFill>
              </a:rPr>
              <a:t>31</a:t>
            </a:r>
            <a:r>
              <a:rPr lang="ko-KR" altLang="en-US" sz="2300" b="1" u="sng" spc="-150" dirty="0">
                <a:solidFill>
                  <a:srgbClr val="3333FF"/>
                </a:solidFill>
              </a:rPr>
              <a:t>조는 강행규정으로 이러한 요건을 갖추지 못한 노사간의 합의는 단체협약으로서의 효력을 인정받지 </a:t>
            </a:r>
            <a:r>
              <a:rPr lang="ko-KR" altLang="en-US" sz="2300" b="1" u="sng" spc="-150" dirty="0" smtClean="0">
                <a:solidFill>
                  <a:srgbClr val="3333FF"/>
                </a:solidFill>
              </a:rPr>
              <a:t>못한다는 것이 대법원 판례임</a:t>
            </a:r>
            <a:r>
              <a:rPr lang="en-US" altLang="ko-KR" sz="2300" b="1" u="sng" spc="-150" dirty="0" smtClean="0">
                <a:solidFill>
                  <a:srgbClr val="3333FF"/>
                </a:solidFill>
              </a:rPr>
              <a:t>. </a:t>
            </a:r>
            <a:r>
              <a:rPr lang="ko-KR" altLang="en-US" sz="2300" spc="-150" dirty="0" smtClean="0">
                <a:solidFill>
                  <a:srgbClr val="3333FF"/>
                </a:solidFill>
              </a:rPr>
              <a:t> </a:t>
            </a:r>
            <a:endParaRPr lang="en-US" altLang="ko-KR" sz="2300" spc="-150" dirty="0" smtClean="0">
              <a:solidFill>
                <a:srgbClr val="3333FF"/>
              </a:solidFill>
            </a:endParaRPr>
          </a:p>
          <a:p>
            <a:pPr fontAlgn="base"/>
            <a:endParaRPr lang="en-US" altLang="ko-KR" sz="1000" spc="-150" dirty="0" smtClean="0"/>
          </a:p>
          <a:p>
            <a:pPr fontAlgn="base"/>
            <a:r>
              <a:rPr lang="ko-KR" altLang="en-US" sz="2300" spc="-150" dirty="0" smtClean="0"/>
              <a:t>○ </a:t>
            </a:r>
            <a:r>
              <a:rPr lang="ko-KR" altLang="en-US" sz="2300" u="sng" spc="-150" dirty="0" smtClean="0"/>
              <a:t>단체교섭 </a:t>
            </a:r>
            <a:r>
              <a:rPr lang="ko-KR" altLang="en-US" sz="2300" u="sng" spc="-150" dirty="0"/>
              <a:t>도중 서로 합의된 일부 조항을 확인하기 위한 목적으로 작성된 문서이더라도 그것이 곧바로 단체협약이라고 볼 수 </a:t>
            </a:r>
            <a:r>
              <a:rPr lang="ko-KR" altLang="en-US" sz="2300" u="sng" spc="-150" dirty="0" smtClean="0"/>
              <a:t>없음</a:t>
            </a:r>
            <a:r>
              <a:rPr lang="en-US" altLang="ko-KR" sz="2300" spc="-150" dirty="0" smtClean="0"/>
              <a:t>. </a:t>
            </a:r>
            <a:r>
              <a:rPr lang="ko-KR" altLang="en-US" sz="2300" spc="-150" dirty="0" smtClean="0"/>
              <a:t>다만 </a:t>
            </a:r>
            <a:r>
              <a:rPr lang="ko-KR" altLang="en-US" sz="2300" b="1" u="sng" spc="-150" dirty="0"/>
              <a:t>회의록에 “단체협약과 동일한 효력을 갖는다”는 내용을 담아</a:t>
            </a:r>
            <a:r>
              <a:rPr lang="en-US" altLang="ko-KR" sz="2300" b="1" u="sng" spc="-150" dirty="0"/>
              <a:t>, </a:t>
            </a:r>
            <a:r>
              <a:rPr lang="ko-KR" altLang="en-US" sz="2300" b="1" u="sng" spc="-150" dirty="0"/>
              <a:t>합의사항을 단체협약으로서의 효력을 갖게 하려는 노사 당사자의 의사를 분명히 하고 </a:t>
            </a:r>
            <a:r>
              <a:rPr lang="ko-KR" altLang="en-US" sz="2300" b="1" u="sng" spc="-150" dirty="0" err="1"/>
              <a:t>서명또는</a:t>
            </a:r>
            <a:r>
              <a:rPr lang="ko-KR" altLang="en-US" sz="2300" b="1" u="sng" spc="-150" dirty="0"/>
              <a:t> 날인을 했다면 단체협약이 될 수 있음</a:t>
            </a:r>
            <a:r>
              <a:rPr lang="en-US" altLang="ko-KR" sz="2300" b="1" u="sng" spc="-150" dirty="0" smtClean="0"/>
              <a:t>.</a:t>
            </a:r>
          </a:p>
          <a:p>
            <a:pPr fontAlgn="base"/>
            <a:endParaRPr lang="en-US" altLang="ko-KR" sz="1000" b="1" u="sng" spc="-150" dirty="0"/>
          </a:p>
          <a:p>
            <a:pPr fontAlgn="base"/>
            <a:r>
              <a:rPr lang="en-US" altLang="ko-KR" sz="2300" b="1" spc="-150" dirty="0" smtClean="0">
                <a:latin typeface="+mn-ea"/>
              </a:rPr>
              <a:t>○ </a:t>
            </a:r>
            <a:r>
              <a:rPr lang="ko-KR" altLang="en-US" sz="2300" spc="-150" dirty="0">
                <a:latin typeface="+mn-ea"/>
              </a:rPr>
              <a:t>단체협약이 체결되면 노사 당사자는 체결일로부터 </a:t>
            </a:r>
            <a:r>
              <a:rPr lang="en-US" altLang="ko-KR" sz="2300" spc="-150" dirty="0">
                <a:latin typeface="+mn-ea"/>
              </a:rPr>
              <a:t>15</a:t>
            </a:r>
            <a:r>
              <a:rPr lang="ko-KR" altLang="en-US" sz="2300" spc="-150" dirty="0">
                <a:latin typeface="+mn-ea"/>
              </a:rPr>
              <a:t>일 이내에 행정관청에 신고해야 하나</a:t>
            </a:r>
            <a:r>
              <a:rPr lang="en-US" altLang="ko-KR" sz="2300" spc="-150" dirty="0">
                <a:latin typeface="+mn-ea"/>
              </a:rPr>
              <a:t>, </a:t>
            </a:r>
            <a:r>
              <a:rPr lang="ko-KR" altLang="en-US" sz="2300" b="1" u="sng" spc="-150" dirty="0">
                <a:latin typeface="+mn-ea"/>
              </a:rPr>
              <a:t>신고를 않더라도 단체협약의 효력에는 아무런 영향이 없다</a:t>
            </a:r>
            <a:r>
              <a:rPr lang="en-US" altLang="ko-KR" sz="2300" b="1" u="sng" spc="-150" dirty="0">
                <a:latin typeface="+mn-ea"/>
              </a:rPr>
              <a:t>.</a:t>
            </a:r>
            <a:r>
              <a:rPr lang="ko-KR" altLang="en-US" sz="2300" spc="-150" dirty="0">
                <a:latin typeface="+mn-ea"/>
              </a:rPr>
              <a:t> </a:t>
            </a:r>
            <a:r>
              <a:rPr lang="en-US" altLang="ko-KR" sz="2300" u="sng" spc="-150" dirty="0">
                <a:latin typeface="+mn-ea"/>
              </a:rPr>
              <a:t>(</a:t>
            </a:r>
            <a:r>
              <a:rPr lang="ko-KR" altLang="en-US" sz="2300" u="sng" spc="-150" dirty="0">
                <a:latin typeface="+mn-ea"/>
              </a:rPr>
              <a:t>미신고시 </a:t>
            </a:r>
            <a:r>
              <a:rPr lang="en-US" altLang="ko-KR" sz="2300" u="sng" spc="-150" dirty="0">
                <a:latin typeface="+mn-ea"/>
              </a:rPr>
              <a:t>300</a:t>
            </a:r>
            <a:r>
              <a:rPr lang="ko-KR" altLang="en-US" sz="2300" u="sng" spc="-150" dirty="0">
                <a:latin typeface="+mn-ea"/>
              </a:rPr>
              <a:t>만원 이하의 과태료 부과</a:t>
            </a:r>
            <a:r>
              <a:rPr lang="en-US" altLang="ko-KR" sz="2300" u="sng" spc="-150" dirty="0">
                <a:latin typeface="+mn-ea"/>
              </a:rPr>
              <a:t>. </a:t>
            </a:r>
            <a:r>
              <a:rPr lang="ko-KR" altLang="en-US" sz="2300" u="sng" spc="-150" dirty="0">
                <a:latin typeface="+mn-ea"/>
              </a:rPr>
              <a:t>실제 부과사례는 거의 없음</a:t>
            </a:r>
            <a:r>
              <a:rPr lang="en-US" altLang="ko-KR" sz="2300" u="sng" spc="-150" dirty="0">
                <a:latin typeface="+mn-ea"/>
              </a:rPr>
              <a:t>)</a:t>
            </a:r>
            <a:endParaRPr lang="ko-KR" altLang="en-US" sz="2300" spc="-150" dirty="0">
              <a:latin typeface="+mn-ea"/>
            </a:endParaRPr>
          </a:p>
          <a:p>
            <a:pPr fontAlgn="base"/>
            <a:endParaRPr lang="ko-KR" altLang="en-US" sz="1000" dirty="0"/>
          </a:p>
          <a:p>
            <a:pPr fontAlgn="base"/>
            <a:endParaRPr lang="ko-KR" altLang="en-US" sz="2400" dirty="0"/>
          </a:p>
          <a:p>
            <a:pPr fontAlgn="base"/>
            <a:endParaRPr lang="ko-KR" altLang="en-US" sz="2400" b="1" dirty="0"/>
          </a:p>
          <a:p>
            <a:pPr fontAlgn="base"/>
            <a:endParaRPr lang="ko-KR" altLang="en-US" sz="2400" b="1" dirty="0"/>
          </a:p>
          <a:p>
            <a:pPr fontAlgn="base"/>
            <a:endParaRPr lang="ko-KR" altLang="en-US" sz="2400" dirty="0"/>
          </a:p>
        </p:txBody>
      </p:sp>
    </p:spTree>
    <p:extLst>
      <p:ext uri="{BB962C8B-B14F-4D97-AF65-F5344CB8AC3E}">
        <p14:creationId xmlns:p14="http://schemas.microsoft.com/office/powerpoint/2010/main" val="5610371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pPr fontAlgn="base"/>
            <a:r>
              <a:rPr lang="en-US" altLang="ko-KR" sz="3600" b="1" dirty="0"/>
              <a:t>2</a:t>
            </a:r>
            <a:r>
              <a:rPr lang="en-US" altLang="ko-KR" sz="3600" b="1" dirty="0" smtClean="0"/>
              <a:t>. </a:t>
            </a:r>
            <a:r>
              <a:rPr lang="ko-KR" altLang="en-US" sz="3600" b="1" dirty="0" smtClean="0"/>
              <a:t>단체협약 </a:t>
            </a:r>
            <a:r>
              <a:rPr lang="en-US" altLang="ko-KR" sz="3600" b="1" dirty="0" smtClean="0"/>
              <a:t>– </a:t>
            </a:r>
            <a:r>
              <a:rPr lang="ko-KR" altLang="en-US" sz="3600" b="1" dirty="0" smtClean="0"/>
              <a:t>나</a:t>
            </a:r>
            <a:r>
              <a:rPr lang="en-US" altLang="ko-KR" sz="3600" b="1" dirty="0" smtClean="0"/>
              <a:t>. </a:t>
            </a:r>
            <a:r>
              <a:rPr lang="ko-KR" altLang="en-US" sz="3600" b="1" dirty="0" smtClean="0"/>
              <a:t>내용 및 효력</a:t>
            </a:r>
            <a:endParaRPr lang="ko-KR" altLang="en-US" sz="3600" b="1"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0" y="1779007"/>
            <a:ext cx="11773161" cy="5416868"/>
          </a:xfrm>
          <a:prstGeom prst="rect">
            <a:avLst/>
          </a:prstGeom>
          <a:noFill/>
        </p:spPr>
        <p:txBody>
          <a:bodyPr wrap="square" rtlCol="0">
            <a:spAutoFit/>
          </a:bodyPr>
          <a:lstStyle/>
          <a:p>
            <a:pPr fontAlgn="base"/>
            <a:endParaRPr lang="en-US" altLang="ko-KR" sz="800" b="1" spc="-150" dirty="0" smtClean="0"/>
          </a:p>
          <a:p>
            <a:pPr marL="457200" indent="-457200" fontAlgn="base">
              <a:buAutoNum type="arabicParenR"/>
            </a:pPr>
            <a:r>
              <a:rPr lang="ko-KR" altLang="en-US" sz="2400" b="1" dirty="0" smtClean="0"/>
              <a:t>규범적 </a:t>
            </a:r>
            <a:r>
              <a:rPr lang="ko-KR" altLang="en-US" sz="2400" b="1" dirty="0"/>
              <a:t>부분과 규범적 </a:t>
            </a:r>
            <a:r>
              <a:rPr lang="ko-KR" altLang="en-US" sz="2400" b="1" dirty="0" smtClean="0"/>
              <a:t>효력</a:t>
            </a:r>
            <a:endParaRPr lang="en-US" altLang="ko-KR" sz="2400" b="1" dirty="0" smtClean="0"/>
          </a:p>
          <a:p>
            <a:pPr fontAlgn="base"/>
            <a:endParaRPr lang="en-US" altLang="ko-KR" sz="800" b="1" dirty="0"/>
          </a:p>
          <a:p>
            <a:pPr fontAlgn="base"/>
            <a:endParaRPr lang="ko-KR" altLang="en-US" sz="800" dirty="0"/>
          </a:p>
          <a:p>
            <a:pPr fontAlgn="base"/>
            <a:r>
              <a:rPr lang="en-US" altLang="ko-KR" sz="2000" spc="-150" dirty="0"/>
              <a:t>- </a:t>
            </a:r>
            <a:r>
              <a:rPr lang="ko-KR" altLang="en-US" sz="2000" b="1" spc="-150" dirty="0">
                <a:solidFill>
                  <a:srgbClr val="FF0000"/>
                </a:solidFill>
              </a:rPr>
              <a:t>규범적 부분</a:t>
            </a:r>
            <a:r>
              <a:rPr lang="ko-KR" altLang="en-US" sz="2000" spc="-150" dirty="0">
                <a:solidFill>
                  <a:srgbClr val="FF0000"/>
                </a:solidFill>
              </a:rPr>
              <a:t> </a:t>
            </a:r>
            <a:r>
              <a:rPr lang="en-US" altLang="ko-KR" sz="2000" spc="-150" dirty="0"/>
              <a:t>: </a:t>
            </a:r>
            <a:r>
              <a:rPr lang="ko-KR" altLang="en-US" sz="2000" spc="-150" dirty="0"/>
              <a:t>단체협약 내용 중 </a:t>
            </a:r>
            <a:r>
              <a:rPr lang="ko-KR" altLang="en-US" sz="2000" b="1" u="sng" spc="-150" dirty="0">
                <a:solidFill>
                  <a:srgbClr val="FF0000"/>
                </a:solidFill>
              </a:rPr>
              <a:t>근로조건 기타 노동자의 대우에 관한 기준을 정한 부분</a:t>
            </a:r>
            <a:r>
              <a:rPr lang="ko-KR" altLang="en-US" sz="2000" spc="-150" dirty="0"/>
              <a:t>을 말함</a:t>
            </a:r>
            <a:r>
              <a:rPr lang="en-US" altLang="ko-KR" sz="2000" spc="-150" dirty="0"/>
              <a:t>. </a:t>
            </a:r>
            <a:r>
              <a:rPr lang="ko-KR" altLang="en-US" sz="2000" u="sng" spc="-150" dirty="0">
                <a:solidFill>
                  <a:srgbClr val="3333FF"/>
                </a:solidFill>
              </a:rPr>
              <a:t>임금</a:t>
            </a:r>
            <a:r>
              <a:rPr lang="en-US" altLang="ko-KR" sz="2000" u="sng" spc="-150" dirty="0">
                <a:solidFill>
                  <a:srgbClr val="3333FF"/>
                </a:solidFill>
              </a:rPr>
              <a:t>, </a:t>
            </a:r>
            <a:r>
              <a:rPr lang="ko-KR" altLang="en-US" sz="2000" u="sng" spc="-150" dirty="0">
                <a:solidFill>
                  <a:srgbClr val="3333FF"/>
                </a:solidFill>
              </a:rPr>
              <a:t>근로시간</a:t>
            </a:r>
            <a:r>
              <a:rPr lang="en-US" altLang="ko-KR" sz="2000" u="sng" spc="-150" dirty="0">
                <a:solidFill>
                  <a:srgbClr val="3333FF"/>
                </a:solidFill>
              </a:rPr>
              <a:t>, </a:t>
            </a:r>
            <a:r>
              <a:rPr lang="ko-KR" altLang="en-US" sz="2000" u="sng" spc="-150" dirty="0">
                <a:solidFill>
                  <a:srgbClr val="3333FF"/>
                </a:solidFill>
              </a:rPr>
              <a:t>휴게</a:t>
            </a:r>
            <a:r>
              <a:rPr lang="en-US" altLang="ko-KR" sz="2000" u="sng" spc="-150" dirty="0">
                <a:solidFill>
                  <a:srgbClr val="3333FF"/>
                </a:solidFill>
              </a:rPr>
              <a:t>, </a:t>
            </a:r>
            <a:r>
              <a:rPr lang="ko-KR" altLang="en-US" sz="2000" u="sng" spc="-150" dirty="0">
                <a:solidFill>
                  <a:srgbClr val="3333FF"/>
                </a:solidFill>
              </a:rPr>
              <a:t>휴일</a:t>
            </a:r>
            <a:r>
              <a:rPr lang="en-US" altLang="ko-KR" sz="2000" u="sng" spc="-150" dirty="0">
                <a:solidFill>
                  <a:srgbClr val="3333FF"/>
                </a:solidFill>
              </a:rPr>
              <a:t>, </a:t>
            </a:r>
            <a:r>
              <a:rPr lang="ko-KR" altLang="en-US" sz="2000" u="sng" spc="-150" dirty="0">
                <a:solidFill>
                  <a:srgbClr val="3333FF"/>
                </a:solidFill>
              </a:rPr>
              <a:t>휴가</a:t>
            </a:r>
            <a:r>
              <a:rPr lang="en-US" altLang="ko-KR" sz="2000" u="sng" spc="-150" dirty="0">
                <a:solidFill>
                  <a:srgbClr val="3333FF"/>
                </a:solidFill>
              </a:rPr>
              <a:t>, </a:t>
            </a:r>
            <a:r>
              <a:rPr lang="ko-KR" altLang="en-US" sz="2000" u="sng" spc="-150" dirty="0">
                <a:solidFill>
                  <a:srgbClr val="3333FF"/>
                </a:solidFill>
              </a:rPr>
              <a:t>퇴직</a:t>
            </a:r>
            <a:r>
              <a:rPr lang="en-US" altLang="ko-KR" sz="2000" u="sng" spc="-150" dirty="0">
                <a:solidFill>
                  <a:srgbClr val="3333FF"/>
                </a:solidFill>
              </a:rPr>
              <a:t>, </a:t>
            </a:r>
            <a:r>
              <a:rPr lang="ko-KR" altLang="en-US" sz="2000" u="sng" spc="-150" dirty="0">
                <a:solidFill>
                  <a:srgbClr val="3333FF"/>
                </a:solidFill>
              </a:rPr>
              <a:t>복리후생</a:t>
            </a:r>
            <a:r>
              <a:rPr lang="en-US" altLang="ko-KR" sz="2000" u="sng" spc="-150" dirty="0">
                <a:solidFill>
                  <a:srgbClr val="3333FF"/>
                </a:solidFill>
              </a:rPr>
              <a:t>, </a:t>
            </a:r>
            <a:r>
              <a:rPr lang="ko-KR" altLang="en-US" sz="2000" u="sng" spc="-150" dirty="0">
                <a:solidFill>
                  <a:srgbClr val="3333FF"/>
                </a:solidFill>
              </a:rPr>
              <a:t>표창</a:t>
            </a:r>
            <a:r>
              <a:rPr lang="en-US" altLang="ko-KR" sz="2000" u="sng" spc="-150" dirty="0">
                <a:solidFill>
                  <a:srgbClr val="3333FF"/>
                </a:solidFill>
              </a:rPr>
              <a:t>, </a:t>
            </a:r>
            <a:r>
              <a:rPr lang="ko-KR" altLang="en-US" sz="2000" u="sng" spc="-150" dirty="0">
                <a:solidFill>
                  <a:srgbClr val="3333FF"/>
                </a:solidFill>
              </a:rPr>
              <a:t>징계</a:t>
            </a:r>
            <a:r>
              <a:rPr lang="en-US" altLang="ko-KR" sz="2000" u="sng" spc="-150" dirty="0">
                <a:solidFill>
                  <a:srgbClr val="3333FF"/>
                </a:solidFill>
              </a:rPr>
              <a:t>, </a:t>
            </a:r>
            <a:r>
              <a:rPr lang="ko-KR" altLang="en-US" sz="2000" u="sng" spc="-150" dirty="0">
                <a:solidFill>
                  <a:srgbClr val="3333FF"/>
                </a:solidFill>
              </a:rPr>
              <a:t>해고</a:t>
            </a:r>
            <a:r>
              <a:rPr lang="en-US" altLang="ko-KR" sz="2000" u="sng" spc="-150" dirty="0">
                <a:solidFill>
                  <a:srgbClr val="3333FF"/>
                </a:solidFill>
              </a:rPr>
              <a:t>, </a:t>
            </a:r>
            <a:r>
              <a:rPr lang="ko-KR" altLang="en-US" sz="2000" u="sng" spc="-150" dirty="0">
                <a:solidFill>
                  <a:srgbClr val="3333FF"/>
                </a:solidFill>
              </a:rPr>
              <a:t>작업용품 부담</a:t>
            </a:r>
            <a:r>
              <a:rPr lang="en-US" altLang="ko-KR" sz="2000" u="sng" spc="-150" dirty="0">
                <a:solidFill>
                  <a:srgbClr val="3333FF"/>
                </a:solidFill>
              </a:rPr>
              <a:t>, </a:t>
            </a:r>
            <a:r>
              <a:rPr lang="ko-KR" altLang="en-US" sz="2000" u="sng" spc="-150" dirty="0">
                <a:solidFill>
                  <a:srgbClr val="3333FF"/>
                </a:solidFill>
              </a:rPr>
              <a:t>노동안전보건</a:t>
            </a:r>
            <a:r>
              <a:rPr lang="en-US" altLang="ko-KR" sz="2000" u="sng" spc="-150" dirty="0">
                <a:solidFill>
                  <a:srgbClr val="3333FF"/>
                </a:solidFill>
              </a:rPr>
              <a:t>, </a:t>
            </a:r>
            <a:r>
              <a:rPr lang="ko-KR" altLang="en-US" sz="2000" u="sng" spc="-150" dirty="0">
                <a:solidFill>
                  <a:srgbClr val="3333FF"/>
                </a:solidFill>
              </a:rPr>
              <a:t>산업재해보상 등</a:t>
            </a:r>
            <a:endParaRPr lang="ko-KR" altLang="en-US" sz="2000" spc="-150" dirty="0">
              <a:solidFill>
                <a:srgbClr val="3333FF"/>
              </a:solidFill>
            </a:endParaRPr>
          </a:p>
          <a:p>
            <a:pPr fontAlgn="base"/>
            <a:r>
              <a:rPr lang="en-US" altLang="ko-KR" sz="2000" spc="-150" dirty="0" smtClean="0"/>
              <a:t>- </a:t>
            </a:r>
            <a:r>
              <a:rPr lang="ko-KR" altLang="en-US" sz="2000" b="1" spc="-150" dirty="0" smtClean="0">
                <a:solidFill>
                  <a:srgbClr val="FF0000"/>
                </a:solidFill>
              </a:rPr>
              <a:t>규범적 </a:t>
            </a:r>
            <a:r>
              <a:rPr lang="ko-KR" altLang="en-US" sz="2000" b="1" spc="-150" dirty="0">
                <a:solidFill>
                  <a:srgbClr val="FF0000"/>
                </a:solidFill>
              </a:rPr>
              <a:t>효력</a:t>
            </a:r>
            <a:r>
              <a:rPr lang="ko-KR" altLang="en-US" sz="2000" spc="-150" dirty="0">
                <a:solidFill>
                  <a:srgbClr val="FF0000"/>
                </a:solidFill>
              </a:rPr>
              <a:t> </a:t>
            </a:r>
            <a:r>
              <a:rPr lang="en-US" altLang="ko-KR" sz="2000" spc="-150" dirty="0">
                <a:solidFill>
                  <a:srgbClr val="FF0000"/>
                </a:solidFill>
              </a:rPr>
              <a:t>: </a:t>
            </a:r>
            <a:r>
              <a:rPr lang="ko-KR" altLang="en-US" sz="2000" b="1" u="sng" spc="-150" dirty="0">
                <a:solidFill>
                  <a:srgbClr val="FF0000"/>
                </a:solidFill>
              </a:rPr>
              <a:t>규범적 부분은 개별 근로관계에 대하여 강행적</a:t>
            </a:r>
            <a:r>
              <a:rPr lang="en-US" altLang="ko-KR" sz="2000" b="1" u="sng" spc="-150" dirty="0">
                <a:solidFill>
                  <a:srgbClr val="FF0000"/>
                </a:solidFill>
              </a:rPr>
              <a:t>․</a:t>
            </a:r>
            <a:r>
              <a:rPr lang="ko-KR" altLang="en-US" sz="2000" b="1" u="sng" spc="-150" dirty="0">
                <a:solidFill>
                  <a:srgbClr val="FF0000"/>
                </a:solidFill>
              </a:rPr>
              <a:t>직접적으로 적용되며</a:t>
            </a:r>
            <a:r>
              <a:rPr lang="en-US" altLang="ko-KR" sz="2000" b="1" u="sng" spc="-150" dirty="0">
                <a:solidFill>
                  <a:srgbClr val="FF0000"/>
                </a:solidFill>
              </a:rPr>
              <a:t>, </a:t>
            </a:r>
            <a:r>
              <a:rPr lang="ko-KR" altLang="en-US" sz="2000" b="1" u="sng" spc="-150" dirty="0">
                <a:solidFill>
                  <a:srgbClr val="FF0000"/>
                </a:solidFill>
              </a:rPr>
              <a:t>단체협약상의 규범적 내용에 위반되는 취업규칙이나 근로계약의 내용은 무효가 되며 단체협약 내용으로 대체</a:t>
            </a:r>
            <a:r>
              <a:rPr lang="ko-KR" altLang="en-US" sz="2000" spc="-150" dirty="0"/>
              <a:t>됨</a:t>
            </a:r>
            <a:r>
              <a:rPr lang="en-US" altLang="ko-KR" sz="2000" spc="-150" dirty="0"/>
              <a:t>.(</a:t>
            </a:r>
            <a:r>
              <a:rPr lang="ko-KR" altLang="en-US" sz="2000" spc="-150" dirty="0"/>
              <a:t>강행적 효력</a:t>
            </a:r>
            <a:r>
              <a:rPr lang="en-US" altLang="ko-KR" sz="2000" spc="-150" dirty="0"/>
              <a:t>) </a:t>
            </a:r>
            <a:r>
              <a:rPr lang="ko-KR" altLang="en-US" sz="2000" b="1" u="sng" spc="-150" dirty="0">
                <a:solidFill>
                  <a:srgbClr val="FF0000"/>
                </a:solidFill>
              </a:rPr>
              <a:t>취업규칙이나 근로계약으로 정해놓지 않은 사항에 대하여는 단체협약의 내용이 적용됨</a:t>
            </a:r>
            <a:r>
              <a:rPr lang="en-US" altLang="ko-KR" sz="2000" b="1" u="sng" spc="-150" dirty="0">
                <a:solidFill>
                  <a:srgbClr val="FF0000"/>
                </a:solidFill>
              </a:rPr>
              <a:t>.</a:t>
            </a:r>
            <a:r>
              <a:rPr lang="en-US" altLang="ko-KR" sz="2000" spc="-150" dirty="0"/>
              <a:t>(</a:t>
            </a:r>
            <a:r>
              <a:rPr lang="ko-KR" altLang="en-US" sz="2000" spc="-150" dirty="0"/>
              <a:t>보충적 효력</a:t>
            </a:r>
            <a:r>
              <a:rPr lang="en-US" altLang="ko-KR" sz="2000" spc="-150" dirty="0" smtClean="0"/>
              <a:t>)</a:t>
            </a:r>
          </a:p>
          <a:p>
            <a:pPr fontAlgn="base"/>
            <a:endParaRPr lang="en-US" altLang="ko-KR" sz="800" spc="-150" dirty="0" smtClean="0"/>
          </a:p>
          <a:p>
            <a:pPr fontAlgn="base"/>
            <a:r>
              <a:rPr lang="ko-KR" altLang="en-US" sz="2400" b="1" spc="-150" dirty="0"/>
              <a:t>○ 규범적 효력을 받는 근로자의 범위</a:t>
            </a:r>
            <a:endParaRPr lang="ko-KR" altLang="en-US" sz="2400" spc="-150" dirty="0"/>
          </a:p>
          <a:p>
            <a:pPr fontAlgn="base"/>
            <a:endParaRPr lang="en-US" altLang="ko-KR" sz="800" spc="-150" dirty="0" smtClean="0"/>
          </a:p>
          <a:p>
            <a:pPr fontAlgn="base"/>
            <a:r>
              <a:rPr lang="en-US" altLang="ko-KR" sz="2000" spc="-150" dirty="0"/>
              <a:t>- </a:t>
            </a:r>
            <a:r>
              <a:rPr lang="ko-KR" altLang="en-US" sz="2000" b="1" u="sng" spc="-150" dirty="0" err="1"/>
              <a:t>단협의</a:t>
            </a:r>
            <a:r>
              <a:rPr lang="ko-KR" altLang="en-US" sz="2000" b="1" u="sng" spc="-150" dirty="0"/>
              <a:t> 규범적 부분은 원칙적으로 </a:t>
            </a:r>
            <a:r>
              <a:rPr lang="ko-KR" altLang="en-US" sz="2000" b="1" u="sng" spc="-150" dirty="0" err="1"/>
              <a:t>단협</a:t>
            </a:r>
            <a:r>
              <a:rPr lang="ko-KR" altLang="en-US" sz="2000" b="1" u="sng" spc="-150" dirty="0"/>
              <a:t> 체결 당시 조합원으로서 근로관계가 유효하게 존속하고 있는 자에게 그 효력이 미침</a:t>
            </a:r>
            <a:r>
              <a:rPr lang="en-US" altLang="ko-KR" sz="2000" b="1" u="sng" spc="-150" dirty="0"/>
              <a:t>.</a:t>
            </a:r>
            <a:r>
              <a:rPr lang="ko-KR" altLang="en-US" sz="2000" spc="-150" dirty="0"/>
              <a:t> 따라서 </a:t>
            </a:r>
            <a:r>
              <a:rPr lang="ko-KR" altLang="en-US" sz="2000" spc="-150" dirty="0" err="1">
                <a:solidFill>
                  <a:srgbClr val="3333FF"/>
                </a:solidFill>
              </a:rPr>
              <a:t>단협을</a:t>
            </a:r>
            <a:r>
              <a:rPr lang="ko-KR" altLang="en-US" sz="2000" spc="-150" dirty="0">
                <a:solidFill>
                  <a:srgbClr val="3333FF"/>
                </a:solidFill>
              </a:rPr>
              <a:t> 체결하면서 그 내용을 </a:t>
            </a:r>
            <a:r>
              <a:rPr lang="ko-KR" altLang="en-US" sz="2000" spc="-150" dirty="0" err="1">
                <a:solidFill>
                  <a:srgbClr val="3333FF"/>
                </a:solidFill>
              </a:rPr>
              <a:t>단협</a:t>
            </a:r>
            <a:r>
              <a:rPr lang="ko-KR" altLang="en-US" sz="2000" spc="-150" dirty="0">
                <a:solidFill>
                  <a:srgbClr val="3333FF"/>
                </a:solidFill>
              </a:rPr>
              <a:t> 체결 이전의 권리의무관계에 대하여도 소급하여 적용하도록 합의하였다 하더라도 </a:t>
            </a:r>
            <a:r>
              <a:rPr lang="ko-KR" altLang="en-US" sz="2000" spc="-150" dirty="0" err="1">
                <a:solidFill>
                  <a:srgbClr val="3333FF"/>
                </a:solidFill>
              </a:rPr>
              <a:t>단협</a:t>
            </a:r>
            <a:r>
              <a:rPr lang="ko-KR" altLang="en-US" sz="2000" spc="-150" dirty="0">
                <a:solidFill>
                  <a:srgbClr val="3333FF"/>
                </a:solidFill>
              </a:rPr>
              <a:t> 체결 이전 </a:t>
            </a:r>
            <a:r>
              <a:rPr lang="ko-KR" altLang="en-US" sz="2000" spc="-150" dirty="0" err="1">
                <a:solidFill>
                  <a:srgbClr val="3333FF"/>
                </a:solidFill>
              </a:rPr>
              <a:t>퇴사자에게는</a:t>
            </a:r>
            <a:r>
              <a:rPr lang="ko-KR" altLang="en-US" sz="2000" spc="-150" dirty="0">
                <a:solidFill>
                  <a:srgbClr val="3333FF"/>
                </a:solidFill>
              </a:rPr>
              <a:t> 그 효력이 미치지 않음</a:t>
            </a:r>
            <a:r>
              <a:rPr lang="en-US" altLang="ko-KR" sz="2000" spc="-150" dirty="0">
                <a:solidFill>
                  <a:srgbClr val="3333FF"/>
                </a:solidFill>
              </a:rPr>
              <a:t>.</a:t>
            </a:r>
            <a:endParaRPr lang="ko-KR" altLang="en-US" sz="2000" spc="-150" dirty="0">
              <a:solidFill>
                <a:srgbClr val="3333FF"/>
              </a:solidFill>
            </a:endParaRPr>
          </a:p>
          <a:p>
            <a:pPr fontAlgn="base"/>
            <a:r>
              <a:rPr lang="en-US" altLang="ko-KR" sz="2000" spc="-150" dirty="0"/>
              <a:t>- </a:t>
            </a:r>
            <a:r>
              <a:rPr lang="ko-KR" altLang="en-US" sz="2000" b="1" u="sng" spc="-150" dirty="0"/>
              <a:t>조합원이 </a:t>
            </a:r>
            <a:r>
              <a:rPr lang="ko-KR" altLang="en-US" sz="2000" b="1" u="sng" spc="-150" dirty="0" err="1"/>
              <a:t>단협의</a:t>
            </a:r>
            <a:r>
              <a:rPr lang="ko-KR" altLang="en-US" sz="2000" b="1" u="sng" spc="-150" dirty="0"/>
              <a:t> 유효기간 중에 노조를 탈퇴하거나 제명되거나 </a:t>
            </a:r>
            <a:r>
              <a:rPr lang="ko-KR" altLang="en-US" sz="2000" b="1" u="sng" spc="-150" dirty="0" err="1"/>
              <a:t>단협</a:t>
            </a:r>
            <a:r>
              <a:rPr lang="ko-KR" altLang="en-US" sz="2000" b="1" u="sng" spc="-150" dirty="0"/>
              <a:t> 해지가 되어도 개별적 근로관계에 있어서 </a:t>
            </a:r>
            <a:r>
              <a:rPr lang="ko-KR" altLang="en-US" sz="2000" b="1" u="sng" spc="-150" dirty="0" err="1"/>
              <a:t>단협의</a:t>
            </a:r>
            <a:r>
              <a:rPr lang="ko-KR" altLang="en-US" sz="2000" b="1" u="sng" spc="-150" dirty="0"/>
              <a:t> 규범적 내용은 그대로 적용됨</a:t>
            </a:r>
            <a:r>
              <a:rPr lang="en-US" altLang="ko-KR" sz="2000" b="1" u="sng" spc="-150" dirty="0"/>
              <a:t>.</a:t>
            </a:r>
            <a:endParaRPr lang="ko-KR" altLang="en-US" sz="2000" spc="-150" dirty="0"/>
          </a:p>
          <a:p>
            <a:pPr fontAlgn="base"/>
            <a:r>
              <a:rPr lang="en-US" altLang="ko-KR" sz="2000" spc="-150" dirty="0" smtClean="0"/>
              <a:t>- </a:t>
            </a:r>
            <a:r>
              <a:rPr lang="ko-KR" altLang="en-US" sz="2000" spc="-150" dirty="0" err="1" smtClean="0"/>
              <a:t>비조합원이</a:t>
            </a:r>
            <a:r>
              <a:rPr lang="ko-KR" altLang="en-US" sz="2000" spc="-150" dirty="0" smtClean="0"/>
              <a:t> 단체협약이 체결된 후 그 유효기간 중에 노동조합에 가입하여 조합원이 되면 조합원자격을 취득한 시점부터 규범적 효력이 미친다</a:t>
            </a:r>
            <a:r>
              <a:rPr lang="en-US" altLang="ko-KR" sz="2000" spc="-150" dirty="0" smtClean="0"/>
              <a:t>.</a:t>
            </a:r>
            <a:endParaRPr lang="ko-KR" altLang="en-US" sz="2000" spc="-150" dirty="0"/>
          </a:p>
          <a:p>
            <a:pPr fontAlgn="base"/>
            <a:endParaRPr lang="ko-KR" altLang="en-US" sz="2000" spc="-150" dirty="0"/>
          </a:p>
        </p:txBody>
      </p:sp>
      <p:sp>
        <p:nvSpPr>
          <p:cNvPr id="3" name="TextBox 2"/>
          <p:cNvSpPr txBox="1"/>
          <p:nvPr/>
        </p:nvSpPr>
        <p:spPr>
          <a:xfrm>
            <a:off x="78297" y="973123"/>
            <a:ext cx="11565622" cy="923330"/>
          </a:xfrm>
          <a:prstGeom prst="rect">
            <a:avLst/>
          </a:prstGeom>
          <a:noFill/>
          <a:ln w="12700">
            <a:solidFill>
              <a:schemeClr val="tx1"/>
            </a:solidFill>
          </a:ln>
        </p:spPr>
        <p:txBody>
          <a:bodyPr wrap="square" rtlCol="0">
            <a:spAutoFit/>
          </a:bodyPr>
          <a:lstStyle/>
          <a:p>
            <a:pPr fontAlgn="base"/>
            <a:r>
              <a:rPr lang="ko-KR" altLang="en-US" spc="-150" dirty="0">
                <a:latin typeface="굴림" panose="020B0600000101010101" pitchFamily="50" charset="-127"/>
                <a:ea typeface="굴림" panose="020B0600000101010101" pitchFamily="50" charset="-127"/>
              </a:rPr>
              <a:t>■ 노조법 제</a:t>
            </a:r>
            <a:r>
              <a:rPr lang="en-US" altLang="ko-KR" spc="-150" dirty="0">
                <a:latin typeface="굴림" panose="020B0600000101010101" pitchFamily="50" charset="-127"/>
                <a:ea typeface="굴림" panose="020B0600000101010101" pitchFamily="50" charset="-127"/>
              </a:rPr>
              <a:t>33</a:t>
            </a:r>
            <a:r>
              <a:rPr lang="ko-KR" altLang="en-US" spc="-150" dirty="0">
                <a:latin typeface="굴림" panose="020B0600000101010101" pitchFamily="50" charset="-127"/>
                <a:ea typeface="굴림" panose="020B0600000101010101" pitchFamily="50" charset="-127"/>
              </a:rPr>
              <a:t>조</a:t>
            </a:r>
            <a:r>
              <a:rPr lang="en-US" altLang="ko-KR" spc="-150" dirty="0">
                <a:latin typeface="굴림" panose="020B0600000101010101" pitchFamily="50" charset="-127"/>
                <a:ea typeface="굴림" panose="020B0600000101010101" pitchFamily="50" charset="-127"/>
              </a:rPr>
              <a:t>(</a:t>
            </a:r>
            <a:r>
              <a:rPr lang="ko-KR" altLang="en-US" spc="-150" dirty="0">
                <a:latin typeface="굴림" panose="020B0600000101010101" pitchFamily="50" charset="-127"/>
                <a:ea typeface="굴림" panose="020B0600000101010101" pitchFamily="50" charset="-127"/>
              </a:rPr>
              <a:t>기준의 효력</a:t>
            </a:r>
            <a:r>
              <a:rPr lang="en-US" altLang="ko-KR" spc="-150" dirty="0">
                <a:latin typeface="굴림" panose="020B0600000101010101" pitchFamily="50" charset="-127"/>
                <a:ea typeface="굴림" panose="020B0600000101010101" pitchFamily="50" charset="-127"/>
              </a:rPr>
              <a:t>) </a:t>
            </a:r>
            <a:r>
              <a:rPr lang="ko-KR" altLang="en-US" spc="-150" dirty="0">
                <a:latin typeface="굴림" panose="020B0600000101010101" pitchFamily="50" charset="-127"/>
                <a:ea typeface="굴림" panose="020B0600000101010101" pitchFamily="50" charset="-127"/>
              </a:rPr>
              <a:t>①단체협약에 정한 근로조건 기타 근로자의 대우에 관한 기준에 </a:t>
            </a:r>
            <a:r>
              <a:rPr lang="ko-KR" altLang="en-US" b="1" u="sng" spc="-150" dirty="0">
                <a:latin typeface="굴림" panose="020B0600000101010101" pitchFamily="50" charset="-127"/>
                <a:ea typeface="굴림" panose="020B0600000101010101" pitchFamily="50" charset="-127"/>
              </a:rPr>
              <a:t>위반하는</a:t>
            </a:r>
            <a:r>
              <a:rPr lang="ko-KR" altLang="en-US" spc="-150" dirty="0">
                <a:latin typeface="굴림" panose="020B0600000101010101" pitchFamily="50" charset="-127"/>
                <a:ea typeface="굴림" panose="020B0600000101010101" pitchFamily="50" charset="-127"/>
              </a:rPr>
              <a:t> 취업규칙 또는 근로계약의 부분은 무효로 한다</a:t>
            </a:r>
            <a:r>
              <a:rPr lang="en-US" altLang="ko-KR" spc="-150" dirty="0">
                <a:latin typeface="굴림" panose="020B0600000101010101" pitchFamily="50" charset="-127"/>
                <a:ea typeface="굴림" panose="020B0600000101010101" pitchFamily="50" charset="-127"/>
              </a:rPr>
              <a:t>. </a:t>
            </a:r>
            <a:endParaRPr lang="ko-KR" altLang="en-US" spc="-150" dirty="0">
              <a:latin typeface="굴림" panose="020B0600000101010101" pitchFamily="50" charset="-127"/>
              <a:ea typeface="굴림" panose="020B0600000101010101" pitchFamily="50" charset="-127"/>
            </a:endParaRPr>
          </a:p>
          <a:p>
            <a:pPr fontAlgn="base"/>
            <a:r>
              <a:rPr lang="ko-KR" altLang="en-US" spc="-150" dirty="0">
                <a:latin typeface="굴림" panose="020B0600000101010101" pitchFamily="50" charset="-127"/>
                <a:ea typeface="굴림" panose="020B0600000101010101" pitchFamily="50" charset="-127"/>
              </a:rPr>
              <a:t>②근로계약에 규정되지 아니한 사항 또는 제</a:t>
            </a:r>
            <a:r>
              <a:rPr lang="en-US" altLang="ko-KR" spc="-150" dirty="0">
                <a:latin typeface="굴림" panose="020B0600000101010101" pitchFamily="50" charset="-127"/>
                <a:ea typeface="굴림" panose="020B0600000101010101" pitchFamily="50" charset="-127"/>
              </a:rPr>
              <a:t>1</a:t>
            </a:r>
            <a:r>
              <a:rPr lang="ko-KR" altLang="en-US" spc="-150" dirty="0">
                <a:latin typeface="굴림" panose="020B0600000101010101" pitchFamily="50" charset="-127"/>
                <a:ea typeface="굴림" panose="020B0600000101010101" pitchFamily="50" charset="-127"/>
              </a:rPr>
              <a:t>항의 규정에 의하여 무효로 된 부분은 단체협약에 정한 기준에 의한다</a:t>
            </a:r>
            <a:r>
              <a:rPr lang="en-US" altLang="ko-KR" spc="-150" dirty="0">
                <a:latin typeface="굴림" panose="020B0600000101010101" pitchFamily="50" charset="-127"/>
                <a:ea typeface="굴림" panose="020B0600000101010101" pitchFamily="50" charset="-127"/>
              </a:rPr>
              <a:t>.</a:t>
            </a:r>
            <a:endParaRPr lang="ko-KR" altLang="en-US" spc="-150" dirty="0">
              <a:latin typeface="굴림" panose="020B0600000101010101" pitchFamily="50" charset="-127"/>
              <a:ea typeface="굴림" panose="020B0600000101010101" pitchFamily="50" charset="-127"/>
            </a:endParaRPr>
          </a:p>
        </p:txBody>
      </p:sp>
    </p:spTree>
    <p:extLst>
      <p:ext uri="{BB962C8B-B14F-4D97-AF65-F5344CB8AC3E}">
        <p14:creationId xmlns:p14="http://schemas.microsoft.com/office/powerpoint/2010/main" val="374592212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pPr fontAlgn="base"/>
            <a:r>
              <a:rPr lang="en-US" altLang="ko-KR" sz="3600" b="1" dirty="0"/>
              <a:t>2</a:t>
            </a:r>
            <a:r>
              <a:rPr lang="en-US" altLang="ko-KR" sz="3600" b="1" dirty="0" smtClean="0"/>
              <a:t>. </a:t>
            </a:r>
            <a:r>
              <a:rPr lang="ko-KR" altLang="en-US" sz="3600" b="1" dirty="0" smtClean="0"/>
              <a:t>단체협약 </a:t>
            </a:r>
            <a:r>
              <a:rPr lang="en-US" altLang="ko-KR" sz="3600" b="1" dirty="0" smtClean="0"/>
              <a:t>– </a:t>
            </a:r>
            <a:r>
              <a:rPr lang="ko-KR" altLang="en-US" sz="3600" b="1" dirty="0" smtClean="0"/>
              <a:t>나</a:t>
            </a:r>
            <a:r>
              <a:rPr lang="en-US" altLang="ko-KR" sz="3600" b="1" dirty="0" smtClean="0"/>
              <a:t>. </a:t>
            </a:r>
            <a:r>
              <a:rPr lang="ko-KR" altLang="en-US" sz="3600" b="1" dirty="0" smtClean="0"/>
              <a:t>내용 및 효력</a:t>
            </a:r>
            <a:endParaRPr lang="ko-KR" altLang="en-US" sz="3600" b="1"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 y="774090"/>
            <a:ext cx="12192002" cy="6678751"/>
          </a:xfrm>
          <a:prstGeom prst="rect">
            <a:avLst/>
          </a:prstGeom>
          <a:noFill/>
        </p:spPr>
        <p:txBody>
          <a:bodyPr wrap="square" rtlCol="0">
            <a:spAutoFit/>
          </a:bodyPr>
          <a:lstStyle/>
          <a:p>
            <a:pPr fontAlgn="base"/>
            <a:endParaRPr lang="en-US" altLang="ko-KR" sz="800" b="1" spc="-150" dirty="0" smtClean="0"/>
          </a:p>
          <a:p>
            <a:pPr fontAlgn="base"/>
            <a:r>
              <a:rPr lang="ko-KR" altLang="en-US" sz="2400" b="1" dirty="0"/>
              <a:t>○ 유리조건 우선의 원칙 적용 </a:t>
            </a:r>
            <a:r>
              <a:rPr lang="ko-KR" altLang="en-US" sz="2400" b="1" dirty="0" smtClean="0"/>
              <a:t>여부</a:t>
            </a:r>
            <a:endParaRPr lang="en-US" altLang="ko-KR" sz="2400" b="1" dirty="0" smtClean="0"/>
          </a:p>
          <a:p>
            <a:pPr fontAlgn="base"/>
            <a:endParaRPr lang="ko-KR" altLang="en-US" sz="800" dirty="0"/>
          </a:p>
          <a:p>
            <a:pPr marL="342900" indent="-342900" fontAlgn="base">
              <a:buFontTx/>
              <a:buChar char="-"/>
            </a:pPr>
            <a:r>
              <a:rPr lang="ko-KR" altLang="en-US" sz="2400" u="sng" dirty="0" smtClean="0"/>
              <a:t>단체협약보다 </a:t>
            </a:r>
            <a:r>
              <a:rPr lang="ko-KR" altLang="en-US" sz="2400" u="sng" dirty="0"/>
              <a:t>개별 근로계약에서 더 유리한 근로조건을 명시해놓은 경우에도 유리조건 우선의 원칙이 적용되는가에 대하여</a:t>
            </a:r>
            <a:r>
              <a:rPr lang="ko-KR" altLang="en-US" sz="2400" dirty="0"/>
              <a:t> 적용된다는 견해도 있으나 </a:t>
            </a:r>
            <a:r>
              <a:rPr lang="ko-KR" altLang="en-US" sz="2400" u="sng" dirty="0"/>
              <a:t>개개 조합원이 사용자와 개별 교섭을 통해 근로조건에 관하여 더 유리한 합의를 할 수 있다면 노동조합의 단체교섭권이 실질적으로 침해될 우려가 있어 유리조건 우선의 원칙이 적용될 수 없다는 </a:t>
            </a:r>
            <a:r>
              <a:rPr lang="ko-KR" altLang="en-US" sz="2400" u="sng" dirty="0" smtClean="0"/>
              <a:t>견해가 </a:t>
            </a:r>
            <a:r>
              <a:rPr lang="ko-KR" altLang="en-US" sz="2400" u="sng" dirty="0" err="1" smtClean="0"/>
              <a:t>타당해보임</a:t>
            </a:r>
            <a:r>
              <a:rPr lang="en-US" altLang="ko-KR" sz="2400" u="sng" dirty="0" smtClean="0"/>
              <a:t>.</a:t>
            </a:r>
            <a:endParaRPr lang="en-US" altLang="ko-KR" sz="800" u="sng" dirty="0"/>
          </a:p>
          <a:p>
            <a:pPr fontAlgn="base"/>
            <a:endParaRPr lang="en-US" altLang="ko-KR" sz="800" dirty="0" smtClean="0"/>
          </a:p>
          <a:p>
            <a:pPr fontAlgn="base"/>
            <a:r>
              <a:rPr lang="en-US" altLang="ko-KR" sz="2400" dirty="0" smtClean="0"/>
              <a:t>- </a:t>
            </a:r>
            <a:r>
              <a:rPr lang="ko-KR" altLang="en-US" sz="2400" b="1" u="sng" dirty="0">
                <a:solidFill>
                  <a:srgbClr val="3333FF"/>
                </a:solidFill>
              </a:rPr>
              <a:t>새로운 단체협약이 이전보다 </a:t>
            </a:r>
            <a:r>
              <a:rPr lang="ko-KR" altLang="en-US" sz="2400" b="1" u="sng" dirty="0" err="1">
                <a:solidFill>
                  <a:srgbClr val="3333FF"/>
                </a:solidFill>
              </a:rPr>
              <a:t>불이익하게</a:t>
            </a:r>
            <a:r>
              <a:rPr lang="ko-KR" altLang="en-US" sz="2400" b="1" u="sng" dirty="0">
                <a:solidFill>
                  <a:srgbClr val="3333FF"/>
                </a:solidFill>
              </a:rPr>
              <a:t> 변경될 수도 있음</a:t>
            </a:r>
            <a:r>
              <a:rPr lang="en-US" altLang="ko-KR" sz="2400" b="1" u="sng" dirty="0">
                <a:solidFill>
                  <a:srgbClr val="3333FF"/>
                </a:solidFill>
              </a:rPr>
              <a:t>(</a:t>
            </a:r>
            <a:r>
              <a:rPr lang="ko-KR" altLang="en-US" sz="2400" b="1" u="sng" dirty="0">
                <a:solidFill>
                  <a:srgbClr val="3333FF"/>
                </a:solidFill>
              </a:rPr>
              <a:t>근로조건을 불리하게 변경하는 내용의 단체협약이 현저히 합리성을 결하여 노동조합의 목적을 벗어난 것으로 볼 수 있는 것과 같은 특별한 사정이 없는 한 유효함</a:t>
            </a:r>
            <a:r>
              <a:rPr lang="en-US" altLang="ko-KR" sz="2400" b="1" u="sng" dirty="0">
                <a:solidFill>
                  <a:srgbClr val="3333FF"/>
                </a:solidFill>
              </a:rPr>
              <a:t>)</a:t>
            </a:r>
            <a:r>
              <a:rPr lang="en-US" altLang="ko-KR" sz="2400" u="sng" dirty="0">
                <a:solidFill>
                  <a:srgbClr val="3333FF"/>
                </a:solidFill>
              </a:rPr>
              <a:t>.</a:t>
            </a:r>
            <a:endParaRPr lang="ko-KR" altLang="en-US" sz="2400" dirty="0">
              <a:solidFill>
                <a:srgbClr val="3333FF"/>
              </a:solidFill>
            </a:endParaRPr>
          </a:p>
          <a:p>
            <a:pPr fontAlgn="base"/>
            <a:endParaRPr lang="en-US" altLang="ko-KR" sz="800" dirty="0" smtClean="0"/>
          </a:p>
          <a:p>
            <a:pPr fontAlgn="base"/>
            <a:r>
              <a:rPr lang="en-US" altLang="ko-KR" sz="2400" dirty="0" smtClean="0"/>
              <a:t>- </a:t>
            </a:r>
            <a:r>
              <a:rPr lang="ko-KR" altLang="en-US" sz="2400" u="sng" dirty="0"/>
              <a:t>만약 이전 단체협약과 같은 내용의 취업규칙도 유리조건 우선의 원칙을 주장하면</a:t>
            </a:r>
            <a:r>
              <a:rPr lang="en-US" altLang="ko-KR" sz="2400" u="sng" dirty="0"/>
              <a:t>, </a:t>
            </a:r>
            <a:r>
              <a:rPr lang="ko-KR" altLang="en-US" sz="2400" u="sng" dirty="0"/>
              <a:t>새로운 단체협약을 적용하려는 노사 당사자의 목적은 달성할 수 없을 것인바</a:t>
            </a:r>
            <a:r>
              <a:rPr lang="en-US" altLang="ko-KR" sz="2400" dirty="0"/>
              <a:t>, </a:t>
            </a:r>
            <a:r>
              <a:rPr lang="ko-KR" altLang="en-US" sz="2400" dirty="0"/>
              <a:t>이 경우 취업규칙에 정한 유리한 조건을 우선 적용하지 않겠다는 취지의 합의가 새로운 단체협약의 합의에 포함되었다고 보는 것이 타당한 해석이고</a:t>
            </a:r>
            <a:r>
              <a:rPr lang="en-US" altLang="ko-KR" sz="2400" dirty="0"/>
              <a:t>, </a:t>
            </a:r>
            <a:r>
              <a:rPr lang="ko-KR" altLang="en-US" sz="2400" u="sng" dirty="0"/>
              <a:t>이전 단체협약과 같은 내용의 취업규칙이 아니라 개정된 단체협약의 기준을 적용하는 것이 옮음</a:t>
            </a:r>
            <a:r>
              <a:rPr lang="en-US" altLang="ko-KR" sz="2400" u="sng" dirty="0" smtClean="0"/>
              <a:t>.</a:t>
            </a:r>
            <a:r>
              <a:rPr lang="en-US" altLang="ko-KR" sz="2400" dirty="0" smtClean="0"/>
              <a:t>(</a:t>
            </a:r>
            <a:r>
              <a:rPr lang="ko-KR" altLang="en-US" sz="2400" dirty="0" smtClean="0"/>
              <a:t>대법원 </a:t>
            </a:r>
            <a:r>
              <a:rPr lang="en-US" altLang="ko-KR" sz="2400" dirty="0" smtClean="0"/>
              <a:t>2002.12.27. </a:t>
            </a:r>
            <a:r>
              <a:rPr lang="ko-KR" altLang="en-US" sz="2400" dirty="0" smtClean="0"/>
              <a:t>선고 </a:t>
            </a:r>
            <a:r>
              <a:rPr lang="en-US" altLang="ko-KR" sz="2400" dirty="0"/>
              <a:t>2002</a:t>
            </a:r>
            <a:r>
              <a:rPr lang="ko-KR" altLang="en-US" sz="2400" dirty="0"/>
              <a:t>두</a:t>
            </a:r>
            <a:r>
              <a:rPr lang="en-US" altLang="ko-KR" sz="2400" dirty="0" smtClean="0"/>
              <a:t>9063</a:t>
            </a:r>
            <a:r>
              <a:rPr lang="ko-KR" altLang="en-US" sz="2400" dirty="0" smtClean="0"/>
              <a:t>판결</a:t>
            </a:r>
            <a:r>
              <a:rPr lang="en-US" altLang="ko-KR" sz="2400" dirty="0" smtClean="0"/>
              <a:t>)</a:t>
            </a:r>
            <a:endParaRPr lang="ko-KR" altLang="en-US" sz="2400" dirty="0"/>
          </a:p>
          <a:p>
            <a:pPr fontAlgn="base"/>
            <a:endParaRPr lang="ko-KR" altLang="en-US" sz="2000" spc="-150" dirty="0"/>
          </a:p>
        </p:txBody>
      </p:sp>
    </p:spTree>
    <p:extLst>
      <p:ext uri="{BB962C8B-B14F-4D97-AF65-F5344CB8AC3E}">
        <p14:creationId xmlns:p14="http://schemas.microsoft.com/office/powerpoint/2010/main" val="98427666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pPr fontAlgn="base"/>
            <a:r>
              <a:rPr lang="en-US" altLang="ko-KR" sz="3600" b="1" dirty="0"/>
              <a:t>2</a:t>
            </a:r>
            <a:r>
              <a:rPr lang="en-US" altLang="ko-KR" sz="3600" b="1" dirty="0" smtClean="0"/>
              <a:t>. </a:t>
            </a:r>
            <a:r>
              <a:rPr lang="ko-KR" altLang="en-US" sz="3600" b="1" dirty="0" smtClean="0"/>
              <a:t>단체협약 </a:t>
            </a:r>
            <a:r>
              <a:rPr lang="en-US" altLang="ko-KR" sz="3600" b="1" dirty="0" smtClean="0"/>
              <a:t>– </a:t>
            </a:r>
            <a:r>
              <a:rPr lang="ko-KR" altLang="en-US" sz="3600" b="1" dirty="0" smtClean="0"/>
              <a:t>나</a:t>
            </a:r>
            <a:r>
              <a:rPr lang="en-US" altLang="ko-KR" sz="3600" b="1" dirty="0" smtClean="0"/>
              <a:t>. </a:t>
            </a:r>
            <a:r>
              <a:rPr lang="ko-KR" altLang="en-US" sz="3600" b="1" dirty="0" smtClean="0"/>
              <a:t>내용 및 효력</a:t>
            </a:r>
            <a:endParaRPr lang="ko-KR" altLang="en-US" sz="3600" b="1"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 y="774090"/>
            <a:ext cx="12192002" cy="6063198"/>
          </a:xfrm>
          <a:prstGeom prst="rect">
            <a:avLst/>
          </a:prstGeom>
          <a:noFill/>
        </p:spPr>
        <p:txBody>
          <a:bodyPr wrap="square" rtlCol="0">
            <a:spAutoFit/>
          </a:bodyPr>
          <a:lstStyle/>
          <a:p>
            <a:pPr fontAlgn="base"/>
            <a:endParaRPr lang="en-US" altLang="ko-KR" sz="800" b="1" spc="-150" dirty="0" smtClean="0"/>
          </a:p>
          <a:p>
            <a:pPr fontAlgn="base"/>
            <a:r>
              <a:rPr lang="ko-KR" altLang="en-US" sz="2400" b="1" dirty="0"/>
              <a:t>○ 규범적 효력과 관련한 </a:t>
            </a:r>
            <a:r>
              <a:rPr lang="ko-KR" altLang="en-US" sz="2400" b="1" dirty="0" smtClean="0"/>
              <a:t>유의점</a:t>
            </a:r>
            <a:endParaRPr lang="en-US" altLang="ko-KR" sz="2400" b="1" dirty="0" smtClean="0"/>
          </a:p>
          <a:p>
            <a:pPr fontAlgn="base"/>
            <a:endParaRPr lang="ko-KR" altLang="en-US" sz="1000" dirty="0"/>
          </a:p>
          <a:p>
            <a:pPr fontAlgn="base"/>
            <a:r>
              <a:rPr lang="en-US" altLang="ko-KR" sz="2400" dirty="0" smtClean="0"/>
              <a:t>- </a:t>
            </a:r>
            <a:r>
              <a:rPr lang="ko-KR" altLang="en-US" sz="2400" u="sng" dirty="0" smtClean="0">
                <a:solidFill>
                  <a:srgbClr val="3333FF"/>
                </a:solidFill>
              </a:rPr>
              <a:t>“‘</a:t>
            </a:r>
            <a:r>
              <a:rPr lang="ko-KR" altLang="en-US" sz="2400" u="sng" dirty="0">
                <a:solidFill>
                  <a:srgbClr val="3333FF"/>
                </a:solidFill>
              </a:rPr>
              <a:t>단체협약에 의해서만 징계할 수 있고 취업규칙 등에 의해서는 징계할 수 없다’거나 ‘단체협약에 정한 사유 이외의 사유로 징계할 수 없다’고 단체협약에 정하였다면</a:t>
            </a:r>
            <a:r>
              <a:rPr lang="ko-KR" altLang="en-US" sz="2400" dirty="0">
                <a:solidFill>
                  <a:srgbClr val="3333FF"/>
                </a:solidFill>
              </a:rPr>
              <a:t> </a:t>
            </a:r>
            <a:r>
              <a:rPr lang="ko-KR" altLang="en-US" sz="2400" b="1" u="sng" dirty="0">
                <a:solidFill>
                  <a:srgbClr val="FF0000"/>
                </a:solidFill>
              </a:rPr>
              <a:t>단체협약에 정한 사유가 아닌 취업규칙 등에 정한 사유로 징계할 수 없다</a:t>
            </a:r>
            <a:r>
              <a:rPr lang="en-US" altLang="ko-KR" sz="2400" b="1" u="sng" dirty="0">
                <a:solidFill>
                  <a:srgbClr val="FF0000"/>
                </a:solidFill>
              </a:rPr>
              <a:t>.</a:t>
            </a:r>
            <a:r>
              <a:rPr lang="ko-KR" altLang="en-US" sz="2400" dirty="0"/>
              <a:t>”</a:t>
            </a:r>
            <a:r>
              <a:rPr lang="en-US" altLang="ko-KR" sz="2400" dirty="0"/>
              <a:t>(1994.6.14. </a:t>
            </a:r>
            <a:r>
              <a:rPr lang="ko-KR" altLang="en-US" sz="2400" dirty="0"/>
              <a:t>대법원 </a:t>
            </a:r>
            <a:r>
              <a:rPr lang="en-US" altLang="ko-KR" sz="2400" dirty="0"/>
              <a:t>93</a:t>
            </a:r>
            <a:r>
              <a:rPr lang="ko-KR" altLang="en-US" sz="2400" dirty="0"/>
              <a:t>다</a:t>
            </a:r>
            <a:r>
              <a:rPr lang="en-US" altLang="ko-KR" sz="2400" dirty="0"/>
              <a:t>62126 </a:t>
            </a:r>
            <a:r>
              <a:rPr lang="ko-KR" altLang="en-US" sz="2400" dirty="0"/>
              <a:t>판결 등</a:t>
            </a:r>
            <a:r>
              <a:rPr lang="en-US" altLang="ko-KR" sz="2400" dirty="0"/>
              <a:t>) </a:t>
            </a:r>
            <a:endParaRPr lang="en-US" altLang="ko-KR" sz="2400" dirty="0" smtClean="0"/>
          </a:p>
          <a:p>
            <a:pPr fontAlgn="base"/>
            <a:endParaRPr lang="ko-KR" altLang="en-US" sz="800" dirty="0"/>
          </a:p>
          <a:p>
            <a:pPr fontAlgn="base"/>
            <a:r>
              <a:rPr lang="en-US" altLang="ko-KR" sz="2400" dirty="0"/>
              <a:t>- </a:t>
            </a:r>
            <a:r>
              <a:rPr lang="ko-KR" altLang="en-US" sz="2400" dirty="0"/>
              <a:t>따라서 </a:t>
            </a:r>
            <a:r>
              <a:rPr lang="ko-KR" altLang="en-US" sz="2400" dirty="0" err="1"/>
              <a:t>단협에</a:t>
            </a:r>
            <a:r>
              <a:rPr lang="ko-KR" altLang="en-US" sz="2400" dirty="0"/>
              <a:t> 특별한 제한이 없으면 취업규칙 등에 정한 사유로도 징계가 가능하다는 것이다</a:t>
            </a:r>
            <a:r>
              <a:rPr lang="en-US" altLang="ko-KR" sz="2400" dirty="0"/>
              <a:t>. </a:t>
            </a:r>
            <a:r>
              <a:rPr lang="ko-KR" altLang="en-US" sz="2400" dirty="0"/>
              <a:t>그래서</a:t>
            </a:r>
            <a:r>
              <a:rPr lang="en-US" altLang="ko-KR" sz="2400" dirty="0"/>
              <a:t>,</a:t>
            </a:r>
            <a:r>
              <a:rPr lang="ko-KR" altLang="en-US" sz="2400" u="sng" dirty="0"/>
              <a:t> </a:t>
            </a:r>
            <a:r>
              <a:rPr lang="ko-KR" altLang="en-US" sz="2400" u="sng" dirty="0">
                <a:solidFill>
                  <a:srgbClr val="3333FF"/>
                </a:solidFill>
              </a:rPr>
              <a:t>단순히 “단체협약은 취업규칙에 우선하여 적용한다”거나 “단체협약에 정하지 않은 사항은 취업규칙에 의하되 노동조건을 저하시킬 수 없다”는 정도로 </a:t>
            </a:r>
            <a:r>
              <a:rPr lang="ko-KR" altLang="en-US" sz="2400" u="sng" dirty="0" err="1">
                <a:solidFill>
                  <a:srgbClr val="3333FF"/>
                </a:solidFill>
              </a:rPr>
              <a:t>단협을</a:t>
            </a:r>
            <a:r>
              <a:rPr lang="ko-KR" altLang="en-US" sz="2400" u="sng" dirty="0">
                <a:solidFill>
                  <a:srgbClr val="3333FF"/>
                </a:solidFill>
              </a:rPr>
              <a:t> 정해 놓았다면</a:t>
            </a:r>
            <a:r>
              <a:rPr lang="en-US" altLang="ko-KR" sz="2400" dirty="0"/>
              <a:t>, </a:t>
            </a:r>
            <a:r>
              <a:rPr lang="ko-KR" altLang="en-US" sz="2400" b="1" u="sng" dirty="0">
                <a:solidFill>
                  <a:srgbClr val="FF0000"/>
                </a:solidFill>
              </a:rPr>
              <a:t>이는 </a:t>
            </a:r>
            <a:r>
              <a:rPr lang="ko-KR" altLang="en-US" sz="2400" b="1" u="sng" dirty="0" err="1">
                <a:solidFill>
                  <a:srgbClr val="FF0000"/>
                </a:solidFill>
              </a:rPr>
              <a:t>단협에</a:t>
            </a:r>
            <a:r>
              <a:rPr lang="ko-KR" altLang="en-US" sz="2400" b="1" u="sng" dirty="0">
                <a:solidFill>
                  <a:srgbClr val="FF0000"/>
                </a:solidFill>
              </a:rPr>
              <a:t> 정한 사유로만 징계할 수 있다고 특별히 제한한 것이라고 할 수 없으므로 취업규칙에 의한 징계가 가능하다는 것</a:t>
            </a:r>
            <a:r>
              <a:rPr lang="en-US" altLang="ko-KR" sz="2400" b="1" u="sng" dirty="0">
                <a:solidFill>
                  <a:srgbClr val="FF0000"/>
                </a:solidFill>
              </a:rPr>
              <a:t>(1995.1.20. </a:t>
            </a:r>
            <a:r>
              <a:rPr lang="ko-KR" altLang="en-US" sz="2400" b="1" u="sng" dirty="0">
                <a:solidFill>
                  <a:srgbClr val="FF0000"/>
                </a:solidFill>
              </a:rPr>
              <a:t>대법원 </a:t>
            </a:r>
            <a:r>
              <a:rPr lang="en-US" altLang="ko-KR" sz="2400" b="1" u="sng" dirty="0">
                <a:solidFill>
                  <a:srgbClr val="FF0000"/>
                </a:solidFill>
              </a:rPr>
              <a:t>94</a:t>
            </a:r>
            <a:r>
              <a:rPr lang="ko-KR" altLang="en-US" sz="2400" b="1" u="sng" dirty="0">
                <a:solidFill>
                  <a:srgbClr val="FF0000"/>
                </a:solidFill>
              </a:rPr>
              <a:t>다</a:t>
            </a:r>
            <a:r>
              <a:rPr lang="en-US" altLang="ko-KR" sz="2400" b="1" u="sng" dirty="0">
                <a:solidFill>
                  <a:srgbClr val="FF0000"/>
                </a:solidFill>
              </a:rPr>
              <a:t>37851 </a:t>
            </a:r>
            <a:r>
              <a:rPr lang="ko-KR" altLang="en-US" sz="2400" b="1" u="sng" dirty="0">
                <a:solidFill>
                  <a:srgbClr val="FF0000"/>
                </a:solidFill>
              </a:rPr>
              <a:t>판결 등</a:t>
            </a:r>
            <a:r>
              <a:rPr lang="en-US" altLang="ko-KR" sz="2400" b="1" u="sng" dirty="0">
                <a:solidFill>
                  <a:srgbClr val="FF0000"/>
                </a:solidFill>
              </a:rPr>
              <a:t>)</a:t>
            </a:r>
            <a:r>
              <a:rPr lang="ko-KR" altLang="en-US" sz="2400" b="1" u="sng" dirty="0">
                <a:solidFill>
                  <a:srgbClr val="FF0000"/>
                </a:solidFill>
              </a:rPr>
              <a:t>에 주의해야 한다</a:t>
            </a:r>
            <a:r>
              <a:rPr lang="en-US" altLang="ko-KR" sz="2400" b="1" u="sng" dirty="0">
                <a:solidFill>
                  <a:srgbClr val="FF0000"/>
                </a:solidFill>
              </a:rPr>
              <a:t>.</a:t>
            </a:r>
            <a:endParaRPr lang="ko-KR" altLang="en-US" sz="2400" dirty="0">
              <a:solidFill>
                <a:srgbClr val="FF0000"/>
              </a:solidFill>
            </a:endParaRPr>
          </a:p>
          <a:p>
            <a:pPr fontAlgn="base"/>
            <a:endParaRPr lang="en-US" altLang="ko-KR" sz="800" dirty="0" smtClean="0"/>
          </a:p>
          <a:p>
            <a:pPr fontAlgn="base"/>
            <a:r>
              <a:rPr lang="en-US" altLang="ko-KR" sz="2400" dirty="0" smtClean="0"/>
              <a:t>- </a:t>
            </a:r>
            <a:r>
              <a:rPr lang="ko-KR" altLang="en-US" sz="2400" dirty="0"/>
              <a:t>다만</a:t>
            </a:r>
            <a:r>
              <a:rPr lang="en-US" altLang="ko-KR" sz="2400" dirty="0"/>
              <a:t>, </a:t>
            </a:r>
            <a:r>
              <a:rPr lang="ko-KR" altLang="en-US" sz="2400" dirty="0"/>
              <a:t>예를 들어 </a:t>
            </a:r>
            <a:r>
              <a:rPr lang="ko-KR" altLang="en-US" sz="2400" u="sng" dirty="0"/>
              <a:t>단체협약에는 무단결근 </a:t>
            </a:r>
            <a:r>
              <a:rPr lang="en-US" altLang="ko-KR" sz="2400" u="sng" dirty="0"/>
              <a:t>3</a:t>
            </a:r>
            <a:r>
              <a:rPr lang="ko-KR" altLang="en-US" sz="2400" u="sng" dirty="0"/>
              <a:t>일 이상</a:t>
            </a:r>
            <a:r>
              <a:rPr lang="en-US" altLang="ko-KR" sz="2400" u="sng" dirty="0"/>
              <a:t>, </a:t>
            </a:r>
            <a:r>
              <a:rPr lang="ko-KR" altLang="en-US" sz="2400" u="sng" dirty="0"/>
              <a:t>취업규칙에는 무단결근이 </a:t>
            </a:r>
            <a:r>
              <a:rPr lang="en-US" altLang="ko-KR" sz="2400" u="sng" dirty="0"/>
              <a:t>1</a:t>
            </a:r>
            <a:r>
              <a:rPr lang="ko-KR" altLang="en-US" sz="2400" u="sng" dirty="0"/>
              <a:t>일 이상으로 동일한 징계사유에 대한 내용이 틀릴 경우에는 단체협약이 우선 </a:t>
            </a:r>
            <a:r>
              <a:rPr lang="ko-KR" altLang="en-US" sz="2400" u="sng" dirty="0" smtClean="0"/>
              <a:t>적용</a:t>
            </a:r>
            <a:r>
              <a:rPr lang="ko-KR" altLang="en-US" sz="2400" dirty="0" smtClean="0"/>
              <a:t>됨</a:t>
            </a:r>
            <a:r>
              <a:rPr lang="en-US" altLang="ko-KR" sz="2400" dirty="0" smtClean="0"/>
              <a:t>.(</a:t>
            </a:r>
            <a:r>
              <a:rPr lang="en-US" altLang="ko-KR" sz="2400" dirty="0"/>
              <a:t>1994.6.14. </a:t>
            </a:r>
            <a:r>
              <a:rPr lang="ko-KR" altLang="en-US" sz="2400" dirty="0"/>
              <a:t>대법원 </a:t>
            </a:r>
            <a:r>
              <a:rPr lang="en-US" altLang="ko-KR" sz="2400" dirty="0"/>
              <a:t>93</a:t>
            </a:r>
            <a:r>
              <a:rPr lang="ko-KR" altLang="en-US" sz="2400" dirty="0"/>
              <a:t>다</a:t>
            </a:r>
            <a:r>
              <a:rPr lang="en-US" altLang="ko-KR" sz="2400" dirty="0"/>
              <a:t>26151 </a:t>
            </a:r>
            <a:r>
              <a:rPr lang="ko-KR" altLang="en-US" sz="2400" dirty="0"/>
              <a:t>등</a:t>
            </a:r>
            <a:r>
              <a:rPr lang="en-US" altLang="ko-KR" sz="2400" dirty="0"/>
              <a:t>)</a:t>
            </a:r>
            <a:endParaRPr lang="ko-KR" altLang="en-US" sz="2400" dirty="0"/>
          </a:p>
          <a:p>
            <a:pPr fontAlgn="base"/>
            <a:endParaRPr lang="ko-KR" altLang="en-US" sz="2000" spc="-150" dirty="0"/>
          </a:p>
        </p:txBody>
      </p:sp>
    </p:spTree>
    <p:extLst>
      <p:ext uri="{BB962C8B-B14F-4D97-AF65-F5344CB8AC3E}">
        <p14:creationId xmlns:p14="http://schemas.microsoft.com/office/powerpoint/2010/main" val="3308175122"/>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pPr fontAlgn="base"/>
            <a:r>
              <a:rPr lang="en-US" altLang="ko-KR" sz="3600" b="1" dirty="0"/>
              <a:t>2</a:t>
            </a:r>
            <a:r>
              <a:rPr lang="en-US" altLang="ko-KR" sz="3600" b="1" dirty="0" smtClean="0"/>
              <a:t>. </a:t>
            </a:r>
            <a:r>
              <a:rPr lang="ko-KR" altLang="en-US" sz="3600" b="1" dirty="0" smtClean="0"/>
              <a:t>단체협약 </a:t>
            </a:r>
            <a:r>
              <a:rPr lang="en-US" altLang="ko-KR" sz="3600" b="1" dirty="0" smtClean="0"/>
              <a:t>– </a:t>
            </a:r>
            <a:r>
              <a:rPr lang="ko-KR" altLang="en-US" sz="3600" b="1" dirty="0" smtClean="0"/>
              <a:t>나</a:t>
            </a:r>
            <a:r>
              <a:rPr lang="en-US" altLang="ko-KR" sz="3600" b="1" dirty="0" smtClean="0"/>
              <a:t>. </a:t>
            </a:r>
            <a:r>
              <a:rPr lang="ko-KR" altLang="en-US" sz="3600" b="1" dirty="0" smtClean="0"/>
              <a:t>내용 및 효력</a:t>
            </a:r>
            <a:endParaRPr lang="ko-KR" altLang="en-US" sz="3600" b="1"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 y="774090"/>
            <a:ext cx="12192002" cy="6217087"/>
          </a:xfrm>
          <a:prstGeom prst="rect">
            <a:avLst/>
          </a:prstGeom>
          <a:noFill/>
        </p:spPr>
        <p:txBody>
          <a:bodyPr wrap="square" rtlCol="0">
            <a:spAutoFit/>
          </a:bodyPr>
          <a:lstStyle/>
          <a:p>
            <a:pPr fontAlgn="base"/>
            <a:endParaRPr lang="en-US" altLang="ko-KR" sz="800" b="1" spc="-150" dirty="0" smtClean="0"/>
          </a:p>
          <a:p>
            <a:pPr fontAlgn="base"/>
            <a:r>
              <a:rPr lang="ko-KR" altLang="en-US" sz="2400" b="1" dirty="0"/>
              <a:t>○ 규범적 효력의 한계</a:t>
            </a:r>
            <a:r>
              <a:rPr lang="en-US" altLang="ko-KR" sz="2400" b="1" dirty="0"/>
              <a:t>(</a:t>
            </a:r>
            <a:r>
              <a:rPr lang="ko-KR" altLang="en-US" sz="2400" b="1" dirty="0"/>
              <a:t>협약자치의 한계</a:t>
            </a:r>
            <a:r>
              <a:rPr lang="en-US" altLang="ko-KR" sz="2400" b="1" dirty="0"/>
              <a:t>)</a:t>
            </a:r>
            <a:endParaRPr lang="ko-KR" altLang="en-US" sz="2400" dirty="0"/>
          </a:p>
          <a:p>
            <a:pPr fontAlgn="base"/>
            <a:endParaRPr lang="en-US" altLang="ko-KR" sz="1000" dirty="0" smtClean="0"/>
          </a:p>
          <a:p>
            <a:pPr fontAlgn="base"/>
            <a:r>
              <a:rPr lang="en-US" altLang="ko-KR" sz="2400" spc="-150" dirty="0" smtClean="0"/>
              <a:t>- </a:t>
            </a:r>
            <a:r>
              <a:rPr lang="ko-KR" altLang="en-US" sz="2400" b="1" spc="-150" dirty="0"/>
              <a:t>노사 당사자가 강행법규</a:t>
            </a:r>
            <a:r>
              <a:rPr lang="en-US" altLang="ko-KR" sz="2400" b="1" spc="-150" dirty="0"/>
              <a:t>(</a:t>
            </a:r>
            <a:r>
              <a:rPr lang="ko-KR" altLang="en-US" sz="2400" b="1" spc="-150" dirty="0"/>
              <a:t>근로기준법 등</a:t>
            </a:r>
            <a:r>
              <a:rPr lang="en-US" altLang="ko-KR" sz="2400" b="1" spc="-150" dirty="0"/>
              <a:t>)</a:t>
            </a:r>
            <a:r>
              <a:rPr lang="ko-KR" altLang="en-US" sz="2400" b="1" spc="-150" dirty="0"/>
              <a:t>나 선량한 풍속 기타 사회질서에 반하는 내용</a:t>
            </a:r>
            <a:r>
              <a:rPr lang="en-US" altLang="ko-KR" sz="2400" b="1" spc="-150" dirty="0"/>
              <a:t>(</a:t>
            </a:r>
            <a:r>
              <a:rPr lang="ko-KR" altLang="en-US" sz="2400" b="1" spc="-150" dirty="0"/>
              <a:t>민법 제</a:t>
            </a:r>
            <a:r>
              <a:rPr lang="en-US" altLang="ko-KR" sz="2400" b="1" spc="-150" dirty="0"/>
              <a:t>103</a:t>
            </a:r>
            <a:r>
              <a:rPr lang="ko-KR" altLang="en-US" sz="2400" b="1" spc="-150" dirty="0"/>
              <a:t>조</a:t>
            </a:r>
            <a:r>
              <a:rPr lang="en-US" altLang="ko-KR" sz="2400" b="1" spc="-150" dirty="0"/>
              <a:t>)</a:t>
            </a:r>
            <a:r>
              <a:rPr lang="ko-KR" altLang="en-US" sz="2400" b="1" spc="-150" dirty="0"/>
              <a:t>을 단체협약에 넣었더라도 그 내용은 무효가 됨</a:t>
            </a:r>
            <a:r>
              <a:rPr lang="en-US" altLang="ko-KR" sz="2400" b="1" spc="-150" dirty="0">
                <a:solidFill>
                  <a:srgbClr val="FF6600"/>
                </a:solidFill>
              </a:rPr>
              <a:t>.</a:t>
            </a:r>
            <a:r>
              <a:rPr lang="en-US" altLang="ko-KR" sz="2400" spc="-150" dirty="0">
                <a:solidFill>
                  <a:srgbClr val="FF6600"/>
                </a:solidFill>
              </a:rPr>
              <a:t>(</a:t>
            </a:r>
            <a:r>
              <a:rPr lang="ko-KR" altLang="en-US" sz="2400" u="sng" spc="-150" dirty="0">
                <a:solidFill>
                  <a:srgbClr val="FF6600"/>
                </a:solidFill>
              </a:rPr>
              <a:t>합리적인 이유 없이 정년에 남녀 차등을 두는 규정 등</a:t>
            </a:r>
            <a:r>
              <a:rPr lang="en-US" altLang="ko-KR" sz="2400" spc="-150" dirty="0">
                <a:solidFill>
                  <a:srgbClr val="FF6600"/>
                </a:solidFill>
              </a:rPr>
              <a:t>)</a:t>
            </a:r>
            <a:endParaRPr lang="ko-KR" altLang="en-US" sz="2400" spc="-150" dirty="0">
              <a:solidFill>
                <a:srgbClr val="FF6600"/>
              </a:solidFill>
            </a:endParaRPr>
          </a:p>
          <a:p>
            <a:pPr fontAlgn="base"/>
            <a:endParaRPr lang="en-US" altLang="ko-KR" sz="800" spc="-150" dirty="0" smtClean="0"/>
          </a:p>
          <a:p>
            <a:pPr fontAlgn="base"/>
            <a:r>
              <a:rPr lang="en-US" altLang="ko-KR" sz="2400" spc="-150" dirty="0" smtClean="0"/>
              <a:t>- </a:t>
            </a:r>
            <a:r>
              <a:rPr lang="ko-KR" altLang="en-US" sz="2400" u="sng" spc="-150" dirty="0"/>
              <a:t>개별 노동자의 양심</a:t>
            </a:r>
            <a:r>
              <a:rPr lang="en-US" altLang="ko-KR" sz="2400" u="sng" spc="-150" dirty="0"/>
              <a:t>(</a:t>
            </a:r>
            <a:r>
              <a:rPr lang="ko-KR" altLang="en-US" sz="2400" u="sng" spc="-150" dirty="0"/>
              <a:t>사상</a:t>
            </a:r>
            <a:r>
              <a:rPr lang="en-US" altLang="ko-KR" sz="2400" u="sng" spc="-150" dirty="0"/>
              <a:t>)</a:t>
            </a:r>
            <a:r>
              <a:rPr lang="ko-KR" altLang="en-US" sz="2400" u="sng" spc="-150" dirty="0"/>
              <a:t>의 영역에 관한 사항</a:t>
            </a:r>
            <a:r>
              <a:rPr lang="en-US" altLang="ko-KR" sz="2400" u="sng" spc="-150" dirty="0"/>
              <a:t>(</a:t>
            </a:r>
            <a:r>
              <a:rPr lang="ko-KR" altLang="en-US" sz="2400" u="sng" spc="-150" dirty="0"/>
              <a:t>정치적 태도 표명 등</a:t>
            </a:r>
            <a:r>
              <a:rPr lang="en-US" altLang="ko-KR" sz="2400" spc="-150" dirty="0"/>
              <a:t>), </a:t>
            </a:r>
            <a:r>
              <a:rPr lang="ko-KR" altLang="en-US" sz="2400" b="1" u="sng" spc="-150" dirty="0">
                <a:solidFill>
                  <a:srgbClr val="FF0000"/>
                </a:solidFill>
              </a:rPr>
              <a:t>이미 개별 노동자에게 귀속된 권리의 처분에 관한 사항</a:t>
            </a:r>
            <a:r>
              <a:rPr lang="en-US" altLang="ko-KR" sz="2400" b="1" u="sng" spc="-150" dirty="0">
                <a:solidFill>
                  <a:srgbClr val="FF0000"/>
                </a:solidFill>
              </a:rPr>
              <a:t>(</a:t>
            </a:r>
            <a:r>
              <a:rPr lang="ko-KR" altLang="en-US" sz="2400" b="1" u="sng" spc="-150" dirty="0">
                <a:solidFill>
                  <a:srgbClr val="FF0000"/>
                </a:solidFill>
              </a:rPr>
              <a:t>이미 발생한 상여금의 포기나 반납</a:t>
            </a:r>
            <a:r>
              <a:rPr lang="en-US" altLang="ko-KR" sz="2400" b="1" u="sng" spc="-150" dirty="0">
                <a:solidFill>
                  <a:srgbClr val="FF0000"/>
                </a:solidFill>
              </a:rPr>
              <a:t>, </a:t>
            </a:r>
            <a:r>
              <a:rPr lang="ko-KR" altLang="en-US" sz="2400" b="1" u="sng" spc="-150" dirty="0">
                <a:solidFill>
                  <a:srgbClr val="FF0000"/>
                </a:solidFill>
              </a:rPr>
              <a:t>발생한 연차휴가의 포기</a:t>
            </a:r>
            <a:r>
              <a:rPr lang="en-US" altLang="ko-KR" sz="2400" b="1" u="sng" spc="-150" dirty="0">
                <a:solidFill>
                  <a:srgbClr val="FF0000"/>
                </a:solidFill>
              </a:rPr>
              <a:t>, </a:t>
            </a:r>
            <a:r>
              <a:rPr lang="ko-KR" altLang="en-US" sz="2400" b="1" u="sng" spc="-150" dirty="0">
                <a:solidFill>
                  <a:srgbClr val="FF0000"/>
                </a:solidFill>
              </a:rPr>
              <a:t>퇴직금 청구권의 포기나 지급 유예 등</a:t>
            </a:r>
            <a:r>
              <a:rPr lang="en-US" altLang="ko-KR" sz="2400" b="1" u="sng" spc="-150" dirty="0">
                <a:solidFill>
                  <a:srgbClr val="FF0000"/>
                </a:solidFill>
              </a:rPr>
              <a:t>)</a:t>
            </a:r>
            <a:r>
              <a:rPr lang="ko-KR" altLang="en-US" sz="2400" b="1" u="sng" spc="-150" dirty="0">
                <a:solidFill>
                  <a:srgbClr val="FF0000"/>
                </a:solidFill>
              </a:rPr>
              <a:t>을 정한 부분도 무효임</a:t>
            </a:r>
            <a:r>
              <a:rPr lang="en-US" altLang="ko-KR" sz="2400" b="1" u="sng" spc="-150" dirty="0">
                <a:solidFill>
                  <a:srgbClr val="FF0000"/>
                </a:solidFill>
              </a:rPr>
              <a:t>.</a:t>
            </a:r>
            <a:r>
              <a:rPr lang="en-US" altLang="ko-KR" sz="2400" spc="-150" dirty="0"/>
              <a:t>(2002.4.12. </a:t>
            </a:r>
            <a:r>
              <a:rPr lang="ko-KR" altLang="en-US" sz="2400" spc="-150" dirty="0"/>
              <a:t>대법원 </a:t>
            </a:r>
            <a:r>
              <a:rPr lang="en-US" altLang="ko-KR" sz="2400" spc="-150" dirty="0"/>
              <a:t>2001</a:t>
            </a:r>
            <a:r>
              <a:rPr lang="ko-KR" altLang="en-US" sz="2400" spc="-150" dirty="0"/>
              <a:t>다</a:t>
            </a:r>
            <a:r>
              <a:rPr lang="en-US" altLang="ko-KR" sz="2400" spc="-150" dirty="0"/>
              <a:t>41384 </a:t>
            </a:r>
            <a:r>
              <a:rPr lang="ko-KR" altLang="en-US" sz="2400" spc="-150" dirty="0"/>
              <a:t>판결 등</a:t>
            </a:r>
            <a:r>
              <a:rPr lang="en-US" altLang="ko-KR" sz="2400" spc="-150" dirty="0"/>
              <a:t>)</a:t>
            </a:r>
            <a:endParaRPr lang="ko-KR" altLang="en-US" sz="2400" spc="-150" dirty="0"/>
          </a:p>
          <a:p>
            <a:pPr fontAlgn="base"/>
            <a:endParaRPr lang="en-US" altLang="ko-KR" sz="800" spc="-150" dirty="0" smtClean="0"/>
          </a:p>
          <a:p>
            <a:pPr fontAlgn="base"/>
            <a:r>
              <a:rPr lang="en-US" altLang="ko-KR" sz="2400" spc="-150" dirty="0" smtClean="0"/>
              <a:t>- </a:t>
            </a:r>
            <a:r>
              <a:rPr lang="ko-KR" altLang="en-US" sz="2400" u="sng" spc="-150" dirty="0">
                <a:solidFill>
                  <a:srgbClr val="3333FF"/>
                </a:solidFill>
              </a:rPr>
              <a:t>개별 노동자들의 근로계약관계에서의 지위 변동을 가져오는 사항</a:t>
            </a:r>
            <a:r>
              <a:rPr lang="en-US" altLang="ko-KR" sz="2400" u="sng" spc="-150" dirty="0">
                <a:solidFill>
                  <a:srgbClr val="3333FF"/>
                </a:solidFill>
              </a:rPr>
              <a:t>(</a:t>
            </a:r>
            <a:r>
              <a:rPr lang="ko-KR" altLang="en-US" sz="2400" u="sng" spc="-150" dirty="0">
                <a:solidFill>
                  <a:srgbClr val="3333FF"/>
                </a:solidFill>
              </a:rPr>
              <a:t>정리해고</a:t>
            </a:r>
            <a:r>
              <a:rPr lang="en-US" altLang="ko-KR" sz="2400" u="sng" spc="-150" dirty="0">
                <a:solidFill>
                  <a:srgbClr val="3333FF"/>
                </a:solidFill>
              </a:rPr>
              <a:t>, </a:t>
            </a:r>
            <a:r>
              <a:rPr lang="ko-KR" altLang="en-US" sz="2400" u="sng" spc="-150" dirty="0">
                <a:solidFill>
                  <a:srgbClr val="3333FF"/>
                </a:solidFill>
              </a:rPr>
              <a:t>배치전환</a:t>
            </a:r>
            <a:r>
              <a:rPr lang="en-US" altLang="ko-KR" sz="2400" u="sng" spc="-150" dirty="0">
                <a:solidFill>
                  <a:srgbClr val="3333FF"/>
                </a:solidFill>
              </a:rPr>
              <a:t>, </a:t>
            </a:r>
            <a:r>
              <a:rPr lang="ko-KR" altLang="en-US" sz="2400" u="sng" spc="-150" dirty="0">
                <a:solidFill>
                  <a:srgbClr val="3333FF"/>
                </a:solidFill>
              </a:rPr>
              <a:t>전적 등의 대상자로 선정</a:t>
            </a:r>
            <a:r>
              <a:rPr lang="en-US" altLang="ko-KR" sz="2400" u="sng" spc="-150" dirty="0">
                <a:solidFill>
                  <a:srgbClr val="3333FF"/>
                </a:solidFill>
              </a:rPr>
              <a:t>, </a:t>
            </a:r>
            <a:r>
              <a:rPr lang="ko-KR" altLang="en-US" sz="2400" u="sng" spc="-150" dirty="0">
                <a:solidFill>
                  <a:srgbClr val="3333FF"/>
                </a:solidFill>
              </a:rPr>
              <a:t>정년제를 폐지하고 계약제로 전환 등</a:t>
            </a:r>
            <a:r>
              <a:rPr lang="en-US" altLang="ko-KR" sz="2400" u="sng" spc="-150" dirty="0">
                <a:solidFill>
                  <a:srgbClr val="3333FF"/>
                </a:solidFill>
              </a:rPr>
              <a:t>)</a:t>
            </a:r>
            <a:r>
              <a:rPr lang="ko-KR" altLang="en-US" sz="2400" u="sng" spc="-150" dirty="0">
                <a:solidFill>
                  <a:srgbClr val="3333FF"/>
                </a:solidFill>
              </a:rPr>
              <a:t>은 무효</a:t>
            </a:r>
            <a:r>
              <a:rPr lang="ko-KR" altLang="en-US" sz="2400" spc="-150" dirty="0">
                <a:solidFill>
                  <a:srgbClr val="3333FF"/>
                </a:solidFill>
              </a:rPr>
              <a:t>임</a:t>
            </a:r>
            <a:r>
              <a:rPr lang="en-US" altLang="ko-KR" sz="2400" spc="-150" dirty="0">
                <a:solidFill>
                  <a:srgbClr val="3333FF"/>
                </a:solidFill>
              </a:rPr>
              <a:t>.</a:t>
            </a:r>
            <a:endParaRPr lang="ko-KR" altLang="en-US" sz="2400" spc="-150" dirty="0">
              <a:solidFill>
                <a:srgbClr val="3333FF"/>
              </a:solidFill>
            </a:endParaRPr>
          </a:p>
          <a:p>
            <a:pPr fontAlgn="base"/>
            <a:endParaRPr lang="en-US" altLang="ko-KR" sz="800" spc="-150" dirty="0" smtClean="0"/>
          </a:p>
          <a:p>
            <a:pPr fontAlgn="base"/>
            <a:r>
              <a:rPr lang="en-US" altLang="ko-KR" sz="2400" spc="-150" dirty="0" smtClean="0"/>
              <a:t>- </a:t>
            </a:r>
            <a:r>
              <a:rPr lang="ko-KR" altLang="en-US" sz="2400" u="sng" spc="-150" dirty="0"/>
              <a:t>노동력 제공 의무를 새로이 만드는 사항</a:t>
            </a:r>
            <a:r>
              <a:rPr lang="en-US" altLang="ko-KR" sz="2400" u="sng" spc="-150" dirty="0"/>
              <a:t>(</a:t>
            </a:r>
            <a:r>
              <a:rPr lang="ko-KR" altLang="en-US" sz="2400" u="sng" spc="-150" dirty="0"/>
              <a:t>휴일근로나 시간외근로 실시 등</a:t>
            </a:r>
            <a:r>
              <a:rPr lang="en-US" altLang="ko-KR" sz="2400" u="sng" spc="-150" dirty="0"/>
              <a:t>)</a:t>
            </a:r>
            <a:r>
              <a:rPr lang="ko-KR" altLang="en-US" sz="2400" u="sng" spc="-150" dirty="0"/>
              <a:t>을 내용으로 하는 단체협약 조항은 효력이 없음</a:t>
            </a:r>
            <a:r>
              <a:rPr lang="en-US" altLang="ko-KR" sz="2400" u="sng" spc="-150" dirty="0"/>
              <a:t>.</a:t>
            </a:r>
            <a:r>
              <a:rPr lang="ko-KR" altLang="en-US" sz="2400" spc="-150" dirty="0"/>
              <a:t> 따라서 </a:t>
            </a:r>
            <a:r>
              <a:rPr lang="ko-KR" altLang="en-US" sz="2400" u="sng" spc="-150" dirty="0">
                <a:solidFill>
                  <a:srgbClr val="3333FF"/>
                </a:solidFill>
              </a:rPr>
              <a:t>시간외근로를 노조의 동의만으로 가능하도록 규정한 단체협약 조항은 시간외근로 의무발생요건이 ‘추가’된 것으로 보아야 함</a:t>
            </a:r>
            <a:r>
              <a:rPr lang="en-US" altLang="ko-KR" sz="2400" u="sng" spc="-150" dirty="0">
                <a:solidFill>
                  <a:srgbClr val="3333FF"/>
                </a:solidFill>
              </a:rPr>
              <a:t>. </a:t>
            </a:r>
            <a:r>
              <a:rPr lang="ko-KR" altLang="en-US" sz="2400" u="sng" spc="-150" dirty="0">
                <a:solidFill>
                  <a:srgbClr val="3333FF"/>
                </a:solidFill>
              </a:rPr>
              <a:t>이 경우에도 개별조합원이 동의하지 않는 한 근로의무는 발생하지 않는다</a:t>
            </a:r>
            <a:r>
              <a:rPr lang="en-US" altLang="ko-KR" sz="2400" u="sng" spc="-150" dirty="0">
                <a:solidFill>
                  <a:srgbClr val="3333FF"/>
                </a:solidFill>
              </a:rPr>
              <a:t>.</a:t>
            </a:r>
            <a:r>
              <a:rPr lang="en-US" altLang="ko-KR" sz="2400" spc="-150" dirty="0"/>
              <a:t>(93.12.21. </a:t>
            </a:r>
            <a:r>
              <a:rPr lang="ko-KR" altLang="en-US" sz="2400" spc="-150" dirty="0"/>
              <a:t>대법원 </a:t>
            </a:r>
            <a:r>
              <a:rPr lang="en-US" altLang="ko-KR" sz="2400" spc="-150" dirty="0"/>
              <a:t>93</a:t>
            </a:r>
            <a:r>
              <a:rPr lang="ko-KR" altLang="en-US" sz="2400" spc="-150" dirty="0"/>
              <a:t>누</a:t>
            </a:r>
            <a:r>
              <a:rPr lang="en-US" altLang="ko-KR" sz="2400" spc="-150" dirty="0"/>
              <a:t>5796 </a:t>
            </a:r>
            <a:r>
              <a:rPr lang="ko-KR" altLang="en-US" sz="2400" spc="-150" dirty="0"/>
              <a:t>판결 등</a:t>
            </a:r>
            <a:r>
              <a:rPr lang="en-US" altLang="ko-KR" sz="2400" spc="-150" dirty="0"/>
              <a:t>)</a:t>
            </a:r>
            <a:endParaRPr lang="ko-KR" altLang="en-US" sz="2400" spc="-150" dirty="0"/>
          </a:p>
          <a:p>
            <a:pPr fontAlgn="base"/>
            <a:endParaRPr lang="ko-KR" altLang="en-US" sz="2000" spc="-150" dirty="0"/>
          </a:p>
        </p:txBody>
      </p:sp>
    </p:spTree>
    <p:extLst>
      <p:ext uri="{BB962C8B-B14F-4D97-AF65-F5344CB8AC3E}">
        <p14:creationId xmlns:p14="http://schemas.microsoft.com/office/powerpoint/2010/main" val="218282835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pPr fontAlgn="base"/>
            <a:r>
              <a:rPr lang="en-US" altLang="ko-KR" sz="3600" b="1" dirty="0"/>
              <a:t>2</a:t>
            </a:r>
            <a:r>
              <a:rPr lang="en-US" altLang="ko-KR" sz="3600" b="1" dirty="0" smtClean="0"/>
              <a:t>. </a:t>
            </a:r>
            <a:r>
              <a:rPr lang="ko-KR" altLang="en-US" sz="3600" b="1" dirty="0" smtClean="0"/>
              <a:t>단체협약 </a:t>
            </a:r>
            <a:r>
              <a:rPr lang="en-US" altLang="ko-KR" sz="3600" b="1" dirty="0" smtClean="0"/>
              <a:t>– </a:t>
            </a:r>
            <a:r>
              <a:rPr lang="ko-KR" altLang="en-US" sz="3600" b="1" dirty="0" smtClean="0"/>
              <a:t>나</a:t>
            </a:r>
            <a:r>
              <a:rPr lang="en-US" altLang="ko-KR" sz="3600" b="1" dirty="0" smtClean="0"/>
              <a:t>. </a:t>
            </a:r>
            <a:r>
              <a:rPr lang="ko-KR" altLang="en-US" sz="3600" b="1" dirty="0" smtClean="0"/>
              <a:t>내용 및 효력</a:t>
            </a:r>
            <a:endParaRPr lang="ko-KR" altLang="en-US" sz="3600" b="1"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 y="774090"/>
            <a:ext cx="12192002" cy="4555093"/>
          </a:xfrm>
          <a:prstGeom prst="rect">
            <a:avLst/>
          </a:prstGeom>
          <a:noFill/>
        </p:spPr>
        <p:txBody>
          <a:bodyPr wrap="square" rtlCol="0">
            <a:spAutoFit/>
          </a:bodyPr>
          <a:lstStyle/>
          <a:p>
            <a:pPr fontAlgn="base"/>
            <a:endParaRPr lang="en-US" altLang="ko-KR" sz="800" b="1" spc="-150" dirty="0" smtClean="0"/>
          </a:p>
          <a:p>
            <a:pPr fontAlgn="base"/>
            <a:r>
              <a:rPr lang="ko-KR" altLang="en-US" sz="2400" b="1" dirty="0"/>
              <a:t>○ 규범적 부분 위반의 효과</a:t>
            </a:r>
            <a:endParaRPr lang="ko-KR" altLang="en-US" sz="2400" dirty="0"/>
          </a:p>
          <a:p>
            <a:pPr fontAlgn="base"/>
            <a:endParaRPr lang="en-US" altLang="ko-KR" sz="1000" b="1" dirty="0" smtClean="0"/>
          </a:p>
          <a:p>
            <a:pPr fontAlgn="base"/>
            <a:r>
              <a:rPr lang="ko-KR" altLang="en-US" sz="2400" b="1" dirty="0" smtClean="0"/>
              <a:t>① </a:t>
            </a:r>
            <a:r>
              <a:rPr lang="ko-KR" altLang="en-US" sz="2400" b="1" dirty="0"/>
              <a:t>민사상 효과</a:t>
            </a:r>
            <a:endParaRPr lang="ko-KR" altLang="en-US" sz="2400" dirty="0"/>
          </a:p>
          <a:p>
            <a:pPr fontAlgn="base"/>
            <a:r>
              <a:rPr lang="en-US" altLang="ko-KR" sz="2400" dirty="0">
                <a:solidFill>
                  <a:srgbClr val="3333FF"/>
                </a:solidFill>
              </a:rPr>
              <a:t>- </a:t>
            </a:r>
            <a:r>
              <a:rPr lang="ko-KR" altLang="en-US" sz="2400" b="1" u="sng" dirty="0">
                <a:solidFill>
                  <a:srgbClr val="3333FF"/>
                </a:solidFill>
              </a:rPr>
              <a:t>개별조합원의 경우 단체협약 상 자신의 근로조건 위반에 따른 청구</a:t>
            </a:r>
            <a:r>
              <a:rPr lang="en-US" altLang="ko-KR" sz="2400" b="1" u="sng" dirty="0">
                <a:solidFill>
                  <a:srgbClr val="3333FF"/>
                </a:solidFill>
              </a:rPr>
              <a:t>(</a:t>
            </a:r>
            <a:r>
              <a:rPr lang="ko-KR" altLang="en-US" sz="2400" b="1" u="sng" dirty="0">
                <a:solidFill>
                  <a:srgbClr val="3333FF"/>
                </a:solidFill>
              </a:rPr>
              <a:t>시정요구</a:t>
            </a:r>
            <a:r>
              <a:rPr lang="en-US" altLang="ko-KR" sz="2400" b="1" u="sng" dirty="0">
                <a:solidFill>
                  <a:srgbClr val="3333FF"/>
                </a:solidFill>
              </a:rPr>
              <a:t>) </a:t>
            </a:r>
            <a:r>
              <a:rPr lang="ko-KR" altLang="en-US" sz="2400" b="1" u="sng" dirty="0">
                <a:solidFill>
                  <a:srgbClr val="3333FF"/>
                </a:solidFill>
              </a:rPr>
              <a:t>및 진정</a:t>
            </a:r>
            <a:r>
              <a:rPr lang="en-US" altLang="ko-KR" sz="2400" b="1" u="sng" dirty="0">
                <a:solidFill>
                  <a:srgbClr val="3333FF"/>
                </a:solidFill>
              </a:rPr>
              <a:t>, </a:t>
            </a:r>
            <a:r>
              <a:rPr lang="ko-KR" altLang="en-US" sz="2400" b="1" u="sng" dirty="0">
                <a:solidFill>
                  <a:srgbClr val="3333FF"/>
                </a:solidFill>
              </a:rPr>
              <a:t>소송</a:t>
            </a:r>
            <a:r>
              <a:rPr lang="en-US" altLang="ko-KR" sz="2400" b="1" u="sng" dirty="0">
                <a:solidFill>
                  <a:srgbClr val="3333FF"/>
                </a:solidFill>
              </a:rPr>
              <a:t>, </a:t>
            </a:r>
            <a:r>
              <a:rPr lang="ko-KR" altLang="en-US" sz="2400" b="1" u="sng" dirty="0">
                <a:solidFill>
                  <a:srgbClr val="3333FF"/>
                </a:solidFill>
              </a:rPr>
              <a:t>구제신청 등 각종 법적 절차 진행 가능</a:t>
            </a:r>
            <a:endParaRPr lang="ko-KR" altLang="en-US" sz="2400" dirty="0">
              <a:solidFill>
                <a:srgbClr val="3333FF"/>
              </a:solidFill>
            </a:endParaRPr>
          </a:p>
          <a:p>
            <a:pPr fontAlgn="base"/>
            <a:r>
              <a:rPr lang="en-US" altLang="ko-KR" sz="2400" dirty="0"/>
              <a:t>- </a:t>
            </a:r>
            <a:r>
              <a:rPr lang="ko-KR" altLang="en-US" sz="2400" dirty="0"/>
              <a:t>노동조합의 경우 단체협약 위반에 따른 손해배상을 청구할 수 있지만 이는 이론적으로는 가능하나 실익은 거의 없음</a:t>
            </a:r>
            <a:r>
              <a:rPr lang="en-US" altLang="ko-KR" sz="2400" dirty="0"/>
              <a:t>. </a:t>
            </a:r>
            <a:r>
              <a:rPr lang="ko-KR" altLang="en-US" sz="2400" dirty="0"/>
              <a:t>따라서 단체협약에 협약준수의무위반에 대한 배상금을 규정해 두는 방법 등을 강구할 필요가 있음</a:t>
            </a:r>
            <a:r>
              <a:rPr lang="en-US" altLang="ko-KR" sz="2400" dirty="0"/>
              <a:t>.</a:t>
            </a:r>
            <a:endParaRPr lang="ko-KR" altLang="en-US" sz="2400" dirty="0"/>
          </a:p>
          <a:p>
            <a:pPr fontAlgn="base"/>
            <a:endParaRPr lang="en-US" altLang="ko-KR" sz="800" b="1" dirty="0" smtClean="0"/>
          </a:p>
          <a:p>
            <a:pPr fontAlgn="base"/>
            <a:r>
              <a:rPr lang="ko-KR" altLang="en-US" sz="2400" b="1" dirty="0" smtClean="0"/>
              <a:t>② </a:t>
            </a:r>
            <a:r>
              <a:rPr lang="ko-KR" altLang="en-US" sz="2400" b="1" dirty="0"/>
              <a:t>형사상 효과</a:t>
            </a:r>
            <a:endParaRPr lang="ko-KR" altLang="en-US" sz="2400" dirty="0"/>
          </a:p>
          <a:p>
            <a:pPr fontAlgn="base"/>
            <a:r>
              <a:rPr lang="en-US" altLang="ko-KR" sz="2400" dirty="0"/>
              <a:t>- </a:t>
            </a:r>
            <a:r>
              <a:rPr lang="ko-KR" altLang="en-US" sz="2400" dirty="0"/>
              <a:t>구 노조법은 단체협약 위반의 경우 모두 내용 구분 없이 형사처벌의 대상으로 하고 있었으나 당해 규정에 대해 헌법재판소에서 위헌판정이 내려짐</a:t>
            </a:r>
            <a:r>
              <a:rPr lang="en-US" altLang="ko-KR" sz="2400" dirty="0"/>
              <a:t>(1998.3.26.)</a:t>
            </a:r>
            <a:r>
              <a:rPr lang="ko-KR" altLang="en-US" sz="2400" dirty="0"/>
              <a:t>에 따라 </a:t>
            </a:r>
            <a:r>
              <a:rPr lang="ko-KR" altLang="en-US" sz="2400" b="1" u="sng" dirty="0">
                <a:solidFill>
                  <a:srgbClr val="FF0000"/>
                </a:solidFill>
              </a:rPr>
              <a:t>법이 개정되어 현재는 몇 가지 경우에 한하여만 처벌대상으로 하고 있음</a:t>
            </a:r>
            <a:r>
              <a:rPr lang="en-US" altLang="ko-KR" sz="2400" b="1" u="sng" dirty="0" smtClean="0">
                <a:solidFill>
                  <a:srgbClr val="FF0000"/>
                </a:solidFill>
              </a:rPr>
              <a:t>.</a:t>
            </a:r>
            <a:endParaRPr lang="ko-KR" altLang="en-US" sz="2400" dirty="0">
              <a:solidFill>
                <a:srgbClr val="FF0000"/>
              </a:solidFill>
            </a:endParaRPr>
          </a:p>
        </p:txBody>
      </p:sp>
      <p:sp>
        <p:nvSpPr>
          <p:cNvPr id="12" name="TextBox 11"/>
          <p:cNvSpPr txBox="1"/>
          <p:nvPr/>
        </p:nvSpPr>
        <p:spPr>
          <a:xfrm>
            <a:off x="78297" y="5329183"/>
            <a:ext cx="11985072" cy="1323439"/>
          </a:xfrm>
          <a:prstGeom prst="rect">
            <a:avLst/>
          </a:prstGeom>
          <a:noFill/>
          <a:ln w="12700">
            <a:solidFill>
              <a:schemeClr val="tx1"/>
            </a:solidFill>
          </a:ln>
        </p:spPr>
        <p:txBody>
          <a:bodyPr wrap="square" rtlCol="0">
            <a:spAutoFit/>
          </a:bodyPr>
          <a:lstStyle/>
          <a:p>
            <a:pPr fontAlgn="base"/>
            <a:r>
              <a:rPr lang="ko-KR" altLang="en-US" sz="2000" dirty="0">
                <a:latin typeface="굴림" panose="020B0600000101010101" pitchFamily="50" charset="-127"/>
                <a:ea typeface="굴림" panose="020B0600000101010101" pitchFamily="50" charset="-127"/>
              </a:rPr>
              <a:t>■ 노조법 제</a:t>
            </a:r>
            <a:r>
              <a:rPr lang="en-US" altLang="ko-KR" sz="2000" dirty="0">
                <a:latin typeface="굴림" panose="020B0600000101010101" pitchFamily="50" charset="-127"/>
                <a:ea typeface="굴림" panose="020B0600000101010101" pitchFamily="50" charset="-127"/>
              </a:rPr>
              <a:t>92</a:t>
            </a:r>
            <a:r>
              <a:rPr lang="ko-KR" altLang="en-US" sz="2000" dirty="0">
                <a:latin typeface="굴림" panose="020B0600000101010101" pitchFamily="50" charset="-127"/>
                <a:ea typeface="굴림" panose="020B0600000101010101" pitchFamily="50" charset="-127"/>
              </a:rPr>
              <a:t>조</a:t>
            </a:r>
            <a:r>
              <a:rPr lang="en-US" altLang="ko-KR" sz="2000" dirty="0">
                <a:latin typeface="굴림" panose="020B0600000101010101" pitchFamily="50" charset="-127"/>
                <a:ea typeface="굴림" panose="020B0600000101010101" pitchFamily="50" charset="-127"/>
              </a:rPr>
              <a:t>(</a:t>
            </a:r>
            <a:r>
              <a:rPr lang="ko-KR" altLang="en-US" sz="2000" dirty="0">
                <a:latin typeface="굴림" panose="020B0600000101010101" pitchFamily="50" charset="-127"/>
                <a:ea typeface="굴림" panose="020B0600000101010101" pitchFamily="50" charset="-127"/>
              </a:rPr>
              <a:t>벌칙</a:t>
            </a:r>
            <a:r>
              <a:rPr lang="en-US" altLang="ko-KR" sz="2000" dirty="0">
                <a:latin typeface="굴림" panose="020B0600000101010101" pitchFamily="50" charset="-127"/>
                <a:ea typeface="굴림" panose="020B0600000101010101" pitchFamily="50" charset="-127"/>
              </a:rPr>
              <a:t>) </a:t>
            </a:r>
            <a:r>
              <a:rPr lang="ko-KR" altLang="en-US" sz="2000" b="1" u="sng" dirty="0">
                <a:latin typeface="굴림" panose="020B0600000101010101" pitchFamily="50" charset="-127"/>
                <a:ea typeface="굴림" panose="020B0600000101010101" pitchFamily="50" charset="-127"/>
              </a:rPr>
              <a:t>다음 각 호의 </a:t>
            </a:r>
            <a:r>
              <a:rPr lang="en-US" altLang="ko-KR" sz="2000" b="1" u="sng" dirty="0">
                <a:latin typeface="굴림" panose="020B0600000101010101" pitchFamily="50" charset="-127"/>
                <a:ea typeface="굴림" panose="020B0600000101010101" pitchFamily="50" charset="-127"/>
              </a:rPr>
              <a:t>1</a:t>
            </a:r>
            <a:r>
              <a:rPr lang="ko-KR" altLang="en-US" sz="2000" b="1" u="sng" dirty="0">
                <a:latin typeface="굴림" panose="020B0600000101010101" pitchFamily="50" charset="-127"/>
                <a:ea typeface="굴림" panose="020B0600000101010101" pitchFamily="50" charset="-127"/>
              </a:rPr>
              <a:t>에 해당하는 자는 </a:t>
            </a:r>
            <a:r>
              <a:rPr lang="en-US" altLang="ko-KR" sz="2000" b="1" u="sng" dirty="0">
                <a:latin typeface="굴림" panose="020B0600000101010101" pitchFamily="50" charset="-127"/>
                <a:ea typeface="굴림" panose="020B0600000101010101" pitchFamily="50" charset="-127"/>
              </a:rPr>
              <a:t>1</a:t>
            </a:r>
            <a:r>
              <a:rPr lang="ko-KR" altLang="en-US" sz="2000" b="1" u="sng" dirty="0" err="1">
                <a:latin typeface="굴림" panose="020B0600000101010101" pitchFamily="50" charset="-127"/>
                <a:ea typeface="굴림" panose="020B0600000101010101" pitchFamily="50" charset="-127"/>
              </a:rPr>
              <a:t>천만원</a:t>
            </a:r>
            <a:r>
              <a:rPr lang="ko-KR" altLang="en-US" sz="2000" b="1" u="sng" dirty="0">
                <a:latin typeface="굴림" panose="020B0600000101010101" pitchFamily="50" charset="-127"/>
                <a:ea typeface="굴림" panose="020B0600000101010101" pitchFamily="50" charset="-127"/>
              </a:rPr>
              <a:t> 이하의 벌금에 처한다</a:t>
            </a:r>
            <a:r>
              <a:rPr lang="en-US" altLang="ko-KR" sz="2000" b="1" u="sng" dirty="0">
                <a:latin typeface="굴림" panose="020B0600000101010101" pitchFamily="50" charset="-127"/>
                <a:ea typeface="굴림" panose="020B0600000101010101" pitchFamily="50" charset="-127"/>
              </a:rPr>
              <a:t>.</a:t>
            </a:r>
            <a:endParaRPr lang="ko-KR" altLang="en-US" sz="2000" dirty="0">
              <a:latin typeface="굴림" panose="020B0600000101010101" pitchFamily="50" charset="-127"/>
              <a:ea typeface="굴림" panose="020B0600000101010101" pitchFamily="50" charset="-127"/>
            </a:endParaRPr>
          </a:p>
          <a:p>
            <a:pPr fontAlgn="base"/>
            <a:r>
              <a:rPr lang="ko-KR" altLang="en-US" sz="2000" b="1" dirty="0">
                <a:solidFill>
                  <a:srgbClr val="FF6600"/>
                </a:solidFill>
                <a:latin typeface="굴림" panose="020B0600000101010101" pitchFamily="50" charset="-127"/>
                <a:ea typeface="굴림" panose="020B0600000101010101" pitchFamily="50" charset="-127"/>
              </a:rPr>
              <a:t>가</a:t>
            </a:r>
            <a:r>
              <a:rPr lang="en-US" altLang="ko-KR" sz="2000" b="1" dirty="0">
                <a:solidFill>
                  <a:srgbClr val="FF6600"/>
                </a:solidFill>
                <a:latin typeface="굴림" panose="020B0600000101010101" pitchFamily="50" charset="-127"/>
                <a:ea typeface="굴림" panose="020B0600000101010101" pitchFamily="50" charset="-127"/>
              </a:rPr>
              <a:t>. </a:t>
            </a:r>
            <a:r>
              <a:rPr lang="ko-KR" altLang="en-US" sz="2000" b="1" dirty="0">
                <a:solidFill>
                  <a:srgbClr val="FF6600"/>
                </a:solidFill>
                <a:latin typeface="굴림" panose="020B0600000101010101" pitchFamily="50" charset="-127"/>
                <a:ea typeface="굴림" panose="020B0600000101010101" pitchFamily="50" charset="-127"/>
              </a:rPr>
              <a:t>임금</a:t>
            </a:r>
            <a:r>
              <a:rPr lang="en-US" altLang="ko-KR" sz="2000" b="1" dirty="0">
                <a:solidFill>
                  <a:srgbClr val="FF6600"/>
                </a:solidFill>
                <a:latin typeface="굴림" panose="020B0600000101010101" pitchFamily="50" charset="-127"/>
                <a:ea typeface="굴림" panose="020B0600000101010101" pitchFamily="50" charset="-127"/>
              </a:rPr>
              <a:t>․</a:t>
            </a:r>
            <a:r>
              <a:rPr lang="ko-KR" altLang="en-US" sz="2000" b="1" dirty="0">
                <a:solidFill>
                  <a:srgbClr val="FF6600"/>
                </a:solidFill>
                <a:latin typeface="굴림" panose="020B0600000101010101" pitchFamily="50" charset="-127"/>
                <a:ea typeface="굴림" panose="020B0600000101010101" pitchFamily="50" charset="-127"/>
              </a:rPr>
              <a:t>복리후생비</a:t>
            </a:r>
            <a:r>
              <a:rPr lang="en-US" altLang="ko-KR" sz="2000" b="1" dirty="0">
                <a:solidFill>
                  <a:srgbClr val="FF6600"/>
                </a:solidFill>
                <a:latin typeface="굴림" panose="020B0600000101010101" pitchFamily="50" charset="-127"/>
                <a:ea typeface="굴림" panose="020B0600000101010101" pitchFamily="50" charset="-127"/>
              </a:rPr>
              <a:t>, </a:t>
            </a:r>
            <a:r>
              <a:rPr lang="ko-KR" altLang="en-US" sz="2000" b="1" dirty="0">
                <a:solidFill>
                  <a:srgbClr val="FF6600"/>
                </a:solidFill>
                <a:latin typeface="굴림" panose="020B0600000101010101" pitchFamily="50" charset="-127"/>
                <a:ea typeface="굴림" panose="020B0600000101010101" pitchFamily="50" charset="-127"/>
              </a:rPr>
              <a:t>퇴직금에 관한 </a:t>
            </a:r>
            <a:r>
              <a:rPr lang="ko-KR" altLang="en-US" sz="2000" b="1" dirty="0" smtClean="0">
                <a:solidFill>
                  <a:srgbClr val="FF6600"/>
                </a:solidFill>
                <a:latin typeface="굴림" panose="020B0600000101010101" pitchFamily="50" charset="-127"/>
                <a:ea typeface="굴림" panose="020B0600000101010101" pitchFamily="50" charset="-127"/>
              </a:rPr>
              <a:t>사항</a:t>
            </a:r>
            <a:r>
              <a:rPr lang="ko-KR" altLang="en-US" sz="2000" dirty="0">
                <a:solidFill>
                  <a:srgbClr val="FF6600"/>
                </a:solidFill>
                <a:latin typeface="굴림" panose="020B0600000101010101" pitchFamily="50" charset="-127"/>
                <a:ea typeface="굴림" panose="020B0600000101010101" pitchFamily="50" charset="-127"/>
              </a:rPr>
              <a:t> </a:t>
            </a:r>
            <a:r>
              <a:rPr lang="ko-KR" altLang="en-US" sz="2000" dirty="0" smtClean="0">
                <a:solidFill>
                  <a:srgbClr val="FF6600"/>
                </a:solidFill>
                <a:latin typeface="굴림" panose="020B0600000101010101" pitchFamily="50" charset="-127"/>
                <a:ea typeface="굴림" panose="020B0600000101010101" pitchFamily="50" charset="-127"/>
              </a:rPr>
              <a:t>                       </a:t>
            </a:r>
            <a:r>
              <a:rPr lang="ko-KR" altLang="en-US" sz="2000" b="1" dirty="0" smtClean="0">
                <a:solidFill>
                  <a:srgbClr val="FF6600"/>
                </a:solidFill>
                <a:latin typeface="굴림" panose="020B0600000101010101" pitchFamily="50" charset="-127"/>
                <a:ea typeface="굴림" panose="020B0600000101010101" pitchFamily="50" charset="-127"/>
              </a:rPr>
              <a:t>나</a:t>
            </a:r>
            <a:r>
              <a:rPr lang="en-US" altLang="ko-KR" sz="2000" b="1" dirty="0">
                <a:solidFill>
                  <a:srgbClr val="FF6600"/>
                </a:solidFill>
                <a:latin typeface="굴림" panose="020B0600000101010101" pitchFamily="50" charset="-127"/>
                <a:ea typeface="굴림" panose="020B0600000101010101" pitchFamily="50" charset="-127"/>
              </a:rPr>
              <a:t>. </a:t>
            </a:r>
            <a:r>
              <a:rPr lang="ko-KR" altLang="en-US" sz="2000" b="1" dirty="0">
                <a:solidFill>
                  <a:srgbClr val="FF6600"/>
                </a:solidFill>
                <a:latin typeface="굴림" panose="020B0600000101010101" pitchFamily="50" charset="-127"/>
                <a:ea typeface="굴림" panose="020B0600000101010101" pitchFamily="50" charset="-127"/>
              </a:rPr>
              <a:t>근로 및 휴게시간</a:t>
            </a:r>
            <a:r>
              <a:rPr lang="en-US" altLang="ko-KR" sz="2000" b="1" dirty="0">
                <a:solidFill>
                  <a:srgbClr val="FF6600"/>
                </a:solidFill>
                <a:latin typeface="굴림" panose="020B0600000101010101" pitchFamily="50" charset="-127"/>
                <a:ea typeface="굴림" panose="020B0600000101010101" pitchFamily="50" charset="-127"/>
              </a:rPr>
              <a:t>, </a:t>
            </a:r>
            <a:r>
              <a:rPr lang="ko-KR" altLang="en-US" sz="2000" b="1" dirty="0">
                <a:solidFill>
                  <a:srgbClr val="FF6600"/>
                </a:solidFill>
                <a:latin typeface="굴림" panose="020B0600000101010101" pitchFamily="50" charset="-127"/>
                <a:ea typeface="굴림" panose="020B0600000101010101" pitchFamily="50" charset="-127"/>
              </a:rPr>
              <a:t>휴일</a:t>
            </a:r>
            <a:r>
              <a:rPr lang="en-US" altLang="ko-KR" sz="2000" b="1" dirty="0">
                <a:solidFill>
                  <a:srgbClr val="FF6600"/>
                </a:solidFill>
                <a:latin typeface="굴림" panose="020B0600000101010101" pitchFamily="50" charset="-127"/>
                <a:ea typeface="굴림" panose="020B0600000101010101" pitchFamily="50" charset="-127"/>
              </a:rPr>
              <a:t>, </a:t>
            </a:r>
            <a:r>
              <a:rPr lang="ko-KR" altLang="en-US" sz="2000" b="1" dirty="0">
                <a:solidFill>
                  <a:srgbClr val="FF6600"/>
                </a:solidFill>
                <a:latin typeface="굴림" panose="020B0600000101010101" pitchFamily="50" charset="-127"/>
                <a:ea typeface="굴림" panose="020B0600000101010101" pitchFamily="50" charset="-127"/>
              </a:rPr>
              <a:t>휴가에 관한 사항</a:t>
            </a:r>
            <a:endParaRPr lang="ko-KR" altLang="en-US" sz="2000" dirty="0">
              <a:solidFill>
                <a:srgbClr val="FF6600"/>
              </a:solidFill>
              <a:latin typeface="굴림" panose="020B0600000101010101" pitchFamily="50" charset="-127"/>
              <a:ea typeface="굴림" panose="020B0600000101010101" pitchFamily="50" charset="-127"/>
            </a:endParaRPr>
          </a:p>
          <a:p>
            <a:pPr fontAlgn="base"/>
            <a:r>
              <a:rPr lang="ko-KR" altLang="en-US" sz="2000" b="1" dirty="0">
                <a:solidFill>
                  <a:srgbClr val="FF6600"/>
                </a:solidFill>
                <a:latin typeface="굴림" panose="020B0600000101010101" pitchFamily="50" charset="-127"/>
                <a:ea typeface="굴림" panose="020B0600000101010101" pitchFamily="50" charset="-127"/>
              </a:rPr>
              <a:t>다</a:t>
            </a:r>
            <a:r>
              <a:rPr lang="en-US" altLang="ko-KR" sz="2000" b="1" dirty="0">
                <a:solidFill>
                  <a:srgbClr val="FF6600"/>
                </a:solidFill>
                <a:latin typeface="굴림" panose="020B0600000101010101" pitchFamily="50" charset="-127"/>
                <a:ea typeface="굴림" panose="020B0600000101010101" pitchFamily="50" charset="-127"/>
              </a:rPr>
              <a:t>. </a:t>
            </a:r>
            <a:r>
              <a:rPr lang="ko-KR" altLang="en-US" sz="2000" b="1" dirty="0">
                <a:solidFill>
                  <a:srgbClr val="FF6600"/>
                </a:solidFill>
                <a:latin typeface="굴림" panose="020B0600000101010101" pitchFamily="50" charset="-127"/>
                <a:ea typeface="굴림" panose="020B0600000101010101" pitchFamily="50" charset="-127"/>
              </a:rPr>
              <a:t>징계 및 해고의 사유와 중요한 절차에 관한 </a:t>
            </a:r>
            <a:r>
              <a:rPr lang="ko-KR" altLang="en-US" sz="2000" b="1" dirty="0" smtClean="0">
                <a:solidFill>
                  <a:srgbClr val="FF6600"/>
                </a:solidFill>
                <a:latin typeface="굴림" panose="020B0600000101010101" pitchFamily="50" charset="-127"/>
                <a:ea typeface="굴림" panose="020B0600000101010101" pitchFamily="50" charset="-127"/>
              </a:rPr>
              <a:t>사항</a:t>
            </a:r>
            <a:r>
              <a:rPr lang="ko-KR" altLang="en-US" sz="2000" dirty="0">
                <a:solidFill>
                  <a:srgbClr val="FF6600"/>
                </a:solidFill>
                <a:latin typeface="굴림" panose="020B0600000101010101" pitchFamily="50" charset="-127"/>
                <a:ea typeface="굴림" panose="020B0600000101010101" pitchFamily="50" charset="-127"/>
              </a:rPr>
              <a:t> </a:t>
            </a:r>
            <a:r>
              <a:rPr lang="ko-KR" altLang="en-US" sz="2000" dirty="0" smtClean="0">
                <a:solidFill>
                  <a:srgbClr val="FF6600"/>
                </a:solidFill>
                <a:latin typeface="굴림" panose="020B0600000101010101" pitchFamily="50" charset="-127"/>
                <a:ea typeface="굴림" panose="020B0600000101010101" pitchFamily="50" charset="-127"/>
              </a:rPr>
              <a:t>          </a:t>
            </a:r>
            <a:r>
              <a:rPr lang="ko-KR" altLang="en-US" sz="2000" b="1" dirty="0" smtClean="0">
                <a:solidFill>
                  <a:srgbClr val="FF6600"/>
                </a:solidFill>
                <a:latin typeface="굴림" panose="020B0600000101010101" pitchFamily="50" charset="-127"/>
                <a:ea typeface="굴림" panose="020B0600000101010101" pitchFamily="50" charset="-127"/>
              </a:rPr>
              <a:t>라</a:t>
            </a:r>
            <a:r>
              <a:rPr lang="en-US" altLang="ko-KR" sz="2000" b="1" dirty="0">
                <a:solidFill>
                  <a:srgbClr val="FF6600"/>
                </a:solidFill>
                <a:latin typeface="굴림" panose="020B0600000101010101" pitchFamily="50" charset="-127"/>
                <a:ea typeface="굴림" panose="020B0600000101010101" pitchFamily="50" charset="-127"/>
              </a:rPr>
              <a:t>. </a:t>
            </a:r>
            <a:r>
              <a:rPr lang="ko-KR" altLang="en-US" sz="2000" b="1" dirty="0">
                <a:solidFill>
                  <a:srgbClr val="FF6600"/>
                </a:solidFill>
                <a:latin typeface="굴림" panose="020B0600000101010101" pitchFamily="50" charset="-127"/>
                <a:ea typeface="굴림" panose="020B0600000101010101" pitchFamily="50" charset="-127"/>
              </a:rPr>
              <a:t>안전보건 및 재해부조에 관한 사항</a:t>
            </a:r>
            <a:endParaRPr lang="ko-KR" altLang="en-US" sz="2000" dirty="0">
              <a:solidFill>
                <a:srgbClr val="FF6600"/>
              </a:solidFill>
              <a:latin typeface="굴림" panose="020B0600000101010101" pitchFamily="50" charset="-127"/>
              <a:ea typeface="굴림" panose="020B0600000101010101" pitchFamily="50" charset="-127"/>
            </a:endParaRPr>
          </a:p>
          <a:p>
            <a:pPr fontAlgn="base"/>
            <a:r>
              <a:rPr lang="ko-KR" altLang="en-US" sz="2000" b="1" dirty="0">
                <a:solidFill>
                  <a:srgbClr val="FF6600"/>
                </a:solidFill>
                <a:latin typeface="굴림" panose="020B0600000101010101" pitchFamily="50" charset="-127"/>
                <a:ea typeface="굴림" panose="020B0600000101010101" pitchFamily="50" charset="-127"/>
              </a:rPr>
              <a:t>마</a:t>
            </a:r>
            <a:r>
              <a:rPr lang="en-US" altLang="ko-KR" sz="2000" b="1" dirty="0">
                <a:solidFill>
                  <a:srgbClr val="FF6600"/>
                </a:solidFill>
                <a:latin typeface="굴림" panose="020B0600000101010101" pitchFamily="50" charset="-127"/>
                <a:ea typeface="굴림" panose="020B0600000101010101" pitchFamily="50" charset="-127"/>
              </a:rPr>
              <a:t>. </a:t>
            </a:r>
            <a:r>
              <a:rPr lang="ko-KR" altLang="en-US" sz="2000" b="1" dirty="0">
                <a:solidFill>
                  <a:srgbClr val="FF6600"/>
                </a:solidFill>
                <a:latin typeface="굴림" panose="020B0600000101010101" pitchFamily="50" charset="-127"/>
                <a:ea typeface="굴림" panose="020B0600000101010101" pitchFamily="50" charset="-127"/>
              </a:rPr>
              <a:t>시설</a:t>
            </a:r>
            <a:r>
              <a:rPr lang="en-US" altLang="ko-KR" sz="2000" b="1" dirty="0">
                <a:solidFill>
                  <a:srgbClr val="FF6600"/>
                </a:solidFill>
                <a:latin typeface="굴림" panose="020B0600000101010101" pitchFamily="50" charset="-127"/>
                <a:ea typeface="굴림" panose="020B0600000101010101" pitchFamily="50" charset="-127"/>
              </a:rPr>
              <a:t>․</a:t>
            </a:r>
            <a:r>
              <a:rPr lang="ko-KR" altLang="en-US" sz="2000" b="1" dirty="0">
                <a:solidFill>
                  <a:srgbClr val="FF6600"/>
                </a:solidFill>
                <a:latin typeface="굴림" panose="020B0600000101010101" pitchFamily="50" charset="-127"/>
                <a:ea typeface="굴림" panose="020B0600000101010101" pitchFamily="50" charset="-127"/>
              </a:rPr>
              <a:t>편의제공 및 근무시간 중 회의참석에 관한 </a:t>
            </a:r>
            <a:r>
              <a:rPr lang="ko-KR" altLang="en-US" sz="2000" b="1" dirty="0" smtClean="0">
                <a:solidFill>
                  <a:srgbClr val="FF6600"/>
                </a:solidFill>
                <a:latin typeface="굴림" panose="020B0600000101010101" pitchFamily="50" charset="-127"/>
                <a:ea typeface="굴림" panose="020B0600000101010101" pitchFamily="50" charset="-127"/>
              </a:rPr>
              <a:t>사항</a:t>
            </a:r>
            <a:r>
              <a:rPr lang="ko-KR" altLang="en-US" sz="2000" dirty="0">
                <a:solidFill>
                  <a:srgbClr val="FF6600"/>
                </a:solidFill>
                <a:latin typeface="굴림" panose="020B0600000101010101" pitchFamily="50" charset="-127"/>
                <a:ea typeface="굴림" panose="020B0600000101010101" pitchFamily="50" charset="-127"/>
              </a:rPr>
              <a:t> </a:t>
            </a:r>
            <a:r>
              <a:rPr lang="ko-KR" altLang="en-US" sz="2000" dirty="0" smtClean="0">
                <a:solidFill>
                  <a:srgbClr val="FF6600"/>
                </a:solidFill>
                <a:latin typeface="굴림" panose="020B0600000101010101" pitchFamily="50" charset="-127"/>
                <a:ea typeface="굴림" panose="020B0600000101010101" pitchFamily="50" charset="-127"/>
              </a:rPr>
              <a:t>    </a:t>
            </a:r>
            <a:r>
              <a:rPr lang="ko-KR" altLang="en-US" sz="2000" b="1" dirty="0" smtClean="0">
                <a:solidFill>
                  <a:srgbClr val="FF6600"/>
                </a:solidFill>
                <a:latin typeface="굴림" panose="020B0600000101010101" pitchFamily="50" charset="-127"/>
                <a:ea typeface="굴림" panose="020B0600000101010101" pitchFamily="50" charset="-127"/>
              </a:rPr>
              <a:t>바</a:t>
            </a:r>
            <a:r>
              <a:rPr lang="en-US" altLang="ko-KR" sz="2000" b="1" dirty="0">
                <a:solidFill>
                  <a:srgbClr val="FF6600"/>
                </a:solidFill>
                <a:latin typeface="굴림" panose="020B0600000101010101" pitchFamily="50" charset="-127"/>
                <a:ea typeface="굴림" panose="020B0600000101010101" pitchFamily="50" charset="-127"/>
              </a:rPr>
              <a:t>. </a:t>
            </a:r>
            <a:r>
              <a:rPr lang="ko-KR" altLang="en-US" sz="2000" b="1" dirty="0">
                <a:solidFill>
                  <a:srgbClr val="FF6600"/>
                </a:solidFill>
                <a:latin typeface="굴림" panose="020B0600000101010101" pitchFamily="50" charset="-127"/>
                <a:ea typeface="굴림" panose="020B0600000101010101" pitchFamily="50" charset="-127"/>
              </a:rPr>
              <a:t>쟁의행위에 관한 사항</a:t>
            </a:r>
            <a:endParaRPr lang="ko-KR" altLang="en-US" sz="2000" dirty="0">
              <a:solidFill>
                <a:srgbClr val="FF6600"/>
              </a:solidFill>
              <a:latin typeface="굴림" panose="020B0600000101010101" pitchFamily="50" charset="-127"/>
              <a:ea typeface="굴림" panose="020B0600000101010101" pitchFamily="50" charset="-127"/>
            </a:endParaRPr>
          </a:p>
        </p:txBody>
      </p:sp>
    </p:spTree>
    <p:extLst>
      <p:ext uri="{BB962C8B-B14F-4D97-AF65-F5344CB8AC3E}">
        <p14:creationId xmlns:p14="http://schemas.microsoft.com/office/powerpoint/2010/main" val="12319843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pPr fontAlgn="base"/>
            <a:r>
              <a:rPr lang="en-US" altLang="ko-KR" sz="3600" b="1" dirty="0"/>
              <a:t>2</a:t>
            </a:r>
            <a:r>
              <a:rPr lang="en-US" altLang="ko-KR" sz="3600" b="1" dirty="0" smtClean="0"/>
              <a:t>. </a:t>
            </a:r>
            <a:r>
              <a:rPr lang="ko-KR" altLang="en-US" sz="3600" b="1" dirty="0" smtClean="0"/>
              <a:t>단체협약 </a:t>
            </a:r>
            <a:r>
              <a:rPr lang="en-US" altLang="ko-KR" sz="3600" b="1" dirty="0" smtClean="0"/>
              <a:t>– </a:t>
            </a:r>
            <a:r>
              <a:rPr lang="ko-KR" altLang="en-US" sz="3600" b="1" dirty="0" smtClean="0"/>
              <a:t>나</a:t>
            </a:r>
            <a:r>
              <a:rPr lang="en-US" altLang="ko-KR" sz="3600" b="1" dirty="0" smtClean="0"/>
              <a:t>. </a:t>
            </a:r>
            <a:r>
              <a:rPr lang="ko-KR" altLang="en-US" sz="3600" b="1" dirty="0" smtClean="0"/>
              <a:t>내용 및 효력</a:t>
            </a:r>
            <a:endParaRPr lang="ko-KR" altLang="en-US" sz="3600" b="1"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 y="774090"/>
            <a:ext cx="12192002" cy="5847755"/>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2) </a:t>
            </a:r>
            <a:r>
              <a:rPr lang="ko-KR" altLang="en-US" sz="2400" b="1" dirty="0" smtClean="0"/>
              <a:t>채무적 </a:t>
            </a:r>
            <a:r>
              <a:rPr lang="ko-KR" altLang="en-US" sz="2400" b="1" dirty="0"/>
              <a:t>부분과 채무적 </a:t>
            </a:r>
            <a:r>
              <a:rPr lang="ko-KR" altLang="en-US" sz="2400" b="1" dirty="0" smtClean="0"/>
              <a:t>효력</a:t>
            </a:r>
            <a:endParaRPr lang="en-US" altLang="ko-KR" sz="2400" b="1" dirty="0" smtClean="0"/>
          </a:p>
          <a:p>
            <a:pPr fontAlgn="base"/>
            <a:endParaRPr lang="ko-KR" altLang="en-US" sz="1000" b="1" dirty="0"/>
          </a:p>
          <a:p>
            <a:pPr fontAlgn="base"/>
            <a:r>
              <a:rPr lang="ko-KR" altLang="en-US" sz="2400" b="1" dirty="0"/>
              <a:t>○ </a:t>
            </a:r>
            <a:r>
              <a:rPr lang="ko-KR" altLang="en-US" sz="2400" b="1" dirty="0" smtClean="0"/>
              <a:t>개요</a:t>
            </a:r>
            <a:endParaRPr lang="en-US" altLang="ko-KR" sz="2400" b="1" dirty="0" smtClean="0"/>
          </a:p>
          <a:p>
            <a:pPr fontAlgn="base"/>
            <a:endParaRPr lang="ko-KR" altLang="en-US" sz="1000" dirty="0"/>
          </a:p>
          <a:p>
            <a:pPr marL="342900" indent="-342900" fontAlgn="base">
              <a:lnSpc>
                <a:spcPct val="150000"/>
              </a:lnSpc>
              <a:buFontTx/>
              <a:buChar char="-"/>
            </a:pPr>
            <a:r>
              <a:rPr lang="ko-KR" altLang="en-US" sz="2400" b="1" u="sng" spc="-150" dirty="0" smtClean="0"/>
              <a:t>채무적 </a:t>
            </a:r>
            <a:r>
              <a:rPr lang="ko-KR" altLang="en-US" sz="2400" b="1" u="sng" spc="-150" dirty="0"/>
              <a:t>부분 </a:t>
            </a:r>
            <a:r>
              <a:rPr lang="en-US" altLang="ko-KR" sz="2400" b="1" u="sng" spc="-150" dirty="0"/>
              <a:t>: </a:t>
            </a:r>
            <a:r>
              <a:rPr lang="ko-KR" altLang="en-US" sz="2400" b="1" u="sng" spc="-150" dirty="0"/>
              <a:t>협약체결 당사자인 노동조합과 사용자</a:t>
            </a:r>
            <a:r>
              <a:rPr lang="en-US" altLang="ko-KR" sz="2400" b="1" u="sng" spc="-150" dirty="0"/>
              <a:t>(</a:t>
            </a:r>
            <a:r>
              <a:rPr lang="ko-KR" altLang="en-US" sz="2400" b="1" u="sng" spc="-150" dirty="0"/>
              <a:t>단체</a:t>
            </a:r>
            <a:r>
              <a:rPr lang="en-US" altLang="ko-KR" sz="2400" b="1" u="sng" spc="-150" dirty="0"/>
              <a:t>) </a:t>
            </a:r>
            <a:r>
              <a:rPr lang="ko-KR" altLang="en-US" sz="2400" b="1" u="sng" spc="-150" dirty="0"/>
              <a:t>사이에 적용될 권리의무관계를 정하고 있는 부분으로 협약체결 당사자 사이에 계약 일반의 효력만이 인정되므로 이를 채무적 부분이라 한다</a:t>
            </a:r>
            <a:r>
              <a:rPr lang="en-US" altLang="ko-KR" sz="2400" b="1" u="sng" spc="-150" dirty="0"/>
              <a:t>. </a:t>
            </a:r>
            <a:r>
              <a:rPr lang="ko-KR" altLang="en-US" sz="2400" b="1" u="sng" spc="-150" dirty="0">
                <a:solidFill>
                  <a:srgbClr val="3333FF"/>
                </a:solidFill>
              </a:rPr>
              <a:t>조합활동 관련 편의제공 조항</a:t>
            </a:r>
            <a:r>
              <a:rPr lang="en-US" altLang="ko-KR" sz="2400" b="1" u="sng" spc="-150" dirty="0">
                <a:solidFill>
                  <a:srgbClr val="3333FF"/>
                </a:solidFill>
              </a:rPr>
              <a:t>, </a:t>
            </a:r>
            <a:r>
              <a:rPr lang="ko-KR" altLang="en-US" sz="2400" b="1" u="sng" spc="-150" dirty="0">
                <a:solidFill>
                  <a:srgbClr val="3333FF"/>
                </a:solidFill>
              </a:rPr>
              <a:t>단체교섭 및 쟁의행위의 방식과 절차에 관한 조항</a:t>
            </a:r>
            <a:r>
              <a:rPr lang="en-US" altLang="ko-KR" sz="2400" b="1" u="sng" spc="-150" dirty="0">
                <a:solidFill>
                  <a:srgbClr val="3333FF"/>
                </a:solidFill>
              </a:rPr>
              <a:t>, </a:t>
            </a:r>
            <a:r>
              <a:rPr lang="ko-KR" altLang="en-US" sz="2400" b="1" u="sng" spc="-150" dirty="0">
                <a:solidFill>
                  <a:srgbClr val="3333FF"/>
                </a:solidFill>
              </a:rPr>
              <a:t>노동조합 전임자에 관한 사항</a:t>
            </a:r>
            <a:r>
              <a:rPr lang="en-US" altLang="ko-KR" sz="2400" b="1" u="sng" spc="-150" dirty="0">
                <a:solidFill>
                  <a:srgbClr val="3333FF"/>
                </a:solidFill>
              </a:rPr>
              <a:t>, </a:t>
            </a:r>
            <a:r>
              <a:rPr lang="ko-KR" altLang="en-US" sz="2400" b="1" u="sng" spc="-150" dirty="0">
                <a:solidFill>
                  <a:srgbClr val="3333FF"/>
                </a:solidFill>
              </a:rPr>
              <a:t>사업장 내 노동조합 사무실 이용이나 조합게시판의 설치에 관한 사항</a:t>
            </a:r>
            <a:r>
              <a:rPr lang="en-US" altLang="ko-KR" sz="2400" b="1" u="sng" spc="-150" dirty="0">
                <a:solidFill>
                  <a:srgbClr val="3333FF"/>
                </a:solidFill>
              </a:rPr>
              <a:t>, </a:t>
            </a:r>
            <a:r>
              <a:rPr lang="ko-KR" altLang="en-US" sz="2400" b="1" u="sng" spc="-150" dirty="0">
                <a:solidFill>
                  <a:srgbClr val="3333FF"/>
                </a:solidFill>
              </a:rPr>
              <a:t>조합비일괄공제</a:t>
            </a:r>
            <a:r>
              <a:rPr lang="en-US" altLang="ko-KR" sz="2400" b="1" u="sng" spc="-150" dirty="0">
                <a:solidFill>
                  <a:srgbClr val="3333FF"/>
                </a:solidFill>
              </a:rPr>
              <a:t>(Check-off)</a:t>
            </a:r>
            <a:r>
              <a:rPr lang="ko-KR" altLang="en-US" sz="2400" b="1" u="sng" spc="-150" dirty="0">
                <a:solidFill>
                  <a:srgbClr val="3333FF"/>
                </a:solidFill>
              </a:rPr>
              <a:t>에 관한 사항</a:t>
            </a:r>
            <a:r>
              <a:rPr lang="en-US" altLang="ko-KR" sz="2400" b="1" u="sng" spc="-150" dirty="0">
                <a:solidFill>
                  <a:srgbClr val="3333FF"/>
                </a:solidFill>
              </a:rPr>
              <a:t>, </a:t>
            </a:r>
            <a:r>
              <a:rPr lang="ko-KR" altLang="en-US" sz="2400" b="1" u="sng" spc="-150" dirty="0" err="1">
                <a:solidFill>
                  <a:srgbClr val="3333FF"/>
                </a:solidFill>
              </a:rPr>
              <a:t>숍조항</a:t>
            </a:r>
            <a:r>
              <a:rPr lang="ko-KR" altLang="en-US" sz="2400" b="1" u="sng" spc="-150" dirty="0">
                <a:solidFill>
                  <a:srgbClr val="3333FF"/>
                </a:solidFill>
              </a:rPr>
              <a:t> 등 </a:t>
            </a:r>
            <a:r>
              <a:rPr lang="ko-KR" altLang="en-US" sz="2400" b="1" u="sng" spc="-150" dirty="0"/>
              <a:t>조합원들의 근로조건 이외의 대부분의 조항</a:t>
            </a:r>
            <a:r>
              <a:rPr lang="en-US" altLang="ko-KR" sz="2400" spc="-150" dirty="0"/>
              <a:t>(</a:t>
            </a:r>
            <a:r>
              <a:rPr lang="ko-KR" altLang="en-US" sz="2400" spc="-150" dirty="0"/>
              <a:t>협약 체결 당사자의 권리의무관계를 규정</a:t>
            </a:r>
            <a:r>
              <a:rPr lang="en-US" altLang="ko-KR" sz="2400" spc="-150" dirty="0" smtClean="0"/>
              <a:t>)</a:t>
            </a:r>
            <a:endParaRPr lang="ko-KR" altLang="en-US" sz="2400" spc="-150" dirty="0"/>
          </a:p>
          <a:p>
            <a:pPr fontAlgn="base"/>
            <a:endParaRPr lang="en-US" altLang="ko-KR" sz="1000" dirty="0" smtClean="0"/>
          </a:p>
          <a:p>
            <a:pPr fontAlgn="base">
              <a:lnSpc>
                <a:spcPct val="150000"/>
              </a:lnSpc>
            </a:pPr>
            <a:r>
              <a:rPr lang="en-US" altLang="ko-KR" sz="2400" spc="-150" dirty="0" smtClean="0"/>
              <a:t>- </a:t>
            </a:r>
            <a:r>
              <a:rPr lang="ko-KR" altLang="en-US" sz="2400" spc="-150" dirty="0"/>
              <a:t>채무적 효력 </a:t>
            </a:r>
            <a:r>
              <a:rPr lang="en-US" altLang="ko-KR" sz="2400" spc="-150" dirty="0"/>
              <a:t>: </a:t>
            </a:r>
            <a:r>
              <a:rPr lang="ko-KR" altLang="en-US" sz="2400" spc="-150" dirty="0"/>
              <a:t>단체협약도 계약이므로 계약 당사자는 단체협약 실행의무와 평화의무를 부담하는데 이는 단체협약의 모든 내용에 대하여 일반적으로 인정되는 </a:t>
            </a:r>
            <a:r>
              <a:rPr lang="ko-KR" altLang="en-US" sz="2400" spc="-150" dirty="0" smtClean="0"/>
              <a:t>의무</a:t>
            </a:r>
            <a:endParaRPr lang="ko-KR" altLang="en-US" sz="2400" spc="-150" dirty="0"/>
          </a:p>
        </p:txBody>
      </p:sp>
    </p:spTree>
    <p:extLst>
      <p:ext uri="{BB962C8B-B14F-4D97-AF65-F5344CB8AC3E}">
        <p14:creationId xmlns:p14="http://schemas.microsoft.com/office/powerpoint/2010/main" val="980019252"/>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pPr fontAlgn="base"/>
            <a:r>
              <a:rPr lang="en-US" altLang="ko-KR" sz="3600" b="1" dirty="0"/>
              <a:t>2</a:t>
            </a:r>
            <a:r>
              <a:rPr lang="en-US" altLang="ko-KR" sz="3600" b="1" dirty="0" smtClean="0"/>
              <a:t>. </a:t>
            </a:r>
            <a:r>
              <a:rPr lang="ko-KR" altLang="en-US" sz="3600" b="1" dirty="0" smtClean="0"/>
              <a:t>단체협약 </a:t>
            </a:r>
            <a:r>
              <a:rPr lang="en-US" altLang="ko-KR" sz="3600" b="1" dirty="0" smtClean="0"/>
              <a:t>– </a:t>
            </a:r>
            <a:r>
              <a:rPr lang="ko-KR" altLang="en-US" sz="3600" b="1" dirty="0" smtClean="0"/>
              <a:t>나</a:t>
            </a:r>
            <a:r>
              <a:rPr lang="en-US" altLang="ko-KR" sz="3600" b="1" dirty="0" smtClean="0"/>
              <a:t>. </a:t>
            </a:r>
            <a:r>
              <a:rPr lang="ko-KR" altLang="en-US" sz="3600" b="1" dirty="0" smtClean="0"/>
              <a:t>내용 및 효력</a:t>
            </a:r>
            <a:endParaRPr lang="ko-KR" altLang="en-US" sz="3600" b="1"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 y="774090"/>
            <a:ext cx="12192002" cy="5893921"/>
          </a:xfrm>
          <a:prstGeom prst="rect">
            <a:avLst/>
          </a:prstGeom>
          <a:noFill/>
        </p:spPr>
        <p:txBody>
          <a:bodyPr wrap="square" rtlCol="0">
            <a:spAutoFit/>
          </a:bodyPr>
          <a:lstStyle/>
          <a:p>
            <a:pPr fontAlgn="base"/>
            <a:endParaRPr lang="en-US" altLang="ko-KR" sz="800" b="1" spc="-150" dirty="0" smtClean="0"/>
          </a:p>
          <a:p>
            <a:pPr fontAlgn="base"/>
            <a:r>
              <a:rPr lang="ko-KR" altLang="en-US" sz="2300" spc="-150" dirty="0"/>
              <a:t>○ 채무적 부분 관련 몇 가지 </a:t>
            </a:r>
            <a:r>
              <a:rPr lang="ko-KR" altLang="en-US" sz="2300" spc="-150" dirty="0" smtClean="0"/>
              <a:t>쟁점</a:t>
            </a:r>
            <a:endParaRPr lang="en-US" altLang="ko-KR" sz="2300" spc="-150" dirty="0" smtClean="0"/>
          </a:p>
          <a:p>
            <a:pPr fontAlgn="base"/>
            <a:endParaRPr lang="ko-KR" altLang="en-US" sz="800" spc="-150" dirty="0"/>
          </a:p>
          <a:p>
            <a:pPr fontAlgn="base"/>
            <a:r>
              <a:rPr lang="ko-KR" altLang="en-US" sz="2300" b="1" spc="-150" dirty="0"/>
              <a:t>① 조합비일괄공제 조항</a:t>
            </a:r>
            <a:r>
              <a:rPr lang="en-US" altLang="ko-KR" sz="2300" b="1" spc="-150" dirty="0"/>
              <a:t>(Check-Off)</a:t>
            </a:r>
            <a:endParaRPr lang="ko-KR" altLang="en-US" sz="2300" b="1" spc="-150" dirty="0"/>
          </a:p>
          <a:p>
            <a:pPr fontAlgn="base"/>
            <a:r>
              <a:rPr lang="en-US" altLang="ko-KR" sz="2300" spc="-150" dirty="0"/>
              <a:t>- </a:t>
            </a:r>
            <a:r>
              <a:rPr lang="ko-KR" altLang="en-US" sz="2300" spc="-150" dirty="0"/>
              <a:t>노동조합에 대한 사용자의 대표적인 편의제공조항 중 하나</a:t>
            </a:r>
          </a:p>
          <a:p>
            <a:pPr fontAlgn="base"/>
            <a:r>
              <a:rPr lang="en-US" altLang="ko-KR" sz="2300" spc="-150" dirty="0"/>
              <a:t>- </a:t>
            </a:r>
            <a:r>
              <a:rPr lang="ko-KR" altLang="en-US" sz="2300" spc="-150" dirty="0">
                <a:solidFill>
                  <a:srgbClr val="3333FF"/>
                </a:solidFill>
              </a:rPr>
              <a:t>본래 임금 공제는 당사자의 개별적 동의가 있어야 하지만 단체협약 상 조합비일괄공제조항에 따른 공제는 개별적 동의 없이 가능</a:t>
            </a:r>
            <a:r>
              <a:rPr lang="en-US" altLang="ko-KR" sz="2300" spc="-150" dirty="0">
                <a:solidFill>
                  <a:srgbClr val="3333FF"/>
                </a:solidFill>
              </a:rPr>
              <a:t>.</a:t>
            </a:r>
            <a:r>
              <a:rPr lang="en-US" altLang="ko-KR" sz="2300" spc="-150" dirty="0"/>
              <a:t>(</a:t>
            </a:r>
            <a:r>
              <a:rPr lang="ko-KR" altLang="en-US" sz="2300" spc="-150" dirty="0"/>
              <a:t>근로기준법 제</a:t>
            </a:r>
            <a:r>
              <a:rPr lang="en-US" altLang="ko-KR" sz="2300" spc="-150" dirty="0"/>
              <a:t>4</a:t>
            </a:r>
            <a:r>
              <a:rPr lang="ko-KR" altLang="en-US" sz="2300" spc="-150" dirty="0"/>
              <a:t>조 제</a:t>
            </a:r>
            <a:r>
              <a:rPr lang="en-US" altLang="ko-KR" sz="2300" spc="-150" dirty="0"/>
              <a:t>1</a:t>
            </a:r>
            <a:r>
              <a:rPr lang="ko-KR" altLang="en-US" sz="2300" spc="-150" dirty="0"/>
              <a:t>항</a:t>
            </a:r>
            <a:r>
              <a:rPr lang="en-US" altLang="ko-KR" sz="2300" spc="-150" dirty="0"/>
              <a:t>)</a:t>
            </a:r>
            <a:endParaRPr lang="ko-KR" altLang="en-US" sz="2300" spc="-150" dirty="0"/>
          </a:p>
          <a:p>
            <a:pPr marL="342900" indent="-342900" fontAlgn="base">
              <a:buFontTx/>
              <a:buChar char="-"/>
            </a:pPr>
            <a:r>
              <a:rPr lang="ko-KR" altLang="en-US" sz="2300" u="sng" spc="-150" dirty="0" smtClean="0"/>
              <a:t>노조 </a:t>
            </a:r>
            <a:r>
              <a:rPr lang="ko-KR" altLang="en-US" sz="2300" u="sng" spc="-150" dirty="0"/>
              <a:t>규약에 조합원들의 조합비 납부의무가 명시되어 있고 그 규약 내용에 찬성하여 노조에 가입하고 조합원은 단체협약을 </a:t>
            </a:r>
            <a:r>
              <a:rPr lang="ko-KR" altLang="en-US" sz="2300" u="sng" spc="-150" dirty="0" err="1"/>
              <a:t>적용받으므로</a:t>
            </a:r>
            <a:r>
              <a:rPr lang="ko-KR" altLang="en-US" sz="2300" u="sng" spc="-150" dirty="0"/>
              <a:t> 사용자가 직접 개별적 동의를 받지 않았더라도 이미 조합비 공제에 개별적 동의가 있는 것으로 해석</a:t>
            </a:r>
            <a:r>
              <a:rPr lang="en-US" altLang="ko-KR" sz="2300" u="sng" spc="-150" dirty="0"/>
              <a:t>.</a:t>
            </a:r>
            <a:r>
              <a:rPr lang="ko-KR" altLang="en-US" sz="2300" u="sng" spc="-150" dirty="0"/>
              <a:t> 따라서 조합원이 개별적으로 사용자에게 공제 중지를 요구하는 것은 허용되지 않는다고 보아야 함</a:t>
            </a:r>
            <a:r>
              <a:rPr lang="en-US" altLang="ko-KR" sz="2300" u="sng" spc="-150" dirty="0" smtClean="0"/>
              <a:t>.</a:t>
            </a:r>
          </a:p>
          <a:p>
            <a:pPr marL="342900" indent="-342900" fontAlgn="base">
              <a:buFontTx/>
              <a:buChar char="-"/>
            </a:pPr>
            <a:endParaRPr lang="ko-KR" altLang="en-US" sz="800" spc="-150" dirty="0"/>
          </a:p>
          <a:p>
            <a:pPr fontAlgn="base"/>
            <a:r>
              <a:rPr lang="ko-KR" altLang="en-US" sz="2300" spc="-150" dirty="0"/>
              <a:t>② 실행의무 </a:t>
            </a:r>
            <a:r>
              <a:rPr lang="en-US" altLang="ko-KR" sz="2300" spc="-150" dirty="0"/>
              <a:t>: </a:t>
            </a:r>
            <a:r>
              <a:rPr lang="ko-KR" altLang="en-US" sz="2300" spc="-150" dirty="0"/>
              <a:t>단체협약의 모든 내용에 대하여 이를 준수할 의무</a:t>
            </a:r>
            <a:r>
              <a:rPr lang="en-US" altLang="ko-KR" sz="2300" spc="-150" dirty="0"/>
              <a:t>(</a:t>
            </a:r>
            <a:r>
              <a:rPr lang="ko-KR" altLang="en-US" sz="2300" spc="-150" dirty="0"/>
              <a:t>준수의무</a:t>
            </a:r>
            <a:r>
              <a:rPr lang="en-US" altLang="ko-KR" sz="2300" spc="-150" dirty="0"/>
              <a:t>)</a:t>
            </a:r>
            <a:r>
              <a:rPr lang="ko-KR" altLang="en-US" sz="2300" spc="-150" dirty="0"/>
              <a:t>와 단체협약을 위반하지 않도록 구성원들을 통제할 의무</a:t>
            </a:r>
            <a:r>
              <a:rPr lang="en-US" altLang="ko-KR" sz="2300" spc="-150" dirty="0"/>
              <a:t>(</a:t>
            </a:r>
            <a:r>
              <a:rPr lang="ko-KR" altLang="en-US" sz="2300" spc="-150" dirty="0"/>
              <a:t>영향의무</a:t>
            </a:r>
            <a:r>
              <a:rPr lang="en-US" altLang="ko-KR" sz="2300" spc="-150" dirty="0" smtClean="0"/>
              <a:t>)</a:t>
            </a:r>
          </a:p>
          <a:p>
            <a:pPr fontAlgn="base"/>
            <a:endParaRPr lang="ko-KR" altLang="en-US" sz="800" spc="-150" dirty="0"/>
          </a:p>
          <a:p>
            <a:pPr fontAlgn="base"/>
            <a:r>
              <a:rPr lang="ko-KR" altLang="en-US" sz="2300" b="1" spc="-150" dirty="0"/>
              <a:t>③ 평화의무 </a:t>
            </a:r>
            <a:r>
              <a:rPr lang="en-US" altLang="ko-KR" sz="2300" spc="-150" dirty="0"/>
              <a:t>: </a:t>
            </a:r>
            <a:r>
              <a:rPr lang="ko-KR" altLang="en-US" sz="2300" u="sng" spc="-150" dirty="0"/>
              <a:t>단체협약에 정한 사항에 대하여는 유효기간 중 이를 개정 또는 폐지할 것을 요구하는 쟁의행위를 하지 않을 </a:t>
            </a:r>
            <a:r>
              <a:rPr lang="ko-KR" altLang="en-US" sz="2300" u="sng" spc="-150" dirty="0" smtClean="0"/>
              <a:t>의무 </a:t>
            </a:r>
            <a:r>
              <a:rPr lang="en-US" altLang="ko-KR" sz="2300" spc="-150" dirty="0"/>
              <a:t> </a:t>
            </a:r>
            <a:r>
              <a:rPr lang="ko-KR" altLang="en-US" sz="2300" spc="-150" dirty="0" smtClean="0"/>
              <a:t>단</a:t>
            </a:r>
            <a:r>
              <a:rPr lang="en-US" altLang="ko-KR" sz="2300" spc="-150" dirty="0"/>
              <a:t>, </a:t>
            </a:r>
            <a:r>
              <a:rPr lang="ko-KR" altLang="en-US" sz="2300" spc="-150" dirty="0">
                <a:solidFill>
                  <a:srgbClr val="3333FF"/>
                </a:solidFill>
              </a:rPr>
              <a:t>단체협약에 정하지 않은 사항</a:t>
            </a:r>
            <a:r>
              <a:rPr lang="en-US" altLang="ko-KR" sz="2300" spc="-150" dirty="0"/>
              <a:t>, </a:t>
            </a:r>
            <a:r>
              <a:rPr lang="ko-KR" altLang="en-US" sz="2300" spc="-150" dirty="0">
                <a:solidFill>
                  <a:srgbClr val="3333FF"/>
                </a:solidFill>
              </a:rPr>
              <a:t>단체협약 유효기간 중이라도 차기 단체협약 체결을 위한 쟁의행위</a:t>
            </a:r>
            <a:r>
              <a:rPr lang="en-US" altLang="ko-KR" sz="2300" spc="-150" dirty="0"/>
              <a:t>, </a:t>
            </a:r>
            <a:r>
              <a:rPr lang="ko-KR" altLang="en-US" sz="2300" spc="-150" dirty="0"/>
              <a:t>당사자가 단체협약 체결 당시에는 도저히 예견할 수 없었던 사정의 변경이 있고 이에 대해 당사자에게 귀책사유가 없는 경우 등에는 </a:t>
            </a:r>
            <a:r>
              <a:rPr lang="ko-KR" altLang="en-US" sz="2300" spc="-150" dirty="0">
                <a:solidFill>
                  <a:srgbClr val="3333FF"/>
                </a:solidFill>
              </a:rPr>
              <a:t>평화의무가 소멸한다고 봄</a:t>
            </a:r>
            <a:r>
              <a:rPr lang="en-US" altLang="ko-KR" sz="2300" spc="-150" dirty="0">
                <a:solidFill>
                  <a:srgbClr val="3333FF"/>
                </a:solidFill>
              </a:rPr>
              <a:t>.</a:t>
            </a:r>
            <a:endParaRPr lang="ko-KR" altLang="en-US" sz="2300" spc="-150" dirty="0">
              <a:solidFill>
                <a:srgbClr val="3333FF"/>
              </a:solidFill>
            </a:endParaRPr>
          </a:p>
        </p:txBody>
      </p:sp>
    </p:spTree>
    <p:extLst>
      <p:ext uri="{BB962C8B-B14F-4D97-AF65-F5344CB8AC3E}">
        <p14:creationId xmlns:p14="http://schemas.microsoft.com/office/powerpoint/2010/main" val="3802736063"/>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pPr fontAlgn="base"/>
            <a:r>
              <a:rPr lang="en-US" altLang="ko-KR" sz="3600" b="1" dirty="0"/>
              <a:t>2</a:t>
            </a:r>
            <a:r>
              <a:rPr lang="en-US" altLang="ko-KR" sz="3600" b="1" dirty="0" smtClean="0"/>
              <a:t>. </a:t>
            </a:r>
            <a:r>
              <a:rPr lang="ko-KR" altLang="en-US" sz="3600" b="1" dirty="0" smtClean="0"/>
              <a:t>단체협약 </a:t>
            </a:r>
            <a:r>
              <a:rPr lang="en-US" altLang="ko-KR" sz="3600" b="1" dirty="0" smtClean="0"/>
              <a:t>– </a:t>
            </a:r>
            <a:r>
              <a:rPr lang="ko-KR" altLang="en-US" sz="3600" b="1" dirty="0" smtClean="0"/>
              <a:t>나</a:t>
            </a:r>
            <a:r>
              <a:rPr lang="en-US" altLang="ko-KR" sz="3600" b="1" dirty="0" smtClean="0"/>
              <a:t>. </a:t>
            </a:r>
            <a:r>
              <a:rPr lang="ko-KR" altLang="en-US" sz="3600" b="1" dirty="0" smtClean="0"/>
              <a:t>내용 및 효력</a:t>
            </a:r>
            <a:endParaRPr lang="ko-KR" altLang="en-US" sz="3600" b="1"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1838" y="759220"/>
            <a:ext cx="12192002" cy="7109639"/>
          </a:xfrm>
          <a:prstGeom prst="rect">
            <a:avLst/>
          </a:prstGeom>
          <a:noFill/>
        </p:spPr>
        <p:txBody>
          <a:bodyPr wrap="square" rtlCol="0">
            <a:spAutoFit/>
          </a:bodyPr>
          <a:lstStyle/>
          <a:p>
            <a:pPr fontAlgn="base"/>
            <a:endParaRPr lang="en-US" altLang="ko-KR" sz="800" b="1" spc="-150" dirty="0" smtClean="0"/>
          </a:p>
          <a:p>
            <a:pPr fontAlgn="base"/>
            <a:r>
              <a:rPr lang="ko-KR" altLang="en-US" sz="2400" b="1" spc="-150" dirty="0"/>
              <a:t>○ 채무적 부분 위반의 </a:t>
            </a:r>
            <a:r>
              <a:rPr lang="ko-KR" altLang="en-US" sz="2400" b="1" spc="-150" dirty="0" smtClean="0"/>
              <a:t>효과</a:t>
            </a:r>
            <a:endParaRPr lang="en-US" altLang="ko-KR" sz="2400" b="1" spc="-150" dirty="0" smtClean="0"/>
          </a:p>
          <a:p>
            <a:pPr fontAlgn="base"/>
            <a:endParaRPr lang="ko-KR" altLang="en-US" sz="1000" spc="-150" dirty="0"/>
          </a:p>
          <a:p>
            <a:pPr fontAlgn="base">
              <a:lnSpc>
                <a:spcPct val="150000"/>
              </a:lnSpc>
            </a:pPr>
            <a:r>
              <a:rPr lang="en-US" altLang="ko-KR" sz="2400" spc="-150" dirty="0"/>
              <a:t>- </a:t>
            </a:r>
            <a:r>
              <a:rPr lang="ko-KR" altLang="en-US" sz="2400" u="sng" spc="-150" dirty="0"/>
              <a:t>노동조합은 사용자에 대하여 채무이행소송 및 손해배상청구소송 등 가능</a:t>
            </a:r>
            <a:r>
              <a:rPr lang="en-US" altLang="ko-KR" sz="2400" spc="-150" dirty="0"/>
              <a:t>. </a:t>
            </a:r>
            <a:r>
              <a:rPr lang="ko-KR" altLang="en-US" sz="2400" spc="-150" dirty="0"/>
              <a:t>단</a:t>
            </a:r>
            <a:r>
              <a:rPr lang="en-US" altLang="ko-KR" sz="2400" spc="-150" dirty="0"/>
              <a:t>, </a:t>
            </a:r>
            <a:r>
              <a:rPr lang="ko-KR" altLang="en-US" sz="2400" spc="-150" dirty="0"/>
              <a:t>실제로는 사용자의 위반행위로 인한 노동조합의 손해에 대해 금전적 산정의 어려움이 있으므로 미리 배상액을 정해 두는 등 의무이행을 강제할 장치를 마련해둘 필요가 있음</a:t>
            </a:r>
            <a:r>
              <a:rPr lang="en-US" altLang="ko-KR" sz="2400" spc="-150" dirty="0"/>
              <a:t>.</a:t>
            </a:r>
            <a:endParaRPr lang="ko-KR" altLang="en-US" sz="2400" spc="-150" dirty="0"/>
          </a:p>
          <a:p>
            <a:pPr fontAlgn="base">
              <a:lnSpc>
                <a:spcPct val="150000"/>
              </a:lnSpc>
            </a:pPr>
            <a:r>
              <a:rPr lang="en-US" altLang="ko-KR" sz="2400" spc="-150" dirty="0" smtClean="0"/>
              <a:t>- </a:t>
            </a:r>
            <a:r>
              <a:rPr lang="ko-KR" altLang="en-US" sz="2400" u="sng" spc="-150" dirty="0" smtClean="0"/>
              <a:t>노조법 </a:t>
            </a:r>
            <a:r>
              <a:rPr lang="ko-KR" altLang="en-US" sz="2400" u="sng" spc="-150" dirty="0"/>
              <a:t>상 처벌대상에 해당하는 단체협약의 채무적 부분 위반행위</a:t>
            </a:r>
            <a:r>
              <a:rPr lang="en-US" altLang="ko-KR" sz="2400" u="sng" spc="-150" dirty="0"/>
              <a:t>(</a:t>
            </a:r>
            <a:r>
              <a:rPr lang="ko-KR" altLang="en-US" sz="2400" u="sng" spc="-150" dirty="0"/>
              <a:t>시설</a:t>
            </a:r>
            <a:r>
              <a:rPr lang="en-US" altLang="ko-KR" sz="2400" u="sng" spc="-150" dirty="0"/>
              <a:t>․</a:t>
            </a:r>
            <a:r>
              <a:rPr lang="ko-KR" altLang="en-US" sz="2400" u="sng" spc="-150" dirty="0"/>
              <a:t>편의제공 및 근무시간 중 회의참석에 관한 사항</a:t>
            </a:r>
            <a:r>
              <a:rPr lang="en-US" altLang="ko-KR" sz="2400" u="sng" spc="-150" dirty="0"/>
              <a:t>, </a:t>
            </a:r>
            <a:r>
              <a:rPr lang="ko-KR" altLang="en-US" sz="2400" u="sng" spc="-150" dirty="0"/>
              <a:t>쟁의행위에 관한 사항</a:t>
            </a:r>
            <a:r>
              <a:rPr lang="en-US" altLang="ko-KR" sz="2400" u="sng" spc="-150" dirty="0"/>
              <a:t>)</a:t>
            </a:r>
            <a:r>
              <a:rPr lang="ko-KR" altLang="en-US" sz="2400" u="sng" spc="-150" dirty="0"/>
              <a:t>에 대하여는 형사처벌 가능</a:t>
            </a:r>
            <a:r>
              <a:rPr lang="en-US" altLang="ko-KR" sz="2400" spc="-150" dirty="0"/>
              <a:t>(</a:t>
            </a:r>
            <a:r>
              <a:rPr lang="ko-KR" altLang="en-US" sz="2400" spc="-150" dirty="0"/>
              <a:t>노조법 제</a:t>
            </a:r>
            <a:r>
              <a:rPr lang="en-US" altLang="ko-KR" sz="2400" spc="-150" dirty="0"/>
              <a:t>92</a:t>
            </a:r>
            <a:r>
              <a:rPr lang="ko-KR" altLang="en-US" sz="2400" spc="-150" dirty="0"/>
              <a:t>조</a:t>
            </a:r>
            <a:r>
              <a:rPr lang="en-US" altLang="ko-KR" sz="2400" spc="-150" dirty="0" smtClean="0"/>
              <a:t>)</a:t>
            </a:r>
          </a:p>
          <a:p>
            <a:pPr fontAlgn="base"/>
            <a:endParaRPr lang="en-US" altLang="ko-KR" sz="1000" b="1" dirty="0" smtClean="0"/>
          </a:p>
          <a:p>
            <a:pPr fontAlgn="base"/>
            <a:r>
              <a:rPr lang="en-US" altLang="ko-KR" sz="2400" b="1" dirty="0" smtClean="0"/>
              <a:t>3) </a:t>
            </a:r>
            <a:r>
              <a:rPr lang="ko-KR" altLang="en-US" sz="2400" b="1" dirty="0" smtClean="0"/>
              <a:t>단체협약 </a:t>
            </a:r>
            <a:r>
              <a:rPr lang="ko-KR" altLang="en-US" sz="2400" b="1" dirty="0" err="1"/>
              <a:t>체결시</a:t>
            </a:r>
            <a:r>
              <a:rPr lang="ko-KR" altLang="en-US" sz="2400" b="1" dirty="0"/>
              <a:t> </a:t>
            </a:r>
            <a:r>
              <a:rPr lang="ko-KR" altLang="en-US" sz="2400" b="1" dirty="0" smtClean="0"/>
              <a:t>유의점</a:t>
            </a:r>
            <a:endParaRPr lang="en-US" altLang="ko-KR" sz="2400" b="1" dirty="0" smtClean="0"/>
          </a:p>
          <a:p>
            <a:pPr fontAlgn="base"/>
            <a:endParaRPr lang="ko-KR" altLang="en-US" sz="800" b="1" dirty="0"/>
          </a:p>
          <a:p>
            <a:pPr fontAlgn="base"/>
            <a:r>
              <a:rPr lang="ko-KR" altLang="en-US" sz="2400" b="1" dirty="0"/>
              <a:t>○ 기본적으로 유의할 사항</a:t>
            </a:r>
            <a:r>
              <a:rPr lang="en-US" altLang="ko-KR" sz="2400" b="1" dirty="0"/>
              <a:t>(</a:t>
            </a:r>
            <a:r>
              <a:rPr lang="ko-KR" altLang="en-US" sz="2400" b="1" dirty="0"/>
              <a:t>문구의 의미</a:t>
            </a:r>
            <a:r>
              <a:rPr lang="en-US" altLang="ko-KR" sz="2400" b="1" dirty="0" smtClean="0"/>
              <a:t>)</a:t>
            </a:r>
            <a:endParaRPr lang="en-US" altLang="ko-KR" sz="800" dirty="0" smtClean="0"/>
          </a:p>
          <a:p>
            <a:pPr fontAlgn="base">
              <a:lnSpc>
                <a:spcPct val="150000"/>
              </a:lnSpc>
            </a:pPr>
            <a:r>
              <a:rPr lang="en-US" altLang="ko-KR" sz="2400" spc="-150" dirty="0" smtClean="0"/>
              <a:t>- </a:t>
            </a:r>
            <a:r>
              <a:rPr lang="ko-KR" altLang="en-US" sz="2400" spc="-150" dirty="0"/>
              <a:t>이른바 </a:t>
            </a:r>
            <a:r>
              <a:rPr lang="ko-KR" altLang="en-US" sz="2400" u="sng" spc="-150" dirty="0"/>
              <a:t>해고협의조항</a:t>
            </a:r>
            <a:r>
              <a:rPr lang="ko-KR" altLang="en-US" sz="2400" spc="-150" dirty="0"/>
              <a:t>이란 사용자가 해고를 하고자 할 경우 노동조합과의 협의를 해야 한다는 단체협약 상의 규정을 의미하고</a:t>
            </a:r>
            <a:r>
              <a:rPr lang="en-US" altLang="ko-KR" sz="2400" spc="-150" dirty="0"/>
              <a:t>, </a:t>
            </a:r>
            <a:r>
              <a:rPr lang="ko-KR" altLang="en-US" sz="2400" u="sng" spc="-150" dirty="0"/>
              <a:t>해고동의조항</a:t>
            </a:r>
            <a:r>
              <a:rPr lang="ko-KR" altLang="en-US" sz="2400" spc="-150" dirty="0"/>
              <a:t>이란 사용자가 해고를 하고자 할 경우 노동조합의 동의를 얻어야 한다는 단체협약 상의 규정을 의미함</a:t>
            </a:r>
            <a:r>
              <a:rPr lang="en-US" altLang="ko-KR" sz="2400" spc="-150" dirty="0"/>
              <a:t>.</a:t>
            </a:r>
            <a:endParaRPr lang="ko-KR" altLang="en-US" sz="2400" spc="-150" dirty="0"/>
          </a:p>
          <a:p>
            <a:pPr fontAlgn="base"/>
            <a:endParaRPr lang="en-US" altLang="ko-KR" sz="2400" dirty="0" smtClean="0"/>
          </a:p>
          <a:p>
            <a:pPr fontAlgn="base">
              <a:lnSpc>
                <a:spcPct val="150000"/>
              </a:lnSpc>
            </a:pPr>
            <a:endParaRPr lang="ko-KR" altLang="en-US" sz="2400" spc="-150" dirty="0"/>
          </a:p>
        </p:txBody>
      </p:sp>
    </p:spTree>
    <p:extLst>
      <p:ext uri="{BB962C8B-B14F-4D97-AF65-F5344CB8AC3E}">
        <p14:creationId xmlns:p14="http://schemas.microsoft.com/office/powerpoint/2010/main" val="428011150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pPr fontAlgn="base"/>
            <a:r>
              <a:rPr lang="en-US" altLang="ko-KR" sz="3600" b="1" dirty="0"/>
              <a:t>2</a:t>
            </a:r>
            <a:r>
              <a:rPr lang="en-US" altLang="ko-KR" sz="3600" b="1" dirty="0" smtClean="0"/>
              <a:t>. </a:t>
            </a:r>
            <a:r>
              <a:rPr lang="ko-KR" altLang="en-US" sz="3600" b="1" dirty="0" smtClean="0"/>
              <a:t>단체협약 </a:t>
            </a:r>
            <a:r>
              <a:rPr lang="en-US" altLang="ko-KR" sz="3600" b="1" dirty="0" smtClean="0"/>
              <a:t>– </a:t>
            </a:r>
            <a:r>
              <a:rPr lang="ko-KR" altLang="en-US" sz="3600" b="1" dirty="0" smtClean="0"/>
              <a:t>나</a:t>
            </a:r>
            <a:r>
              <a:rPr lang="en-US" altLang="ko-KR" sz="3600" b="1" dirty="0" smtClean="0"/>
              <a:t>. </a:t>
            </a:r>
            <a:r>
              <a:rPr lang="ko-KR" altLang="en-US" sz="3600" b="1" dirty="0" smtClean="0"/>
              <a:t>내용 및 효력</a:t>
            </a:r>
            <a:endParaRPr lang="ko-KR" altLang="en-US" sz="3600" b="1"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 y="676257"/>
            <a:ext cx="12192002" cy="5755422"/>
          </a:xfrm>
          <a:prstGeom prst="rect">
            <a:avLst/>
          </a:prstGeom>
          <a:noFill/>
        </p:spPr>
        <p:txBody>
          <a:bodyPr wrap="square" rtlCol="0">
            <a:spAutoFit/>
          </a:bodyPr>
          <a:lstStyle/>
          <a:p>
            <a:pPr fontAlgn="base"/>
            <a:endParaRPr lang="en-US" altLang="ko-KR" sz="800" b="1" spc="-150" dirty="0" smtClean="0"/>
          </a:p>
          <a:p>
            <a:pPr marL="342900" indent="-342900" fontAlgn="base">
              <a:lnSpc>
                <a:spcPct val="150000"/>
              </a:lnSpc>
              <a:buFontTx/>
              <a:buChar char="-"/>
            </a:pPr>
            <a:r>
              <a:rPr lang="ko-KR" altLang="en-US" sz="2400" spc="-150" dirty="0" smtClean="0"/>
              <a:t>이와 </a:t>
            </a:r>
            <a:r>
              <a:rPr lang="ko-KR" altLang="en-US" sz="2400" spc="-150" dirty="0"/>
              <a:t>관련하여 </a:t>
            </a:r>
            <a:r>
              <a:rPr lang="ko-KR" altLang="en-US" sz="2400" b="1" u="sng" spc="-150" dirty="0">
                <a:solidFill>
                  <a:srgbClr val="FF0000"/>
                </a:solidFill>
              </a:rPr>
              <a:t>판례는 ①동의조항을 위반한 경우 특별한 사정이 없는 한 무효라고 판시하였지만</a:t>
            </a:r>
            <a:r>
              <a:rPr lang="en-US" altLang="ko-KR" sz="2400" b="1" u="sng" spc="-150" dirty="0">
                <a:solidFill>
                  <a:srgbClr val="FF0000"/>
                </a:solidFill>
              </a:rPr>
              <a:t>, </a:t>
            </a:r>
            <a:r>
              <a:rPr lang="ko-KR" altLang="en-US" sz="2400" b="1" u="sng" spc="-150" dirty="0">
                <a:solidFill>
                  <a:srgbClr val="FF0000"/>
                </a:solidFill>
              </a:rPr>
              <a:t>②협의조항의 경우 협의 자체가 없었다 하더라도 반드시 무효라고 할 수 </a:t>
            </a:r>
            <a:r>
              <a:rPr lang="ko-KR" altLang="en-US" sz="2400" b="1" u="sng" spc="-150" dirty="0" smtClean="0">
                <a:solidFill>
                  <a:srgbClr val="FF0000"/>
                </a:solidFill>
              </a:rPr>
              <a:t>판시하고 있음을 </a:t>
            </a:r>
            <a:r>
              <a:rPr lang="ko-KR" altLang="en-US" sz="2400" b="1" u="sng" spc="-150" dirty="0" err="1" smtClean="0">
                <a:solidFill>
                  <a:srgbClr val="FF0000"/>
                </a:solidFill>
              </a:rPr>
              <a:t>유의해야함</a:t>
            </a:r>
            <a:r>
              <a:rPr lang="en-US" altLang="ko-KR" sz="2400" b="1" u="sng" spc="-150" dirty="0" smtClean="0">
                <a:solidFill>
                  <a:srgbClr val="FF0000"/>
                </a:solidFill>
              </a:rPr>
              <a:t>.</a:t>
            </a:r>
          </a:p>
          <a:p>
            <a:pPr marL="342900" indent="-342900" fontAlgn="base">
              <a:lnSpc>
                <a:spcPct val="150000"/>
              </a:lnSpc>
              <a:buFontTx/>
              <a:buChar char="-"/>
            </a:pPr>
            <a:r>
              <a:rPr lang="en-US" altLang="ko-KR" sz="2400" spc="-150" dirty="0" smtClean="0"/>
              <a:t>- </a:t>
            </a:r>
            <a:r>
              <a:rPr lang="ko-KR" altLang="en-US" sz="2400" spc="-150" dirty="0"/>
              <a:t>따라서 </a:t>
            </a:r>
            <a:r>
              <a:rPr lang="ko-KR" altLang="en-US" sz="2400" u="sng" spc="-150" dirty="0"/>
              <a:t>단체협약을 체결할 때 문구작성에 있어 명확한 표현을 사용해야</a:t>
            </a:r>
            <a:r>
              <a:rPr lang="ko-KR" altLang="en-US" sz="2400" spc="-150" dirty="0"/>
              <a:t> 함</a:t>
            </a:r>
            <a:r>
              <a:rPr lang="en-US" altLang="ko-KR" sz="2400" spc="-150" dirty="0"/>
              <a:t>. </a:t>
            </a:r>
            <a:r>
              <a:rPr lang="ko-KR" altLang="en-US" sz="2400" u="sng" spc="-150" dirty="0">
                <a:solidFill>
                  <a:srgbClr val="FF6600"/>
                </a:solidFill>
              </a:rPr>
              <a:t>예컨대</a:t>
            </a:r>
            <a:r>
              <a:rPr lang="en-US" altLang="ko-KR" sz="2400" u="sng" spc="-150" dirty="0">
                <a:solidFill>
                  <a:srgbClr val="FF6600"/>
                </a:solidFill>
              </a:rPr>
              <a:t>, ‘</a:t>
            </a:r>
            <a:r>
              <a:rPr lang="ko-KR" altLang="en-US" sz="2400" u="sng" spc="-150" dirty="0">
                <a:solidFill>
                  <a:srgbClr val="FF6600"/>
                </a:solidFill>
              </a:rPr>
              <a:t>사용자는 조합원을 해고할 경우 조합과 합의한다</a:t>
            </a:r>
            <a:r>
              <a:rPr lang="en-US" altLang="ko-KR" sz="2400" u="sng" spc="-150" dirty="0">
                <a:solidFill>
                  <a:srgbClr val="FF6600"/>
                </a:solidFill>
              </a:rPr>
              <a:t>(</a:t>
            </a:r>
            <a:r>
              <a:rPr lang="ko-KR" altLang="en-US" sz="2400" u="sng" spc="-150" dirty="0">
                <a:solidFill>
                  <a:srgbClr val="FF6600"/>
                </a:solidFill>
              </a:rPr>
              <a:t>조합의 동의를 받는다</a:t>
            </a:r>
            <a:r>
              <a:rPr lang="en-US" altLang="ko-KR" sz="2400" u="sng" spc="-150" dirty="0">
                <a:solidFill>
                  <a:srgbClr val="FF6600"/>
                </a:solidFill>
              </a:rPr>
              <a:t>).’</a:t>
            </a:r>
            <a:r>
              <a:rPr lang="ko-KR" altLang="en-US" sz="2400" u="sng" spc="-150" dirty="0">
                <a:solidFill>
                  <a:srgbClr val="FF6600"/>
                </a:solidFill>
              </a:rPr>
              <a:t>라는 규정은 해고를 제한하는 구속력 있는 절차가 될 수 있으나 ‘사용자는 조합원을 해고할 경우 조합과 협의한다</a:t>
            </a:r>
            <a:r>
              <a:rPr lang="en-US" altLang="ko-KR" sz="2400" u="sng" spc="-150" dirty="0">
                <a:solidFill>
                  <a:srgbClr val="FF6600"/>
                </a:solidFill>
              </a:rPr>
              <a:t>(</a:t>
            </a:r>
            <a:r>
              <a:rPr lang="ko-KR" altLang="en-US" sz="2400" u="sng" spc="-150" dirty="0">
                <a:solidFill>
                  <a:srgbClr val="FF6600"/>
                </a:solidFill>
              </a:rPr>
              <a:t>조합의 의견을 듣는다</a:t>
            </a:r>
            <a:r>
              <a:rPr lang="en-US" altLang="ko-KR" sz="2400" u="sng" spc="-150" dirty="0">
                <a:solidFill>
                  <a:srgbClr val="FF6600"/>
                </a:solidFill>
              </a:rPr>
              <a:t>).’</a:t>
            </a:r>
            <a:r>
              <a:rPr lang="ko-KR" altLang="en-US" sz="2400" u="sng" spc="-150" dirty="0">
                <a:solidFill>
                  <a:srgbClr val="FF6600"/>
                </a:solidFill>
              </a:rPr>
              <a:t>라는 규정은 사용자가 협의 자체를 아예 </a:t>
            </a:r>
            <a:r>
              <a:rPr lang="ko-KR" altLang="en-US" sz="2400" u="sng" spc="-150" dirty="0" err="1">
                <a:solidFill>
                  <a:srgbClr val="FF6600"/>
                </a:solidFill>
              </a:rPr>
              <a:t>안해도</a:t>
            </a:r>
            <a:r>
              <a:rPr lang="ko-KR" altLang="en-US" sz="2400" u="sng" spc="-150" dirty="0">
                <a:solidFill>
                  <a:srgbClr val="FF6600"/>
                </a:solidFill>
              </a:rPr>
              <a:t> 노동조합이 이를 법률적으로 막을 수 없는 한계가 있기에 유의</a:t>
            </a:r>
            <a:r>
              <a:rPr lang="ko-KR" altLang="en-US" sz="2400" spc="-150" dirty="0">
                <a:solidFill>
                  <a:srgbClr val="FF6600"/>
                </a:solidFill>
              </a:rPr>
              <a:t>해야 함</a:t>
            </a:r>
            <a:r>
              <a:rPr lang="en-US" altLang="ko-KR" sz="2400" spc="-150" dirty="0">
                <a:solidFill>
                  <a:srgbClr val="FF6600"/>
                </a:solidFill>
              </a:rPr>
              <a:t>. </a:t>
            </a:r>
            <a:r>
              <a:rPr lang="ko-KR" altLang="en-US" sz="2400" spc="-150" dirty="0">
                <a:solidFill>
                  <a:srgbClr val="FF6600"/>
                </a:solidFill>
              </a:rPr>
              <a:t>또한 </a:t>
            </a:r>
            <a:r>
              <a:rPr lang="ko-KR" altLang="en-US" sz="2400" u="sng" spc="-150" dirty="0">
                <a:solidFill>
                  <a:srgbClr val="FF6600"/>
                </a:solidFill>
              </a:rPr>
              <a:t>‘</a:t>
            </a:r>
            <a:r>
              <a:rPr lang="en-US" altLang="ko-KR" sz="2400" u="sng" spc="-150" dirty="0">
                <a:solidFill>
                  <a:srgbClr val="FF6600"/>
                </a:solidFill>
              </a:rPr>
              <a:t>~</a:t>
            </a:r>
            <a:r>
              <a:rPr lang="ko-KR" altLang="en-US" sz="2400" u="sng" spc="-150" dirty="0">
                <a:solidFill>
                  <a:srgbClr val="FF6600"/>
                </a:solidFill>
              </a:rPr>
              <a:t>까지 임금을 </a:t>
            </a:r>
            <a:r>
              <a:rPr lang="en-US" altLang="ko-KR" sz="2400" u="sng" spc="-150" dirty="0">
                <a:solidFill>
                  <a:srgbClr val="FF6600"/>
                </a:solidFill>
              </a:rPr>
              <a:t>5% </a:t>
            </a:r>
            <a:r>
              <a:rPr lang="ko-KR" altLang="en-US" sz="2400" u="sng" spc="-150" dirty="0">
                <a:solidFill>
                  <a:srgbClr val="FF6600"/>
                </a:solidFill>
              </a:rPr>
              <a:t>인상하도록 노력한다</a:t>
            </a:r>
            <a:r>
              <a:rPr lang="en-US" altLang="ko-KR" sz="2400" u="sng" spc="-150" dirty="0">
                <a:solidFill>
                  <a:srgbClr val="FF6600"/>
                </a:solidFill>
              </a:rPr>
              <a:t>.’, ‘</a:t>
            </a:r>
            <a:r>
              <a:rPr lang="ko-KR" altLang="en-US" sz="2400" u="sng" spc="-150" dirty="0">
                <a:solidFill>
                  <a:srgbClr val="FF6600"/>
                </a:solidFill>
              </a:rPr>
              <a:t>조합원을 해고할 때 조합의 의견을 최대한 반영한다</a:t>
            </a:r>
            <a:r>
              <a:rPr lang="en-US" altLang="ko-KR" sz="2400" u="sng" spc="-150" dirty="0">
                <a:solidFill>
                  <a:srgbClr val="FF6600"/>
                </a:solidFill>
              </a:rPr>
              <a:t>.’, ‘</a:t>
            </a:r>
            <a:r>
              <a:rPr lang="ko-KR" altLang="en-US" sz="2400" u="sng" spc="-150" dirty="0">
                <a:solidFill>
                  <a:srgbClr val="FF6600"/>
                </a:solidFill>
              </a:rPr>
              <a:t>상여금 </a:t>
            </a:r>
            <a:r>
              <a:rPr lang="en-US" altLang="ko-KR" sz="2400" u="sng" spc="-150" dirty="0">
                <a:solidFill>
                  <a:srgbClr val="FF6600"/>
                </a:solidFill>
              </a:rPr>
              <a:t>400%</a:t>
            </a:r>
            <a:r>
              <a:rPr lang="ko-KR" altLang="en-US" sz="2400" u="sng" spc="-150" dirty="0">
                <a:solidFill>
                  <a:srgbClr val="FF6600"/>
                </a:solidFill>
              </a:rPr>
              <a:t>를 지급할 수 있도록 최선을 다한다</a:t>
            </a:r>
            <a:r>
              <a:rPr lang="en-US" altLang="ko-KR" sz="2400" u="sng" spc="-150" dirty="0">
                <a:solidFill>
                  <a:srgbClr val="FF6600"/>
                </a:solidFill>
              </a:rPr>
              <a:t>.’ </a:t>
            </a:r>
            <a:r>
              <a:rPr lang="ko-KR" altLang="en-US" sz="2400" u="sng" spc="-150" dirty="0">
                <a:solidFill>
                  <a:srgbClr val="FF6600"/>
                </a:solidFill>
              </a:rPr>
              <a:t>등의 합의문은 사실상 그 효력이 강제될 수 없기에 유의해야 함</a:t>
            </a:r>
            <a:r>
              <a:rPr lang="en-US" altLang="ko-KR" sz="2400" u="sng" spc="-150" dirty="0" smtClean="0">
                <a:solidFill>
                  <a:srgbClr val="FF6600"/>
                </a:solidFill>
              </a:rPr>
              <a:t>.</a:t>
            </a:r>
            <a:endParaRPr lang="ko-KR" altLang="en-US" sz="2400" spc="-150" dirty="0">
              <a:solidFill>
                <a:srgbClr val="FF6600"/>
              </a:solidFill>
            </a:endParaRPr>
          </a:p>
        </p:txBody>
      </p:sp>
    </p:spTree>
    <p:extLst>
      <p:ext uri="{BB962C8B-B14F-4D97-AF65-F5344CB8AC3E}">
        <p14:creationId xmlns:p14="http://schemas.microsoft.com/office/powerpoint/2010/main" val="351654467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587020" y="112889"/>
            <a:ext cx="7766147" cy="646331"/>
          </a:xfrm>
          <a:prstGeom prst="rect">
            <a:avLst/>
          </a:prstGeom>
          <a:noFill/>
        </p:spPr>
        <p:txBody>
          <a:bodyPr wrap="square" rtlCol="0">
            <a:spAutoFit/>
          </a:bodyPr>
          <a:lstStyle/>
          <a:p>
            <a:pPr fontAlgn="base"/>
            <a:r>
              <a:rPr lang="en-US" altLang="ko-KR" sz="3600" b="1" dirty="0"/>
              <a:t>2</a:t>
            </a:r>
            <a:r>
              <a:rPr lang="en-US" altLang="ko-KR" sz="3600" b="1" dirty="0" smtClean="0"/>
              <a:t>. </a:t>
            </a:r>
            <a:r>
              <a:rPr lang="ko-KR" altLang="en-US" sz="3600" b="1" dirty="0" smtClean="0"/>
              <a:t>단체협약 </a:t>
            </a:r>
            <a:r>
              <a:rPr lang="en-US" altLang="ko-KR" sz="3600" b="1" dirty="0" smtClean="0"/>
              <a:t>– </a:t>
            </a:r>
            <a:r>
              <a:rPr lang="ko-KR" altLang="en-US" sz="3600" b="1" dirty="0" smtClean="0"/>
              <a:t>나</a:t>
            </a:r>
            <a:r>
              <a:rPr lang="en-US" altLang="ko-KR" sz="3600" b="1" dirty="0" smtClean="0"/>
              <a:t>. </a:t>
            </a:r>
            <a:r>
              <a:rPr lang="ko-KR" altLang="en-US" sz="3600" b="1" dirty="0" smtClean="0"/>
              <a:t>내용 및 효력</a:t>
            </a:r>
            <a:endParaRPr lang="ko-KR" altLang="en-US" sz="3600" b="1"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 y="676257"/>
            <a:ext cx="12192002" cy="6124754"/>
          </a:xfrm>
          <a:prstGeom prst="rect">
            <a:avLst/>
          </a:prstGeom>
          <a:noFill/>
        </p:spPr>
        <p:txBody>
          <a:bodyPr wrap="square" rtlCol="0">
            <a:spAutoFit/>
          </a:bodyPr>
          <a:lstStyle/>
          <a:p>
            <a:pPr fontAlgn="base"/>
            <a:endParaRPr lang="en-US" altLang="ko-KR" sz="800" b="1" spc="-150" dirty="0" smtClean="0"/>
          </a:p>
          <a:p>
            <a:pPr fontAlgn="base"/>
            <a:r>
              <a:rPr lang="ko-KR" altLang="en-US" sz="2400" b="1" dirty="0"/>
              <a:t>○ 단체협약에 담겨서는 </a:t>
            </a:r>
            <a:r>
              <a:rPr lang="ko-KR" altLang="en-US" sz="2400" b="1" dirty="0" err="1"/>
              <a:t>아니되는</a:t>
            </a:r>
            <a:r>
              <a:rPr lang="ko-KR" altLang="en-US" sz="2400" b="1" dirty="0"/>
              <a:t> 사항</a:t>
            </a:r>
            <a:endParaRPr lang="ko-KR" altLang="en-US" sz="2400" dirty="0"/>
          </a:p>
          <a:p>
            <a:pPr fontAlgn="base"/>
            <a:endParaRPr lang="en-US" altLang="ko-KR" sz="800" dirty="0" smtClean="0"/>
          </a:p>
          <a:p>
            <a:pPr fontAlgn="base"/>
            <a:r>
              <a:rPr lang="en-US" altLang="ko-KR" sz="2400" dirty="0" smtClean="0"/>
              <a:t>- </a:t>
            </a:r>
            <a:r>
              <a:rPr lang="ko-KR" altLang="en-US" sz="2400" dirty="0"/>
              <a:t>노동</a:t>
            </a:r>
            <a:r>
              <a:rPr lang="en-US" altLang="ko-KR" sz="2400" dirty="0"/>
              <a:t>3</a:t>
            </a:r>
            <a:r>
              <a:rPr lang="ko-KR" altLang="en-US" sz="2400" dirty="0"/>
              <a:t>권 제한 규정 </a:t>
            </a:r>
            <a:r>
              <a:rPr lang="en-US" altLang="ko-KR" sz="2400" dirty="0"/>
              <a:t>(</a:t>
            </a:r>
            <a:r>
              <a:rPr lang="ko-KR" altLang="en-US" sz="2400" dirty="0"/>
              <a:t>조합원 가입범위</a:t>
            </a:r>
            <a:r>
              <a:rPr lang="en-US" altLang="ko-KR" sz="2400" dirty="0"/>
              <a:t>, </a:t>
            </a:r>
            <a:r>
              <a:rPr lang="ko-KR" altLang="en-US" sz="2400" dirty="0"/>
              <a:t>단체행동권 제한</a:t>
            </a:r>
            <a:r>
              <a:rPr lang="en-US" altLang="ko-KR" sz="2400" dirty="0"/>
              <a:t>, </a:t>
            </a:r>
            <a:r>
              <a:rPr lang="ko-KR" altLang="en-US" sz="2400" dirty="0"/>
              <a:t>일방중재가능 조항 등</a:t>
            </a:r>
            <a:r>
              <a:rPr lang="en-US" altLang="ko-KR" sz="2400" dirty="0"/>
              <a:t>)</a:t>
            </a:r>
            <a:endParaRPr lang="ko-KR" altLang="en-US" sz="2400" dirty="0"/>
          </a:p>
          <a:p>
            <a:pPr fontAlgn="base"/>
            <a:r>
              <a:rPr lang="en-US" altLang="ko-KR" sz="2400" dirty="0"/>
              <a:t>- </a:t>
            </a:r>
            <a:r>
              <a:rPr lang="ko-KR" altLang="en-US" sz="2400" dirty="0"/>
              <a:t>노동조합 또는 조합원을 잠재적 범죄자로 보는 조항</a:t>
            </a:r>
          </a:p>
          <a:p>
            <a:pPr fontAlgn="base"/>
            <a:r>
              <a:rPr lang="en-US" altLang="ko-KR" sz="2400" dirty="0"/>
              <a:t>- </a:t>
            </a:r>
            <a:r>
              <a:rPr lang="ko-KR" altLang="en-US" sz="2400" dirty="0">
                <a:solidFill>
                  <a:srgbClr val="FF6600"/>
                </a:solidFill>
              </a:rPr>
              <a:t>해석상의 다툼이 많은 조항</a:t>
            </a:r>
          </a:p>
          <a:p>
            <a:pPr fontAlgn="base"/>
            <a:r>
              <a:rPr lang="en-US" altLang="ko-KR" sz="2400" dirty="0"/>
              <a:t>- </a:t>
            </a:r>
            <a:r>
              <a:rPr lang="ko-KR" altLang="en-US" sz="2400" u="sng" dirty="0">
                <a:solidFill>
                  <a:srgbClr val="FF0000"/>
                </a:solidFill>
              </a:rPr>
              <a:t>사용자의 인사권</a:t>
            </a:r>
            <a:r>
              <a:rPr lang="en-US" altLang="ko-KR" sz="2400" u="sng" dirty="0">
                <a:solidFill>
                  <a:srgbClr val="FF0000"/>
                </a:solidFill>
              </a:rPr>
              <a:t>․</a:t>
            </a:r>
            <a:r>
              <a:rPr lang="ko-KR" altLang="en-US" sz="2400" u="sng" dirty="0">
                <a:solidFill>
                  <a:srgbClr val="FF0000"/>
                </a:solidFill>
              </a:rPr>
              <a:t>경영권을 과도하게 인정하는 조항</a:t>
            </a:r>
            <a:endParaRPr lang="ko-KR" altLang="en-US" sz="2400" dirty="0">
              <a:solidFill>
                <a:srgbClr val="FF0000"/>
              </a:solidFill>
            </a:endParaRPr>
          </a:p>
          <a:p>
            <a:pPr fontAlgn="base"/>
            <a:endParaRPr lang="en-US" altLang="ko-KR" sz="800" b="1" dirty="0"/>
          </a:p>
          <a:p>
            <a:pPr fontAlgn="base"/>
            <a:r>
              <a:rPr lang="ko-KR" altLang="en-US" sz="2400" b="1" dirty="0" smtClean="0"/>
              <a:t>○ </a:t>
            </a:r>
            <a:r>
              <a:rPr lang="ko-KR" altLang="en-US" sz="2400" b="1" dirty="0"/>
              <a:t>합의문 작성시 </a:t>
            </a:r>
            <a:r>
              <a:rPr lang="ko-KR" altLang="en-US" sz="2400" b="1" dirty="0" smtClean="0"/>
              <a:t>유의점</a:t>
            </a:r>
            <a:endParaRPr lang="en-US" altLang="ko-KR" sz="2400" b="1" dirty="0" smtClean="0"/>
          </a:p>
          <a:p>
            <a:pPr fontAlgn="base"/>
            <a:endParaRPr lang="ko-KR" altLang="en-US" sz="800" dirty="0"/>
          </a:p>
          <a:p>
            <a:pPr fontAlgn="base"/>
            <a:r>
              <a:rPr lang="en-US" altLang="ko-KR" sz="2400" dirty="0"/>
              <a:t>- </a:t>
            </a:r>
            <a:r>
              <a:rPr lang="ko-KR" altLang="en-US" sz="2400" dirty="0"/>
              <a:t>해석의 다툼이 발생하지 않도록 함</a:t>
            </a:r>
            <a:r>
              <a:rPr lang="en-US" altLang="ko-KR" sz="2400" dirty="0"/>
              <a:t>.</a:t>
            </a:r>
            <a:endParaRPr lang="ko-KR" altLang="en-US" sz="2400" dirty="0"/>
          </a:p>
          <a:p>
            <a:pPr fontAlgn="base"/>
            <a:r>
              <a:rPr lang="en-US" altLang="ko-KR" sz="2400" dirty="0"/>
              <a:t>- </a:t>
            </a:r>
            <a:r>
              <a:rPr lang="ko-KR" altLang="en-US" sz="2400" dirty="0">
                <a:solidFill>
                  <a:srgbClr val="FF6600"/>
                </a:solidFill>
              </a:rPr>
              <a:t>표현은 명확해야 함</a:t>
            </a:r>
            <a:r>
              <a:rPr lang="en-US" altLang="ko-KR" sz="2400" dirty="0">
                <a:solidFill>
                  <a:srgbClr val="FF6600"/>
                </a:solidFill>
              </a:rPr>
              <a:t>(</a:t>
            </a:r>
            <a:r>
              <a:rPr lang="ko-KR" altLang="en-US" sz="2400" dirty="0">
                <a:solidFill>
                  <a:srgbClr val="FF6600"/>
                </a:solidFill>
              </a:rPr>
              <a:t>할 수 있다 </a:t>
            </a:r>
            <a:r>
              <a:rPr lang="en-US" altLang="ko-KR" sz="2400" dirty="0">
                <a:solidFill>
                  <a:srgbClr val="FF6600"/>
                </a:solidFill>
              </a:rPr>
              <a:t>X, </a:t>
            </a:r>
            <a:r>
              <a:rPr lang="ko-KR" altLang="en-US" sz="2400" dirty="0">
                <a:solidFill>
                  <a:srgbClr val="FF6600"/>
                </a:solidFill>
              </a:rPr>
              <a:t>해야 한다 </a:t>
            </a:r>
            <a:r>
              <a:rPr lang="en-US" altLang="ko-KR" sz="2400" dirty="0">
                <a:solidFill>
                  <a:srgbClr val="FF6600"/>
                </a:solidFill>
              </a:rPr>
              <a:t>O).</a:t>
            </a:r>
            <a:endParaRPr lang="ko-KR" altLang="en-US" sz="2400" dirty="0">
              <a:solidFill>
                <a:srgbClr val="FF6600"/>
              </a:solidFill>
            </a:endParaRPr>
          </a:p>
          <a:p>
            <a:pPr fontAlgn="base"/>
            <a:r>
              <a:rPr lang="en-US" altLang="ko-KR" sz="2400" dirty="0"/>
              <a:t>- </a:t>
            </a:r>
            <a:r>
              <a:rPr lang="ko-KR" altLang="en-US" sz="2400" dirty="0"/>
              <a:t>규범적 효력을 가질 수 있도록 함</a:t>
            </a:r>
            <a:r>
              <a:rPr lang="en-US" altLang="ko-KR" sz="2400" dirty="0"/>
              <a:t>.</a:t>
            </a:r>
            <a:endParaRPr lang="ko-KR" altLang="en-US" sz="2400" dirty="0"/>
          </a:p>
          <a:p>
            <a:pPr fontAlgn="base"/>
            <a:r>
              <a:rPr lang="en-US" altLang="ko-KR" sz="2400" dirty="0"/>
              <a:t>- </a:t>
            </a:r>
            <a:r>
              <a:rPr lang="ko-KR" altLang="en-US" sz="2400" dirty="0"/>
              <a:t>합의서는 서면으로 각각 원본을 보관하되</a:t>
            </a:r>
            <a:r>
              <a:rPr lang="en-US" altLang="ko-KR" sz="2400" dirty="0"/>
              <a:t>, 2</a:t>
            </a:r>
            <a:r>
              <a:rPr lang="ko-KR" altLang="en-US" sz="2400" dirty="0"/>
              <a:t>장을 넘으면 각각 간인을 하도록 함</a:t>
            </a:r>
            <a:r>
              <a:rPr lang="en-US" altLang="ko-KR" sz="2400" dirty="0"/>
              <a:t>.</a:t>
            </a:r>
            <a:endParaRPr lang="ko-KR" altLang="en-US" sz="2400" dirty="0"/>
          </a:p>
          <a:p>
            <a:pPr fontAlgn="base"/>
            <a:r>
              <a:rPr lang="en-US" altLang="ko-KR" sz="2400" dirty="0"/>
              <a:t>- </a:t>
            </a:r>
            <a:r>
              <a:rPr lang="ko-KR" altLang="en-US" sz="2400" dirty="0"/>
              <a:t>추가적인 합의</a:t>
            </a:r>
            <a:r>
              <a:rPr lang="en-US" altLang="ko-KR" sz="2400" dirty="0"/>
              <a:t>,</a:t>
            </a:r>
            <a:r>
              <a:rPr lang="ko-KR" altLang="en-US" sz="2400" dirty="0"/>
              <a:t>협의가 필요한 합의는 피함</a:t>
            </a:r>
            <a:r>
              <a:rPr lang="en-US" altLang="ko-KR" sz="2400" dirty="0"/>
              <a:t>(</a:t>
            </a:r>
            <a:r>
              <a:rPr lang="ko-KR" altLang="en-US" sz="2400" dirty="0"/>
              <a:t>다만 전술적으로 활용 가능</a:t>
            </a:r>
            <a:r>
              <a:rPr lang="en-US" altLang="ko-KR" sz="2400" dirty="0"/>
              <a:t>).</a:t>
            </a:r>
            <a:endParaRPr lang="ko-KR" altLang="en-US" sz="2400" dirty="0"/>
          </a:p>
          <a:p>
            <a:pPr fontAlgn="base"/>
            <a:r>
              <a:rPr lang="en-US" altLang="ko-KR" sz="2400" dirty="0"/>
              <a:t>- </a:t>
            </a:r>
            <a:r>
              <a:rPr lang="ko-KR" altLang="en-US" sz="2400" dirty="0">
                <a:solidFill>
                  <a:srgbClr val="FF6600"/>
                </a:solidFill>
              </a:rPr>
              <a:t>최종날인까지 신중하게 문구를 확인함</a:t>
            </a:r>
            <a:r>
              <a:rPr lang="en-US" altLang="ko-KR" sz="2400" dirty="0">
                <a:solidFill>
                  <a:srgbClr val="FF6600"/>
                </a:solidFill>
              </a:rPr>
              <a:t>.</a:t>
            </a:r>
            <a:endParaRPr lang="ko-KR" altLang="en-US" sz="2400" dirty="0">
              <a:solidFill>
                <a:srgbClr val="FF6600"/>
              </a:solidFill>
            </a:endParaRPr>
          </a:p>
          <a:p>
            <a:pPr fontAlgn="base"/>
            <a:r>
              <a:rPr lang="en-US" altLang="ko-KR" sz="2400" dirty="0"/>
              <a:t>- </a:t>
            </a:r>
            <a:r>
              <a:rPr lang="ko-KR" altLang="en-US" sz="2400" dirty="0"/>
              <a:t>민사</a:t>
            </a:r>
            <a:r>
              <a:rPr lang="en-US" altLang="ko-KR" sz="2400" dirty="0"/>
              <a:t>, </a:t>
            </a:r>
            <a:r>
              <a:rPr lang="ko-KR" altLang="en-US" sz="2400" dirty="0"/>
              <a:t>형사</a:t>
            </a:r>
            <a:r>
              <a:rPr lang="en-US" altLang="ko-KR" sz="2400" dirty="0"/>
              <a:t>, </a:t>
            </a:r>
            <a:r>
              <a:rPr lang="ko-KR" altLang="en-US" sz="2400" dirty="0"/>
              <a:t>인사상 면책확인을 받음</a:t>
            </a:r>
            <a:r>
              <a:rPr lang="en-US" altLang="ko-KR" sz="2400" dirty="0"/>
              <a:t>.</a:t>
            </a:r>
            <a:endParaRPr lang="ko-KR" altLang="en-US" sz="2400" dirty="0"/>
          </a:p>
          <a:p>
            <a:pPr fontAlgn="base"/>
            <a:r>
              <a:rPr lang="en-US" altLang="ko-KR" sz="2400" dirty="0"/>
              <a:t>- </a:t>
            </a:r>
            <a:r>
              <a:rPr lang="ko-KR" altLang="en-US" sz="2400" dirty="0" err="1">
                <a:solidFill>
                  <a:srgbClr val="FF6600"/>
                </a:solidFill>
              </a:rPr>
              <a:t>산별노조</a:t>
            </a:r>
            <a:r>
              <a:rPr lang="ko-KR" altLang="en-US" sz="2400" dirty="0">
                <a:solidFill>
                  <a:srgbClr val="FF6600"/>
                </a:solidFill>
              </a:rPr>
              <a:t> 지부</a:t>
            </a:r>
            <a:r>
              <a:rPr lang="en-US" altLang="ko-KR" sz="2400" dirty="0">
                <a:solidFill>
                  <a:srgbClr val="FF6600"/>
                </a:solidFill>
              </a:rPr>
              <a:t>․</a:t>
            </a:r>
            <a:r>
              <a:rPr lang="ko-KR" altLang="en-US" sz="2400" dirty="0" err="1">
                <a:solidFill>
                  <a:srgbClr val="FF6600"/>
                </a:solidFill>
              </a:rPr>
              <a:t>지회</a:t>
            </a:r>
            <a:r>
              <a:rPr lang="en-US" altLang="ko-KR" sz="2400" dirty="0">
                <a:solidFill>
                  <a:srgbClr val="FF6600"/>
                </a:solidFill>
              </a:rPr>
              <a:t>․</a:t>
            </a:r>
            <a:r>
              <a:rPr lang="ko-KR" altLang="en-US" sz="2400" dirty="0">
                <a:solidFill>
                  <a:srgbClr val="FF6600"/>
                </a:solidFill>
              </a:rPr>
              <a:t>분회의 경우 협약체결의 주체가 </a:t>
            </a:r>
            <a:r>
              <a:rPr lang="ko-KR" altLang="en-US" sz="2400" dirty="0" err="1">
                <a:solidFill>
                  <a:srgbClr val="FF6600"/>
                </a:solidFill>
              </a:rPr>
              <a:t>산별노조임을</a:t>
            </a:r>
            <a:r>
              <a:rPr lang="ko-KR" altLang="en-US" sz="2400" dirty="0">
                <a:solidFill>
                  <a:srgbClr val="FF6600"/>
                </a:solidFill>
              </a:rPr>
              <a:t> 명확히 </a:t>
            </a:r>
            <a:r>
              <a:rPr lang="ko-KR" altLang="en-US" sz="2400" dirty="0" err="1">
                <a:solidFill>
                  <a:srgbClr val="FF6600"/>
                </a:solidFill>
              </a:rPr>
              <a:t>해야함</a:t>
            </a:r>
            <a:r>
              <a:rPr lang="en-US" altLang="ko-KR" sz="2400" dirty="0">
                <a:solidFill>
                  <a:srgbClr val="FF6600"/>
                </a:solidFill>
              </a:rPr>
              <a:t>.</a:t>
            </a:r>
            <a:endParaRPr lang="ko-KR" altLang="en-US" sz="2400" dirty="0">
              <a:solidFill>
                <a:srgbClr val="FF6600"/>
              </a:solidFill>
            </a:endParaRPr>
          </a:p>
          <a:p>
            <a:pPr fontAlgn="base"/>
            <a:r>
              <a:rPr lang="en-US" altLang="ko-KR" sz="2400" dirty="0"/>
              <a:t>- </a:t>
            </a:r>
            <a:r>
              <a:rPr lang="ko-KR" altLang="en-US" sz="2400" dirty="0"/>
              <a:t>근로라는 표현보다는 노동이라는 표현을 사용하도록 함</a:t>
            </a:r>
            <a:r>
              <a:rPr lang="en-US" altLang="ko-KR" sz="2400" dirty="0"/>
              <a:t>(</a:t>
            </a:r>
            <a:r>
              <a:rPr lang="ko-KR" altLang="en-US" sz="2400" dirty="0"/>
              <a:t>노동자</a:t>
            </a:r>
            <a:r>
              <a:rPr lang="en-US" altLang="ko-KR" sz="2400" dirty="0"/>
              <a:t>, </a:t>
            </a:r>
            <a:r>
              <a:rPr lang="ko-KR" altLang="en-US" sz="2400" dirty="0"/>
              <a:t>노동조건 등</a:t>
            </a:r>
            <a:r>
              <a:rPr lang="en-US" altLang="ko-KR" sz="2400" dirty="0"/>
              <a:t>).</a:t>
            </a:r>
            <a:endParaRPr lang="ko-KR" altLang="en-US" sz="2400" dirty="0"/>
          </a:p>
        </p:txBody>
      </p:sp>
    </p:spTree>
    <p:extLst>
      <p:ext uri="{BB962C8B-B14F-4D97-AF65-F5344CB8AC3E}">
        <p14:creationId xmlns:p14="http://schemas.microsoft.com/office/powerpoint/2010/main" val="155147568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0" y="71652"/>
            <a:ext cx="8288532" cy="646331"/>
          </a:xfrm>
          <a:prstGeom prst="rect">
            <a:avLst/>
          </a:prstGeom>
          <a:noFill/>
        </p:spPr>
        <p:txBody>
          <a:bodyPr wrap="square" rtlCol="0">
            <a:spAutoFit/>
          </a:bodyPr>
          <a:lstStyle/>
          <a:p>
            <a:pPr fontAlgn="base"/>
            <a:r>
              <a:rPr lang="en-US" altLang="ko-KR" sz="3600" b="1" dirty="0"/>
              <a:t>2</a:t>
            </a:r>
            <a:r>
              <a:rPr lang="en-US" altLang="ko-KR" sz="3600" b="1" dirty="0" smtClean="0"/>
              <a:t>. </a:t>
            </a:r>
            <a:r>
              <a:rPr lang="ko-KR" altLang="en-US" sz="3600" b="1" dirty="0" smtClean="0"/>
              <a:t>단체협약 </a:t>
            </a:r>
            <a:r>
              <a:rPr lang="en-US" altLang="ko-KR" sz="3600" b="1" dirty="0" smtClean="0"/>
              <a:t>– </a:t>
            </a:r>
            <a:r>
              <a:rPr lang="ko-KR" altLang="en-US" sz="3600" b="1" dirty="0" smtClean="0"/>
              <a:t>다</a:t>
            </a:r>
            <a:r>
              <a:rPr lang="en-US" altLang="ko-KR" sz="3600" b="1" dirty="0" smtClean="0"/>
              <a:t>. </a:t>
            </a:r>
            <a:r>
              <a:rPr lang="ko-KR" altLang="en-US" sz="3600" b="1" dirty="0" smtClean="0"/>
              <a:t>단체협약의 효력확장</a:t>
            </a:r>
            <a:endParaRPr lang="ko-KR" altLang="en-US" sz="3600" b="1"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 y="765136"/>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1) </a:t>
            </a:r>
            <a:r>
              <a:rPr lang="ko-KR" altLang="en-US" sz="2400" b="1" dirty="0" smtClean="0"/>
              <a:t>일반적 </a:t>
            </a:r>
            <a:r>
              <a:rPr lang="ko-KR" altLang="en-US" sz="2400" b="1" dirty="0"/>
              <a:t>구속력</a:t>
            </a:r>
          </a:p>
          <a:p>
            <a:pPr fontAlgn="base"/>
            <a:endParaRPr lang="en-US" altLang="ko-KR" sz="800" dirty="0" smtClean="0"/>
          </a:p>
        </p:txBody>
      </p:sp>
      <p:sp>
        <p:nvSpPr>
          <p:cNvPr id="15" name="TextBox 14"/>
          <p:cNvSpPr txBox="1"/>
          <p:nvPr/>
        </p:nvSpPr>
        <p:spPr>
          <a:xfrm>
            <a:off x="189540" y="1384183"/>
            <a:ext cx="11907385" cy="1015663"/>
          </a:xfrm>
          <a:prstGeom prst="rect">
            <a:avLst/>
          </a:prstGeom>
          <a:noFill/>
          <a:ln w="12700">
            <a:solidFill>
              <a:schemeClr val="tx1"/>
            </a:solidFill>
          </a:ln>
        </p:spPr>
        <p:txBody>
          <a:bodyPr wrap="square" rtlCol="0">
            <a:spAutoFit/>
          </a:bodyPr>
          <a:lstStyle/>
          <a:p>
            <a:pPr fontAlgn="base"/>
            <a:r>
              <a:rPr lang="ko-KR" altLang="en-US" sz="2000" dirty="0">
                <a:latin typeface="굴림" panose="020B0600000101010101" pitchFamily="50" charset="-127"/>
                <a:ea typeface="굴림" panose="020B0600000101010101" pitchFamily="50" charset="-127"/>
              </a:rPr>
              <a:t>■ 노조법 제</a:t>
            </a:r>
            <a:r>
              <a:rPr lang="en-US" altLang="ko-KR" sz="2000" dirty="0">
                <a:latin typeface="굴림" panose="020B0600000101010101" pitchFamily="50" charset="-127"/>
                <a:ea typeface="굴림" panose="020B0600000101010101" pitchFamily="50" charset="-127"/>
              </a:rPr>
              <a:t>35</a:t>
            </a:r>
            <a:r>
              <a:rPr lang="ko-KR" altLang="en-US" sz="2000" dirty="0">
                <a:latin typeface="굴림" panose="020B0600000101010101" pitchFamily="50" charset="-127"/>
                <a:ea typeface="굴림" panose="020B0600000101010101" pitchFamily="50" charset="-127"/>
              </a:rPr>
              <a:t>조</a:t>
            </a:r>
            <a:r>
              <a:rPr lang="en-US" altLang="ko-KR" sz="2000" dirty="0">
                <a:latin typeface="굴림" panose="020B0600000101010101" pitchFamily="50" charset="-127"/>
                <a:ea typeface="굴림" panose="020B0600000101010101" pitchFamily="50" charset="-127"/>
              </a:rPr>
              <a:t>(</a:t>
            </a:r>
            <a:r>
              <a:rPr lang="ko-KR" altLang="en-US" sz="2000" dirty="0">
                <a:latin typeface="굴림" panose="020B0600000101010101" pitchFamily="50" charset="-127"/>
                <a:ea typeface="굴림" panose="020B0600000101010101" pitchFamily="50" charset="-127"/>
              </a:rPr>
              <a:t>일반적 구속력</a:t>
            </a:r>
            <a:r>
              <a:rPr lang="en-US" altLang="ko-KR" sz="2000" dirty="0">
                <a:latin typeface="굴림" panose="020B0600000101010101" pitchFamily="50" charset="-127"/>
                <a:ea typeface="굴림" panose="020B0600000101010101" pitchFamily="50" charset="-127"/>
              </a:rPr>
              <a:t>) </a:t>
            </a:r>
            <a:r>
              <a:rPr lang="ko-KR" altLang="en-US" sz="2000" u="sng" dirty="0">
                <a:latin typeface="굴림" panose="020B0600000101010101" pitchFamily="50" charset="-127"/>
                <a:ea typeface="굴림" panose="020B0600000101010101" pitchFamily="50" charset="-127"/>
              </a:rPr>
              <a:t>하나의 사업 또는 사업장에 상시 사용되는 동종의 근로자 반수 이상이 하나의 단체협약의 적용을 받게 된 때</a:t>
            </a:r>
            <a:r>
              <a:rPr lang="ko-KR" altLang="en-US" sz="2000" dirty="0">
                <a:latin typeface="굴림" panose="020B0600000101010101" pitchFamily="50" charset="-127"/>
                <a:ea typeface="굴림" panose="020B0600000101010101" pitchFamily="50" charset="-127"/>
              </a:rPr>
              <a:t>에는 </a:t>
            </a:r>
            <a:r>
              <a:rPr lang="ko-KR" altLang="en-US" sz="2000" u="sng" dirty="0">
                <a:latin typeface="굴림" panose="020B0600000101010101" pitchFamily="50" charset="-127"/>
                <a:ea typeface="굴림" panose="020B0600000101010101" pitchFamily="50" charset="-127"/>
              </a:rPr>
              <a:t>당해 사업 또는 사업장에 사용되는 다른 동종의 근로자에 대하여도 당해 단체협약이 적용</a:t>
            </a:r>
            <a:r>
              <a:rPr lang="ko-KR" altLang="en-US" sz="2000" dirty="0">
                <a:latin typeface="굴림" panose="020B0600000101010101" pitchFamily="50" charset="-127"/>
                <a:ea typeface="굴림" panose="020B0600000101010101" pitchFamily="50" charset="-127"/>
              </a:rPr>
              <a:t>된다</a:t>
            </a:r>
            <a:r>
              <a:rPr lang="en-US" altLang="ko-KR" sz="2000" dirty="0">
                <a:latin typeface="굴림" panose="020B0600000101010101" pitchFamily="50" charset="-127"/>
                <a:ea typeface="굴림" panose="020B0600000101010101" pitchFamily="50" charset="-127"/>
              </a:rPr>
              <a:t>.</a:t>
            </a:r>
            <a:endParaRPr lang="ko-KR" altLang="en-US" sz="2000" dirty="0">
              <a:latin typeface="굴림" panose="020B0600000101010101" pitchFamily="50" charset="-127"/>
              <a:ea typeface="굴림" panose="020B0600000101010101" pitchFamily="50" charset="-127"/>
            </a:endParaRPr>
          </a:p>
        </p:txBody>
      </p:sp>
      <p:sp>
        <p:nvSpPr>
          <p:cNvPr id="18" name="TextBox 17"/>
          <p:cNvSpPr txBox="1"/>
          <p:nvPr/>
        </p:nvSpPr>
        <p:spPr>
          <a:xfrm>
            <a:off x="78297" y="2340528"/>
            <a:ext cx="12113703" cy="4278094"/>
          </a:xfrm>
          <a:prstGeom prst="rect">
            <a:avLst/>
          </a:prstGeom>
          <a:noFill/>
        </p:spPr>
        <p:txBody>
          <a:bodyPr wrap="square" rtlCol="0">
            <a:spAutoFit/>
          </a:bodyPr>
          <a:lstStyle/>
          <a:p>
            <a:pPr fontAlgn="base"/>
            <a:endParaRPr lang="en-US" altLang="ko-KR" sz="800" b="1" dirty="0" smtClean="0"/>
          </a:p>
          <a:p>
            <a:pPr fontAlgn="base">
              <a:lnSpc>
                <a:spcPct val="150000"/>
              </a:lnSpc>
            </a:pPr>
            <a:r>
              <a:rPr lang="ko-KR" altLang="en-US" sz="2400" b="1" spc="-150" dirty="0" smtClean="0"/>
              <a:t>① </a:t>
            </a:r>
            <a:r>
              <a:rPr lang="ko-KR" altLang="en-US" sz="2400" b="1" spc="-150" dirty="0"/>
              <a:t>취지</a:t>
            </a:r>
            <a:endParaRPr lang="ko-KR" altLang="en-US" sz="2400" spc="-150" dirty="0"/>
          </a:p>
          <a:p>
            <a:pPr fontAlgn="base">
              <a:lnSpc>
                <a:spcPct val="150000"/>
              </a:lnSpc>
            </a:pPr>
            <a:r>
              <a:rPr lang="en-US" altLang="ko-KR" sz="2400" spc="-150" dirty="0"/>
              <a:t>- </a:t>
            </a:r>
            <a:r>
              <a:rPr lang="ko-KR" altLang="en-US" sz="2400" spc="-150" dirty="0"/>
              <a:t>미조직 노동자 보호</a:t>
            </a:r>
          </a:p>
          <a:p>
            <a:pPr fontAlgn="base">
              <a:lnSpc>
                <a:spcPct val="150000"/>
              </a:lnSpc>
            </a:pPr>
            <a:r>
              <a:rPr lang="en-US" altLang="ko-KR" sz="2400" spc="-300" dirty="0" smtClean="0"/>
              <a:t>- </a:t>
            </a:r>
            <a:r>
              <a:rPr lang="ko-KR" altLang="en-US" sz="2400" spc="-300" dirty="0" smtClean="0"/>
              <a:t>사용자가 </a:t>
            </a:r>
            <a:r>
              <a:rPr lang="ko-KR" altLang="en-US" sz="2400" spc="-300" dirty="0"/>
              <a:t>지나치게 낮은 근로조건으로 노동력을 공급받는 것을 방지하여 노동조합의 단결력 </a:t>
            </a:r>
            <a:r>
              <a:rPr lang="ko-KR" altLang="en-US" sz="2400" spc="-300" dirty="0" smtClean="0"/>
              <a:t>확보</a:t>
            </a:r>
            <a:endParaRPr lang="ko-KR" altLang="en-US" sz="2400" spc="-300" dirty="0"/>
          </a:p>
          <a:p>
            <a:pPr fontAlgn="base">
              <a:lnSpc>
                <a:spcPct val="150000"/>
              </a:lnSpc>
            </a:pPr>
            <a:endParaRPr lang="en-US" altLang="ko-KR" sz="800" b="1" spc="-150" dirty="0" smtClean="0"/>
          </a:p>
          <a:p>
            <a:pPr fontAlgn="base">
              <a:lnSpc>
                <a:spcPct val="150000"/>
              </a:lnSpc>
            </a:pPr>
            <a:r>
              <a:rPr lang="ko-KR" altLang="en-US" sz="2400" b="1" spc="-150" dirty="0" smtClean="0"/>
              <a:t>② </a:t>
            </a:r>
            <a:r>
              <a:rPr lang="ko-KR" altLang="en-US" sz="2400" b="1" spc="-150" dirty="0"/>
              <a:t>요건</a:t>
            </a:r>
            <a:endParaRPr lang="ko-KR" altLang="en-US" sz="2400" spc="-150" dirty="0"/>
          </a:p>
          <a:p>
            <a:pPr fontAlgn="base">
              <a:lnSpc>
                <a:spcPct val="150000"/>
              </a:lnSpc>
            </a:pPr>
            <a:r>
              <a:rPr lang="en-US" altLang="ko-KR" sz="2400" spc="-150" dirty="0"/>
              <a:t>- </a:t>
            </a:r>
            <a:r>
              <a:rPr lang="ko-KR" altLang="en-US" sz="2400" u="sng" spc="-150" dirty="0"/>
              <a:t>하나의 사업 또는 사업장</a:t>
            </a:r>
            <a:r>
              <a:rPr lang="ko-KR" altLang="en-US" sz="2400" spc="-150" dirty="0"/>
              <a:t> </a:t>
            </a:r>
            <a:r>
              <a:rPr lang="en-US" altLang="ko-KR" sz="2400" spc="-150" dirty="0"/>
              <a:t>: </a:t>
            </a:r>
            <a:r>
              <a:rPr lang="ko-KR" altLang="en-US" sz="2400" u="sng" spc="-150" dirty="0"/>
              <a:t>사업 또는 사업장이란</a:t>
            </a:r>
            <a:r>
              <a:rPr lang="en-US" altLang="ko-KR" sz="2400" u="sng" spc="-150" dirty="0"/>
              <a:t>, </a:t>
            </a:r>
            <a:r>
              <a:rPr lang="ko-KR" altLang="en-US" sz="2400" u="sng" spc="-150" dirty="0"/>
              <a:t>개인사업체 또는 독립된 </a:t>
            </a:r>
            <a:r>
              <a:rPr lang="ko-KR" altLang="en-US" sz="2400" u="sng" spc="-150" dirty="0" err="1"/>
              <a:t>법인격을</a:t>
            </a:r>
            <a:r>
              <a:rPr lang="ko-KR" altLang="en-US" sz="2400" u="sng" spc="-150" dirty="0"/>
              <a:t> 갖춘 회사 등과 같이 경영상으로 일체를 이루면서 계속적</a:t>
            </a:r>
            <a:r>
              <a:rPr lang="en-US" altLang="ko-KR" sz="2400" u="sng" spc="-150" dirty="0"/>
              <a:t>, </a:t>
            </a:r>
            <a:r>
              <a:rPr lang="ko-KR" altLang="en-US" sz="2400" u="sng" spc="-150" dirty="0"/>
              <a:t>유기적으로 운영되고</a:t>
            </a:r>
            <a:r>
              <a:rPr lang="en-US" altLang="ko-KR" sz="2400" u="sng" spc="-150" dirty="0"/>
              <a:t>, </a:t>
            </a:r>
            <a:r>
              <a:rPr lang="ko-KR" altLang="en-US" sz="2400" u="sng" spc="-150" dirty="0"/>
              <a:t>전체로서의 독립성을 갖춘 하나의 기업체조직</a:t>
            </a:r>
            <a:r>
              <a:rPr lang="ko-KR" altLang="en-US" sz="2400" spc="-150" dirty="0"/>
              <a:t>을 의미</a:t>
            </a:r>
            <a:r>
              <a:rPr lang="en-US" altLang="ko-KR" sz="2400" spc="-150" dirty="0"/>
              <a:t>(</a:t>
            </a:r>
            <a:r>
              <a:rPr lang="ko-KR" altLang="en-US" sz="2400" spc="-150" dirty="0"/>
              <a:t>대법원 </a:t>
            </a:r>
            <a:r>
              <a:rPr lang="en-US" altLang="ko-KR" sz="2400" spc="-150" dirty="0"/>
              <a:t>1990.3.13. </a:t>
            </a:r>
            <a:r>
              <a:rPr lang="ko-KR" altLang="en-US" sz="2400" spc="-150" dirty="0"/>
              <a:t>선고 </a:t>
            </a:r>
            <a:r>
              <a:rPr lang="en-US" altLang="ko-KR" sz="2400" spc="-150" dirty="0"/>
              <a:t>89</a:t>
            </a:r>
            <a:r>
              <a:rPr lang="ko-KR" altLang="en-US" sz="2400" spc="-150" dirty="0" err="1"/>
              <a:t>다카</a:t>
            </a:r>
            <a:r>
              <a:rPr lang="en-US" altLang="ko-KR" sz="2400" spc="-150" dirty="0"/>
              <a:t>24445</a:t>
            </a:r>
            <a:r>
              <a:rPr lang="ko-KR" altLang="en-US" sz="2400" spc="-150" dirty="0"/>
              <a:t>판결</a:t>
            </a:r>
            <a:r>
              <a:rPr lang="en-US" altLang="ko-KR" sz="2400" spc="-150" dirty="0" smtClean="0"/>
              <a:t>).</a:t>
            </a:r>
            <a:endParaRPr lang="ko-KR" altLang="en-US" sz="2400" spc="-150" dirty="0"/>
          </a:p>
        </p:txBody>
      </p:sp>
    </p:spTree>
    <p:extLst>
      <p:ext uri="{BB962C8B-B14F-4D97-AF65-F5344CB8AC3E}">
        <p14:creationId xmlns:p14="http://schemas.microsoft.com/office/powerpoint/2010/main" val="376924960"/>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0" y="71652"/>
            <a:ext cx="8288532" cy="646331"/>
          </a:xfrm>
          <a:prstGeom prst="rect">
            <a:avLst/>
          </a:prstGeom>
          <a:noFill/>
        </p:spPr>
        <p:txBody>
          <a:bodyPr wrap="square" rtlCol="0">
            <a:spAutoFit/>
          </a:bodyPr>
          <a:lstStyle/>
          <a:p>
            <a:pPr fontAlgn="base"/>
            <a:r>
              <a:rPr lang="en-US" altLang="ko-KR" sz="3600" b="1" dirty="0"/>
              <a:t>2</a:t>
            </a:r>
            <a:r>
              <a:rPr lang="en-US" altLang="ko-KR" sz="3600" b="1" dirty="0" smtClean="0"/>
              <a:t>. </a:t>
            </a:r>
            <a:r>
              <a:rPr lang="ko-KR" altLang="en-US" sz="3600" b="1" dirty="0" smtClean="0"/>
              <a:t>단체협약 </a:t>
            </a:r>
            <a:r>
              <a:rPr lang="en-US" altLang="ko-KR" sz="3600" b="1" dirty="0" smtClean="0"/>
              <a:t>– </a:t>
            </a:r>
            <a:r>
              <a:rPr lang="ko-KR" altLang="en-US" sz="3600" b="1" dirty="0" smtClean="0"/>
              <a:t>다</a:t>
            </a:r>
            <a:r>
              <a:rPr lang="en-US" altLang="ko-KR" sz="3600" b="1" dirty="0" smtClean="0"/>
              <a:t>. </a:t>
            </a:r>
            <a:r>
              <a:rPr lang="ko-KR" altLang="en-US" sz="3600" b="1" dirty="0" smtClean="0"/>
              <a:t>단체협약의 효력확장</a:t>
            </a:r>
            <a:endParaRPr lang="ko-KR" altLang="en-US" sz="3600" b="1"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 y="765136"/>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8" name="TextBox 17"/>
          <p:cNvSpPr txBox="1"/>
          <p:nvPr/>
        </p:nvSpPr>
        <p:spPr>
          <a:xfrm>
            <a:off x="39145" y="669927"/>
            <a:ext cx="12113703" cy="5878532"/>
          </a:xfrm>
          <a:prstGeom prst="rect">
            <a:avLst/>
          </a:prstGeom>
          <a:noFill/>
        </p:spPr>
        <p:txBody>
          <a:bodyPr wrap="square" rtlCol="0">
            <a:spAutoFit/>
          </a:bodyPr>
          <a:lstStyle/>
          <a:p>
            <a:pPr fontAlgn="base"/>
            <a:endParaRPr lang="en-US" altLang="ko-KR" sz="800" b="1" dirty="0" smtClean="0"/>
          </a:p>
          <a:p>
            <a:pPr fontAlgn="base">
              <a:lnSpc>
                <a:spcPct val="150000"/>
              </a:lnSpc>
            </a:pPr>
            <a:r>
              <a:rPr lang="en-US" altLang="ko-KR" sz="2400" spc="-150" dirty="0" smtClean="0"/>
              <a:t>- </a:t>
            </a:r>
            <a:r>
              <a:rPr lang="ko-KR" altLang="en-US" sz="2400" spc="-150" dirty="0" smtClean="0"/>
              <a:t>상시 </a:t>
            </a:r>
            <a:r>
              <a:rPr lang="ko-KR" altLang="en-US" sz="2400" spc="-150" dirty="0"/>
              <a:t>사용되는 근로자를 기준으로 산정 </a:t>
            </a:r>
            <a:r>
              <a:rPr lang="en-US" altLang="ko-KR" sz="2400" spc="-150" dirty="0"/>
              <a:t>: </a:t>
            </a:r>
            <a:r>
              <a:rPr lang="ko-KR" altLang="en-US" sz="2400" spc="-150" dirty="0"/>
              <a:t>상시</a:t>
            </a:r>
            <a:r>
              <a:rPr lang="en-US" altLang="ko-KR" sz="2400" spc="-150" dirty="0"/>
              <a:t>(</a:t>
            </a:r>
            <a:r>
              <a:rPr lang="ko-KR" altLang="en-US" sz="2400" spc="-150" dirty="0"/>
              <a:t>常時</a:t>
            </a:r>
            <a:r>
              <a:rPr lang="en-US" altLang="ko-KR" sz="2400" spc="-150" dirty="0"/>
              <a:t>)</a:t>
            </a:r>
            <a:r>
              <a:rPr lang="ko-KR" altLang="en-US" sz="2400" spc="-150" dirty="0"/>
              <a:t>란 상태</a:t>
            </a:r>
            <a:r>
              <a:rPr lang="en-US" altLang="ko-KR" sz="2400" spc="-150" dirty="0"/>
              <a:t>(</a:t>
            </a:r>
            <a:r>
              <a:rPr lang="ko-KR" altLang="en-US" sz="2400" spc="-150" dirty="0"/>
              <a:t>常態</a:t>
            </a:r>
            <a:r>
              <a:rPr lang="en-US" altLang="ko-KR" sz="2400" spc="-150" dirty="0"/>
              <a:t>)</a:t>
            </a:r>
            <a:r>
              <a:rPr lang="ko-KR" altLang="en-US" sz="2400" spc="-150" dirty="0"/>
              <a:t>를 의미하는 것으로서 사회통념상 </a:t>
            </a:r>
            <a:r>
              <a:rPr lang="en-US" altLang="ko-KR" sz="2400" spc="-150" dirty="0"/>
              <a:t>, </a:t>
            </a:r>
            <a:r>
              <a:rPr lang="ko-KR" altLang="en-US" sz="2400" spc="-150" dirty="0"/>
              <a:t>객관적으로 판단하여 상태적으로 존재하는 자 수를 기준으로 산정</a:t>
            </a:r>
            <a:r>
              <a:rPr lang="en-US" altLang="ko-KR" sz="2400" spc="-150" dirty="0"/>
              <a:t>(</a:t>
            </a:r>
            <a:r>
              <a:rPr lang="ko-KR" altLang="en-US" sz="2400" spc="-150" dirty="0"/>
              <a:t>일용직</a:t>
            </a:r>
            <a:r>
              <a:rPr lang="en-US" altLang="ko-KR" sz="2400" spc="-150" dirty="0"/>
              <a:t>, </a:t>
            </a:r>
            <a:r>
              <a:rPr lang="ko-KR" altLang="en-US" sz="2400" spc="-150" dirty="0"/>
              <a:t>임시직 등도 모두 포함하여 평균적인 개념으로 산정</a:t>
            </a:r>
            <a:r>
              <a:rPr lang="en-US" altLang="ko-KR" sz="2400" spc="-150" dirty="0" smtClean="0"/>
              <a:t>)</a:t>
            </a:r>
          </a:p>
          <a:p>
            <a:pPr fontAlgn="base"/>
            <a:endParaRPr lang="ko-KR" altLang="en-US" sz="800" spc="-150" dirty="0"/>
          </a:p>
          <a:p>
            <a:pPr fontAlgn="base">
              <a:lnSpc>
                <a:spcPct val="150000"/>
              </a:lnSpc>
            </a:pPr>
            <a:r>
              <a:rPr lang="en-US" altLang="ko-KR" sz="2400" b="1" dirty="0" smtClean="0"/>
              <a:t>- </a:t>
            </a:r>
            <a:r>
              <a:rPr lang="ko-KR" altLang="en-US" sz="2400" b="1" u="sng" dirty="0" smtClean="0"/>
              <a:t>동종의 </a:t>
            </a:r>
            <a:r>
              <a:rPr lang="ko-KR" altLang="en-US" sz="2400" b="1" u="sng" dirty="0"/>
              <a:t>근로자</a:t>
            </a:r>
            <a:r>
              <a:rPr lang="ko-KR" altLang="en-US" sz="2400" dirty="0"/>
              <a:t> </a:t>
            </a:r>
            <a:r>
              <a:rPr lang="en-US" altLang="ko-KR" sz="2400" dirty="0"/>
              <a:t>: </a:t>
            </a:r>
            <a:r>
              <a:rPr lang="ko-KR" altLang="en-US" sz="2400" b="1" u="sng" dirty="0">
                <a:solidFill>
                  <a:srgbClr val="FF0000"/>
                </a:solidFill>
              </a:rPr>
              <a:t>판례는 당해 단체협약 규정에 따라 단체협약이 적용될 것으로 예상되는 노동자는 모두 동종노동자라고 보아</a:t>
            </a:r>
            <a:r>
              <a:rPr lang="en-US" altLang="ko-KR" sz="2400" dirty="0"/>
              <a:t>, </a:t>
            </a:r>
            <a:r>
              <a:rPr lang="ko-KR" altLang="en-US" sz="2400" u="sng" dirty="0"/>
              <a:t>단체협약에서 일정 범위에 해당하는 노동자에게만 적용한다는 등의 특별한 사정이 없는 한</a:t>
            </a:r>
            <a:r>
              <a:rPr lang="en-US" altLang="ko-KR" sz="2400" u="sng" dirty="0"/>
              <a:t>, </a:t>
            </a:r>
            <a:r>
              <a:rPr lang="ko-KR" altLang="en-US" sz="2400" u="sng" dirty="0"/>
              <a:t>원칙적으로 조합원이 될 수 있는 자격이 있는 노동자는 모두 동종노동자라고 함</a:t>
            </a:r>
            <a:r>
              <a:rPr lang="en-US" altLang="ko-KR" sz="2400" u="sng" dirty="0"/>
              <a:t>.</a:t>
            </a:r>
            <a:r>
              <a:rPr lang="ko-KR" altLang="en-US" sz="2400" dirty="0"/>
              <a:t> 그러면서도</a:t>
            </a:r>
            <a:r>
              <a:rPr lang="en-US" altLang="ko-KR" sz="2400" dirty="0"/>
              <a:t>, </a:t>
            </a:r>
            <a:r>
              <a:rPr lang="ko-KR" altLang="en-US" sz="2400" b="1" u="sng" dirty="0"/>
              <a:t>“</a:t>
            </a:r>
            <a:r>
              <a:rPr lang="ko-KR" altLang="en-US" sz="2400" b="1" u="sng" dirty="0">
                <a:solidFill>
                  <a:srgbClr val="FF0000"/>
                </a:solidFill>
              </a:rPr>
              <a:t>단체협약 등의 규정에 의하여 조합원 자격이 없는 자는 단체협약의 적용이 예상된다고 할 수 없어 단체협약의 일반적 구속력이 미치는 동종노동자라 할 수 없다</a:t>
            </a:r>
            <a:r>
              <a:rPr lang="ko-KR" altLang="en-US" sz="2400" b="1" u="sng" dirty="0"/>
              <a:t>”</a:t>
            </a:r>
            <a:r>
              <a:rPr lang="en-US" altLang="ko-KR" sz="2400" dirty="0"/>
              <a:t>(</a:t>
            </a:r>
            <a:r>
              <a:rPr lang="ko-KR" altLang="en-US" sz="2400" dirty="0"/>
              <a:t>대법원 </a:t>
            </a:r>
            <a:r>
              <a:rPr lang="en-US" altLang="ko-KR" sz="2400" dirty="0"/>
              <a:t>2003.12.26. </a:t>
            </a:r>
            <a:r>
              <a:rPr lang="ko-KR" altLang="en-US" sz="2400" dirty="0"/>
              <a:t>선고 </a:t>
            </a:r>
            <a:r>
              <a:rPr lang="en-US" altLang="ko-KR" sz="2400" dirty="0"/>
              <a:t>2001</a:t>
            </a:r>
            <a:r>
              <a:rPr lang="ko-KR" altLang="en-US" sz="2400" dirty="0"/>
              <a:t>두</a:t>
            </a:r>
            <a:r>
              <a:rPr lang="en-US" altLang="ko-KR" sz="2400" dirty="0"/>
              <a:t>10264</a:t>
            </a:r>
            <a:r>
              <a:rPr lang="ko-KR" altLang="en-US" sz="2400" dirty="0"/>
              <a:t>판결</a:t>
            </a:r>
            <a:r>
              <a:rPr lang="en-US" altLang="ko-KR" sz="2400" dirty="0"/>
              <a:t>)</a:t>
            </a:r>
            <a:r>
              <a:rPr lang="ko-KR" altLang="en-US" sz="2400" dirty="0"/>
              <a:t>고 하고 있음</a:t>
            </a:r>
            <a:r>
              <a:rPr lang="en-US" altLang="ko-KR" sz="2400" dirty="0"/>
              <a:t>. </a:t>
            </a:r>
            <a:r>
              <a:rPr lang="en-US" altLang="ko-KR" sz="2400" dirty="0" smtClean="0"/>
              <a:t> </a:t>
            </a:r>
            <a:endParaRPr lang="ko-KR" altLang="en-US" sz="2400" dirty="0"/>
          </a:p>
        </p:txBody>
      </p:sp>
    </p:spTree>
    <p:extLst>
      <p:ext uri="{BB962C8B-B14F-4D97-AF65-F5344CB8AC3E}">
        <p14:creationId xmlns:p14="http://schemas.microsoft.com/office/powerpoint/2010/main" val="259755849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0" y="71652"/>
            <a:ext cx="8288532" cy="646331"/>
          </a:xfrm>
          <a:prstGeom prst="rect">
            <a:avLst/>
          </a:prstGeom>
          <a:noFill/>
        </p:spPr>
        <p:txBody>
          <a:bodyPr wrap="square" rtlCol="0">
            <a:spAutoFit/>
          </a:bodyPr>
          <a:lstStyle/>
          <a:p>
            <a:pPr fontAlgn="base"/>
            <a:r>
              <a:rPr lang="en-US" altLang="ko-KR" sz="3600" b="1" dirty="0"/>
              <a:t>2</a:t>
            </a:r>
            <a:r>
              <a:rPr lang="en-US" altLang="ko-KR" sz="3600" b="1" dirty="0" smtClean="0"/>
              <a:t>. </a:t>
            </a:r>
            <a:r>
              <a:rPr lang="ko-KR" altLang="en-US" sz="3600" b="1" dirty="0" smtClean="0"/>
              <a:t>단체협약 </a:t>
            </a:r>
            <a:r>
              <a:rPr lang="en-US" altLang="ko-KR" sz="3600" b="1" dirty="0" smtClean="0"/>
              <a:t>– </a:t>
            </a:r>
            <a:r>
              <a:rPr lang="ko-KR" altLang="en-US" sz="3600" b="1" dirty="0" smtClean="0"/>
              <a:t>다</a:t>
            </a:r>
            <a:r>
              <a:rPr lang="en-US" altLang="ko-KR" sz="3600" b="1" dirty="0" smtClean="0"/>
              <a:t>. </a:t>
            </a:r>
            <a:r>
              <a:rPr lang="ko-KR" altLang="en-US" sz="3600" b="1" dirty="0" smtClean="0"/>
              <a:t>단체협약의 효력확장</a:t>
            </a:r>
            <a:endParaRPr lang="ko-KR" altLang="en-US" sz="3600" b="1"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 y="765136"/>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8" name="TextBox 17"/>
          <p:cNvSpPr txBox="1"/>
          <p:nvPr/>
        </p:nvSpPr>
        <p:spPr>
          <a:xfrm>
            <a:off x="39145" y="569259"/>
            <a:ext cx="12113703" cy="6924973"/>
          </a:xfrm>
          <a:prstGeom prst="rect">
            <a:avLst/>
          </a:prstGeom>
          <a:noFill/>
        </p:spPr>
        <p:txBody>
          <a:bodyPr wrap="square" rtlCol="0">
            <a:spAutoFit/>
          </a:bodyPr>
          <a:lstStyle/>
          <a:p>
            <a:pPr fontAlgn="base"/>
            <a:endParaRPr lang="en-US" altLang="ko-KR" sz="800" b="1" dirty="0" smtClean="0"/>
          </a:p>
          <a:p>
            <a:pPr fontAlgn="base">
              <a:lnSpc>
                <a:spcPct val="150000"/>
              </a:lnSpc>
            </a:pPr>
            <a:r>
              <a:rPr lang="en-US" altLang="ko-KR" sz="2400" spc="-150" dirty="0" smtClean="0"/>
              <a:t>- </a:t>
            </a:r>
            <a:r>
              <a:rPr lang="ko-KR" altLang="en-US" sz="2400" spc="-150" dirty="0" smtClean="0"/>
              <a:t>반수 </a:t>
            </a:r>
            <a:r>
              <a:rPr lang="ko-KR" altLang="en-US" sz="2400" spc="-150" dirty="0"/>
              <a:t>이상 </a:t>
            </a:r>
            <a:r>
              <a:rPr lang="en-US" altLang="ko-KR" sz="2400" spc="-150" dirty="0"/>
              <a:t>:</a:t>
            </a:r>
            <a:r>
              <a:rPr lang="ko-KR" altLang="en-US" sz="2400" u="sng" spc="-150" dirty="0"/>
              <a:t> 위와 같이 판단한 동종노동자의 총수</a:t>
            </a:r>
            <a:r>
              <a:rPr lang="en-US" altLang="ko-KR" sz="2400" u="sng" spc="-150" dirty="0"/>
              <a:t>(</a:t>
            </a:r>
            <a:r>
              <a:rPr lang="ko-KR" altLang="en-US" sz="2400" u="sng" spc="-150" dirty="0"/>
              <a:t>분모</a:t>
            </a:r>
            <a:r>
              <a:rPr lang="en-US" altLang="ko-KR" sz="2400" u="sng" spc="-150" dirty="0"/>
              <a:t>)</a:t>
            </a:r>
            <a:r>
              <a:rPr lang="ko-KR" altLang="en-US" sz="2400" u="sng" spc="-150" dirty="0"/>
              <a:t>와 단체협약을 </a:t>
            </a:r>
            <a:r>
              <a:rPr lang="ko-KR" altLang="en-US" sz="2400" u="sng" spc="-150" dirty="0" err="1"/>
              <a:t>적용받는</a:t>
            </a:r>
            <a:r>
              <a:rPr lang="ko-KR" altLang="en-US" sz="2400" u="sng" spc="-150" dirty="0"/>
              <a:t> 노동자 수</a:t>
            </a:r>
            <a:r>
              <a:rPr lang="en-US" altLang="ko-KR" sz="2400" u="sng" spc="-150" dirty="0"/>
              <a:t>(</a:t>
            </a:r>
            <a:r>
              <a:rPr lang="ko-KR" altLang="en-US" sz="2400" u="sng" spc="-150" dirty="0"/>
              <a:t>분자</a:t>
            </a:r>
            <a:r>
              <a:rPr lang="en-US" altLang="ko-KR" sz="2400" u="sng" spc="-150" dirty="0"/>
              <a:t>)</a:t>
            </a:r>
            <a:r>
              <a:rPr lang="ko-KR" altLang="en-US" sz="2400" u="sng" spc="-150" dirty="0"/>
              <a:t>의 비율로서 판단하되</a:t>
            </a:r>
            <a:r>
              <a:rPr lang="en-US" altLang="ko-KR" sz="2400" u="sng" spc="-150" dirty="0"/>
              <a:t>, </a:t>
            </a:r>
            <a:r>
              <a:rPr lang="ko-KR" altLang="en-US" sz="2400" u="sng" spc="-150" dirty="0"/>
              <a:t>과반수가 아니라 반수</a:t>
            </a:r>
            <a:r>
              <a:rPr lang="ko-KR" altLang="en-US" sz="2400" spc="-150" dirty="0"/>
              <a:t>인 점</a:t>
            </a:r>
            <a:r>
              <a:rPr lang="en-US" altLang="ko-KR" sz="2400" spc="-150" dirty="0"/>
              <a:t>, </a:t>
            </a:r>
            <a:r>
              <a:rPr lang="ko-KR" altLang="en-US" sz="2400" spc="-150" dirty="0"/>
              <a:t>사용자의 의사에 따라 결과적으로 단체협약과 같은 대우를 받는 </a:t>
            </a:r>
            <a:r>
              <a:rPr lang="ko-KR" altLang="en-US" sz="2400" spc="-150" dirty="0" err="1"/>
              <a:t>비조합원은</a:t>
            </a:r>
            <a:r>
              <a:rPr lang="ko-KR" altLang="en-US" sz="2400" spc="-150" dirty="0"/>
              <a:t> 단체협약을 </a:t>
            </a:r>
            <a:r>
              <a:rPr lang="ko-KR" altLang="en-US" sz="2400" spc="-150" dirty="0" err="1"/>
              <a:t>적용받는</a:t>
            </a:r>
            <a:r>
              <a:rPr lang="ko-KR" altLang="en-US" sz="2400" spc="-150" dirty="0"/>
              <a:t> 노동자 수에 포함되지 않는다는 점에 주의</a:t>
            </a:r>
            <a:r>
              <a:rPr lang="en-US" altLang="ko-KR" sz="2400" spc="-150" dirty="0"/>
              <a:t>. </a:t>
            </a:r>
            <a:r>
              <a:rPr lang="ko-KR" altLang="en-US" sz="2400" u="sng" spc="-150" dirty="0"/>
              <a:t>새로운 단체협약 체결 또는 그 효력 발생시기뿐만 아니라 단체협약의 유효기간 중이라도 반수 이상이면 일반적 구속력이 인정</a:t>
            </a:r>
            <a:r>
              <a:rPr lang="en-US" altLang="ko-KR" sz="2400" u="sng" spc="-150" dirty="0" smtClean="0"/>
              <a:t>.</a:t>
            </a:r>
          </a:p>
          <a:p>
            <a:pPr fontAlgn="base"/>
            <a:endParaRPr lang="en-US" altLang="ko-KR" sz="800" b="1" dirty="0" smtClean="0"/>
          </a:p>
          <a:p>
            <a:pPr fontAlgn="base"/>
            <a:r>
              <a:rPr lang="ko-KR" altLang="en-US" sz="2400" b="1" dirty="0" smtClean="0"/>
              <a:t>③ 효력</a:t>
            </a:r>
            <a:endParaRPr lang="en-US" altLang="ko-KR" sz="2400" b="1" dirty="0" smtClean="0"/>
          </a:p>
          <a:p>
            <a:pPr fontAlgn="base"/>
            <a:endParaRPr lang="ko-KR" altLang="en-US" sz="800" dirty="0"/>
          </a:p>
          <a:p>
            <a:pPr fontAlgn="base">
              <a:lnSpc>
                <a:spcPct val="150000"/>
              </a:lnSpc>
            </a:pPr>
            <a:r>
              <a:rPr lang="en-US" altLang="ko-KR" sz="2400" spc="-150" dirty="0"/>
              <a:t>- </a:t>
            </a:r>
            <a:r>
              <a:rPr lang="ko-KR" altLang="en-US" sz="2400" spc="-150" dirty="0"/>
              <a:t>단체협약으로 일반적 구속력 적용배제 불가</a:t>
            </a:r>
          </a:p>
          <a:p>
            <a:pPr fontAlgn="base">
              <a:lnSpc>
                <a:spcPct val="150000"/>
              </a:lnSpc>
            </a:pPr>
            <a:r>
              <a:rPr lang="en-US" altLang="ko-KR" sz="2400" spc="-150" dirty="0"/>
              <a:t>-</a:t>
            </a:r>
            <a:r>
              <a:rPr lang="ko-KR" altLang="en-US" sz="2400" b="1" spc="-150" dirty="0"/>
              <a:t> </a:t>
            </a:r>
            <a:r>
              <a:rPr lang="ko-KR" altLang="en-US" sz="2400" b="1" u="sng" spc="-150" dirty="0">
                <a:solidFill>
                  <a:srgbClr val="FF0000"/>
                </a:solidFill>
              </a:rPr>
              <a:t>단체협약 중 규범적 부분에 한해 일반적 구속력이 적용됨</a:t>
            </a:r>
            <a:endParaRPr lang="ko-KR" altLang="en-US" sz="2400" spc="-150" dirty="0">
              <a:solidFill>
                <a:srgbClr val="FF0000"/>
              </a:solidFill>
            </a:endParaRPr>
          </a:p>
          <a:p>
            <a:pPr fontAlgn="base">
              <a:lnSpc>
                <a:spcPct val="150000"/>
              </a:lnSpc>
            </a:pPr>
            <a:r>
              <a:rPr lang="en-US" altLang="ko-KR" sz="2400" spc="-150" dirty="0"/>
              <a:t>- </a:t>
            </a:r>
            <a:r>
              <a:rPr lang="ko-KR" altLang="en-US" sz="2400" u="sng" spc="-150" dirty="0"/>
              <a:t>효력이 확장되는 경우에도 </a:t>
            </a:r>
            <a:r>
              <a:rPr lang="ko-KR" altLang="en-US" sz="2400" u="sng" spc="-150" dirty="0" err="1"/>
              <a:t>비조합원은</a:t>
            </a:r>
            <a:r>
              <a:rPr lang="ko-KR" altLang="en-US" sz="2400" u="sng" spc="-150" dirty="0"/>
              <a:t> 유리의 원칙이 적용됨</a:t>
            </a:r>
            <a:endParaRPr lang="ko-KR" altLang="en-US" sz="2400" spc="-150" dirty="0"/>
          </a:p>
          <a:p>
            <a:pPr fontAlgn="base">
              <a:lnSpc>
                <a:spcPct val="150000"/>
              </a:lnSpc>
            </a:pPr>
            <a:r>
              <a:rPr lang="en-US" altLang="ko-KR" sz="2400" spc="-150" dirty="0"/>
              <a:t>- </a:t>
            </a:r>
            <a:r>
              <a:rPr lang="ko-KR" altLang="en-US" sz="2400" spc="-300" dirty="0"/>
              <a:t>효력을 확장하기 위한 요건으로서 동종근로자는 상시 사용될 것을 요건으로 하지만</a:t>
            </a:r>
            <a:r>
              <a:rPr lang="en-US" altLang="ko-KR" sz="2400" spc="-300" dirty="0"/>
              <a:t>, </a:t>
            </a:r>
            <a:r>
              <a:rPr lang="ko-KR" altLang="en-US" sz="2400" spc="-300" dirty="0"/>
              <a:t>그 요건이 갖추어진 이후 단체협약의 적용을 받는 근로자는 상시 사용 중인 자가 아니더라도 단체협약이 확장 적용됨</a:t>
            </a:r>
          </a:p>
          <a:p>
            <a:pPr fontAlgn="base">
              <a:lnSpc>
                <a:spcPct val="150000"/>
              </a:lnSpc>
            </a:pPr>
            <a:endParaRPr lang="ko-KR" altLang="en-US" sz="2400" spc="-150" dirty="0"/>
          </a:p>
        </p:txBody>
      </p:sp>
    </p:spTree>
    <p:extLst>
      <p:ext uri="{BB962C8B-B14F-4D97-AF65-F5344CB8AC3E}">
        <p14:creationId xmlns:p14="http://schemas.microsoft.com/office/powerpoint/2010/main" val="200513740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0" y="71652"/>
            <a:ext cx="8288532" cy="646331"/>
          </a:xfrm>
          <a:prstGeom prst="rect">
            <a:avLst/>
          </a:prstGeom>
          <a:noFill/>
        </p:spPr>
        <p:txBody>
          <a:bodyPr wrap="square" rtlCol="0">
            <a:spAutoFit/>
          </a:bodyPr>
          <a:lstStyle/>
          <a:p>
            <a:pPr fontAlgn="base"/>
            <a:r>
              <a:rPr lang="en-US" altLang="ko-KR" sz="3600" b="1" dirty="0"/>
              <a:t>2</a:t>
            </a:r>
            <a:r>
              <a:rPr lang="en-US" altLang="ko-KR" sz="3600" b="1" dirty="0" smtClean="0"/>
              <a:t>. </a:t>
            </a:r>
            <a:r>
              <a:rPr lang="ko-KR" altLang="en-US" sz="3600" b="1" dirty="0" smtClean="0"/>
              <a:t>단체협약 </a:t>
            </a:r>
            <a:r>
              <a:rPr lang="en-US" altLang="ko-KR" sz="3600" b="1" dirty="0" smtClean="0"/>
              <a:t>– </a:t>
            </a:r>
            <a:r>
              <a:rPr lang="ko-KR" altLang="en-US" sz="3600" b="1" dirty="0" smtClean="0"/>
              <a:t>다</a:t>
            </a:r>
            <a:r>
              <a:rPr lang="en-US" altLang="ko-KR" sz="3600" b="1" dirty="0" smtClean="0"/>
              <a:t>. </a:t>
            </a:r>
            <a:r>
              <a:rPr lang="ko-KR" altLang="en-US" sz="3600" b="1" dirty="0" smtClean="0"/>
              <a:t>단체협약의 효력확장</a:t>
            </a:r>
            <a:endParaRPr lang="ko-KR" altLang="en-US" sz="3600" b="1"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 y="765136"/>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8" name="TextBox 17"/>
          <p:cNvSpPr txBox="1"/>
          <p:nvPr/>
        </p:nvSpPr>
        <p:spPr>
          <a:xfrm>
            <a:off x="39145" y="717983"/>
            <a:ext cx="12113703" cy="6826484"/>
          </a:xfrm>
          <a:prstGeom prst="rect">
            <a:avLst/>
          </a:prstGeom>
          <a:noFill/>
        </p:spPr>
        <p:txBody>
          <a:bodyPr wrap="square" rtlCol="0">
            <a:spAutoFit/>
          </a:bodyPr>
          <a:lstStyle/>
          <a:p>
            <a:pPr fontAlgn="base"/>
            <a:endParaRPr lang="en-US" altLang="ko-KR" sz="800" b="1" dirty="0" smtClean="0"/>
          </a:p>
          <a:p>
            <a:pPr fontAlgn="base"/>
            <a:r>
              <a:rPr lang="en-US" altLang="ko-KR" sz="2400" b="1" dirty="0" smtClean="0"/>
              <a:t>2) </a:t>
            </a:r>
            <a:r>
              <a:rPr lang="ko-KR" altLang="en-US" sz="2400" b="1" dirty="0" smtClean="0"/>
              <a:t>지역적 </a:t>
            </a:r>
            <a:r>
              <a:rPr lang="ko-KR" altLang="en-US" sz="2400" b="1" dirty="0"/>
              <a:t>구속력</a:t>
            </a:r>
          </a:p>
          <a:p>
            <a:pPr fontAlgn="base"/>
            <a:endParaRPr lang="en-US" altLang="ko-KR" sz="800" b="1" dirty="0" smtClean="0"/>
          </a:p>
          <a:p>
            <a:pPr fontAlgn="base"/>
            <a:endParaRPr lang="en-US" altLang="ko-KR" sz="800" b="1" dirty="0"/>
          </a:p>
          <a:p>
            <a:pPr fontAlgn="base"/>
            <a:endParaRPr lang="en-US" altLang="ko-KR" sz="800" b="1" dirty="0" smtClean="0"/>
          </a:p>
          <a:p>
            <a:pPr fontAlgn="base"/>
            <a:endParaRPr lang="en-US" altLang="ko-KR" sz="800" b="1" dirty="0"/>
          </a:p>
          <a:p>
            <a:pPr fontAlgn="base"/>
            <a:endParaRPr lang="en-US" altLang="ko-KR" sz="800" b="1" dirty="0" smtClean="0"/>
          </a:p>
          <a:p>
            <a:pPr fontAlgn="base"/>
            <a:endParaRPr lang="en-US" altLang="ko-KR" sz="800" b="1" dirty="0"/>
          </a:p>
          <a:p>
            <a:pPr fontAlgn="base"/>
            <a:endParaRPr lang="en-US" altLang="ko-KR" sz="800" b="1" dirty="0" smtClean="0"/>
          </a:p>
          <a:p>
            <a:pPr fontAlgn="base"/>
            <a:endParaRPr lang="en-US" altLang="ko-KR" sz="800" b="1" dirty="0"/>
          </a:p>
          <a:p>
            <a:pPr fontAlgn="base"/>
            <a:endParaRPr lang="en-US" altLang="ko-KR" sz="800" b="1" dirty="0" smtClean="0"/>
          </a:p>
          <a:p>
            <a:pPr fontAlgn="base"/>
            <a:endParaRPr lang="en-US" altLang="ko-KR" sz="800" b="1" dirty="0"/>
          </a:p>
          <a:p>
            <a:pPr fontAlgn="base"/>
            <a:endParaRPr lang="en-US" altLang="ko-KR" sz="800" b="1" dirty="0" smtClean="0"/>
          </a:p>
          <a:p>
            <a:pPr fontAlgn="base"/>
            <a:endParaRPr lang="en-US" altLang="ko-KR" sz="800" b="1" dirty="0" smtClean="0"/>
          </a:p>
          <a:p>
            <a:pPr fontAlgn="base"/>
            <a:endParaRPr lang="en-US" altLang="ko-KR" sz="2400" b="1" dirty="0" smtClean="0"/>
          </a:p>
          <a:p>
            <a:pPr fontAlgn="base">
              <a:lnSpc>
                <a:spcPct val="130000"/>
              </a:lnSpc>
            </a:pPr>
            <a:r>
              <a:rPr lang="ko-KR" altLang="en-US" sz="2400" b="1" spc="-150" dirty="0"/>
              <a:t>① 요건</a:t>
            </a:r>
            <a:endParaRPr lang="ko-KR" altLang="en-US" sz="2400" spc="-150" dirty="0"/>
          </a:p>
          <a:p>
            <a:pPr fontAlgn="base">
              <a:lnSpc>
                <a:spcPct val="130000"/>
              </a:lnSpc>
            </a:pPr>
            <a:r>
              <a:rPr lang="en-US" altLang="ko-KR" sz="2400" spc="-150" dirty="0"/>
              <a:t>- </a:t>
            </a:r>
            <a:r>
              <a:rPr lang="ko-KR" altLang="en-US" sz="2400" spc="-150" dirty="0"/>
              <a:t>하나의 지역 </a:t>
            </a:r>
            <a:r>
              <a:rPr lang="en-US" altLang="ko-KR" sz="2400" spc="-150" dirty="0"/>
              <a:t>: </a:t>
            </a:r>
            <a:r>
              <a:rPr lang="ko-KR" altLang="en-US" sz="2400" spc="-150" dirty="0"/>
              <a:t>행정구역상 지역으로 구분하지 않고</a:t>
            </a:r>
            <a:r>
              <a:rPr lang="en-US" altLang="ko-KR" sz="2400" spc="-150" dirty="0"/>
              <a:t>, </a:t>
            </a:r>
            <a:r>
              <a:rPr lang="ko-KR" altLang="en-US" sz="2400" spc="-150" dirty="0"/>
              <a:t>단체협약의 효력을 확장할 만한 경제적 기초의 동질성 또는 유사성이 있는지 여부로 판단</a:t>
            </a:r>
          </a:p>
          <a:p>
            <a:pPr fontAlgn="base">
              <a:lnSpc>
                <a:spcPct val="130000"/>
              </a:lnSpc>
            </a:pPr>
            <a:r>
              <a:rPr lang="en-US" altLang="ko-KR" sz="2400" spc="-150" dirty="0"/>
              <a:t>- </a:t>
            </a:r>
            <a:r>
              <a:rPr lang="ko-KR" altLang="en-US" sz="2400" spc="-150" dirty="0"/>
              <a:t>종업하는 동종근로자의 </a:t>
            </a:r>
            <a:r>
              <a:rPr lang="en-US" altLang="ko-KR" sz="2400" spc="-150" dirty="0"/>
              <a:t>3</a:t>
            </a:r>
            <a:r>
              <a:rPr lang="ko-KR" altLang="en-US" sz="2400" spc="-150" dirty="0"/>
              <a:t>분의 </a:t>
            </a:r>
            <a:r>
              <a:rPr lang="en-US" altLang="ko-KR" sz="2400" spc="-150" dirty="0"/>
              <a:t>2 : </a:t>
            </a:r>
            <a:r>
              <a:rPr lang="ko-KR" altLang="en-US" sz="2400" spc="-150" dirty="0"/>
              <a:t>상시 근로자에 한정되지 않음</a:t>
            </a:r>
            <a:r>
              <a:rPr lang="en-US" altLang="ko-KR" sz="2400" spc="-150" dirty="0"/>
              <a:t>. </a:t>
            </a:r>
            <a:r>
              <a:rPr lang="ko-KR" altLang="en-US" sz="2400" spc="-150" dirty="0"/>
              <a:t>조합원 자격이 있는 자와 비교하여 직종 또는 산업별로 근로내용과 형태가 동일 또는 유사한 자를 의미</a:t>
            </a:r>
          </a:p>
          <a:p>
            <a:pPr fontAlgn="base">
              <a:lnSpc>
                <a:spcPct val="130000"/>
              </a:lnSpc>
            </a:pPr>
            <a:r>
              <a:rPr lang="en-US" altLang="ko-KR" sz="2400" spc="-150" dirty="0"/>
              <a:t>- </a:t>
            </a:r>
            <a:r>
              <a:rPr lang="ko-KR" altLang="en-US" sz="2400" spc="-150" dirty="0"/>
              <a:t>하나의 단체협약의 적용을 받고 있어야 </a:t>
            </a:r>
            <a:r>
              <a:rPr lang="en-US" altLang="ko-KR" sz="2400" spc="-150" dirty="0"/>
              <a:t>: </a:t>
            </a:r>
            <a:r>
              <a:rPr lang="ko-KR" altLang="en-US" sz="2400" spc="-150" dirty="0"/>
              <a:t>형식상 여러 개의 단체협약이라도 실제적으로는 하나의 단체협약과 같으면 가능</a:t>
            </a:r>
            <a:r>
              <a:rPr lang="en-US" altLang="ko-KR" sz="2400" spc="-150" dirty="0"/>
              <a:t>(</a:t>
            </a:r>
            <a:r>
              <a:rPr lang="ko-KR" altLang="en-US" sz="2400" spc="-150" dirty="0"/>
              <a:t>예를 들어</a:t>
            </a:r>
            <a:r>
              <a:rPr lang="en-US" altLang="ko-KR" sz="2400" spc="-150" dirty="0"/>
              <a:t>, </a:t>
            </a:r>
            <a:r>
              <a:rPr lang="ko-KR" altLang="en-US" sz="2400" spc="-150" dirty="0"/>
              <a:t>상급연합단체가 대각선 교섭방식에 의하여 체결한 단체협약이 동일한 내용이라면 이에 해당</a:t>
            </a:r>
            <a:r>
              <a:rPr lang="en-US" altLang="ko-KR" sz="2400" spc="-150" dirty="0"/>
              <a:t>)</a:t>
            </a:r>
            <a:endParaRPr lang="ko-KR" altLang="en-US" sz="2400" spc="-150" dirty="0"/>
          </a:p>
          <a:p>
            <a:pPr fontAlgn="base">
              <a:lnSpc>
                <a:spcPct val="150000"/>
              </a:lnSpc>
            </a:pPr>
            <a:endParaRPr lang="ko-KR" altLang="en-US" sz="2400" spc="-150" dirty="0"/>
          </a:p>
        </p:txBody>
      </p:sp>
      <p:sp>
        <p:nvSpPr>
          <p:cNvPr id="12" name="TextBox 11"/>
          <p:cNvSpPr txBox="1"/>
          <p:nvPr/>
        </p:nvSpPr>
        <p:spPr>
          <a:xfrm>
            <a:off x="189540" y="1384183"/>
            <a:ext cx="11907385" cy="1631216"/>
          </a:xfrm>
          <a:prstGeom prst="rect">
            <a:avLst/>
          </a:prstGeom>
          <a:noFill/>
          <a:ln w="12700">
            <a:solidFill>
              <a:schemeClr val="tx1"/>
            </a:solidFill>
          </a:ln>
        </p:spPr>
        <p:txBody>
          <a:bodyPr wrap="square" rtlCol="0">
            <a:spAutoFit/>
          </a:bodyPr>
          <a:lstStyle/>
          <a:p>
            <a:pPr fontAlgn="base"/>
            <a:r>
              <a:rPr lang="ko-KR" altLang="en-US" sz="2000" dirty="0"/>
              <a:t>■ 노조법 제</a:t>
            </a:r>
            <a:r>
              <a:rPr lang="en-US" altLang="ko-KR" sz="2000" dirty="0"/>
              <a:t>36</a:t>
            </a:r>
            <a:r>
              <a:rPr lang="ko-KR" altLang="en-US" sz="2000" dirty="0"/>
              <a:t>조</a:t>
            </a:r>
            <a:r>
              <a:rPr lang="en-US" altLang="ko-KR" sz="2000" dirty="0"/>
              <a:t>(</a:t>
            </a:r>
            <a:r>
              <a:rPr lang="ko-KR" altLang="en-US" sz="2000" dirty="0"/>
              <a:t>지역적 구속력</a:t>
            </a:r>
            <a:r>
              <a:rPr lang="en-US" altLang="ko-KR" sz="2000" dirty="0"/>
              <a:t>) </a:t>
            </a:r>
            <a:r>
              <a:rPr lang="ko-KR" altLang="en-US" sz="2000" dirty="0"/>
              <a:t>① 하나의 지역에 있어서 종업하는 동종의 근로자 </a:t>
            </a:r>
            <a:r>
              <a:rPr lang="en-US" altLang="ko-KR" sz="2000" dirty="0"/>
              <a:t>3</a:t>
            </a:r>
            <a:r>
              <a:rPr lang="ko-KR" altLang="en-US" sz="2000" dirty="0"/>
              <a:t>분의 </a:t>
            </a:r>
            <a:r>
              <a:rPr lang="en-US" altLang="ko-KR" sz="2000" dirty="0"/>
              <a:t>2 </a:t>
            </a:r>
            <a:r>
              <a:rPr lang="ko-KR" altLang="en-US" sz="2000" dirty="0"/>
              <a:t>이상이 하나의 단체협약의 적용을 받게 된 때에는 행정관청은 당해 단체협약의 당사자의 쌍방 또는 일방의 신청에 의하거나 그 직권으로 노동위원회의 의결을 얻어 당해 지역에서 종업하는 다른 동종의 근로자와 그 사용자에 대하여도 당해 단체협약을 적용한다는 결정을 할 수 있다</a:t>
            </a:r>
            <a:r>
              <a:rPr lang="en-US" altLang="ko-KR" sz="2000" dirty="0"/>
              <a:t>. </a:t>
            </a:r>
            <a:endParaRPr lang="ko-KR" altLang="en-US" sz="2000" dirty="0"/>
          </a:p>
          <a:p>
            <a:pPr fontAlgn="base"/>
            <a:r>
              <a:rPr lang="ko-KR" altLang="en-US" sz="2000" dirty="0"/>
              <a:t>②행정관청이 제</a:t>
            </a:r>
            <a:r>
              <a:rPr lang="en-US" altLang="ko-KR" sz="2000" dirty="0"/>
              <a:t>1</a:t>
            </a:r>
            <a:r>
              <a:rPr lang="ko-KR" altLang="en-US" sz="2000" dirty="0"/>
              <a:t>항의 규정에 의한 결정을 한 때에는 </a:t>
            </a:r>
            <a:r>
              <a:rPr lang="ko-KR" altLang="en-US" sz="2000" dirty="0" err="1"/>
              <a:t>지체없이</a:t>
            </a:r>
            <a:r>
              <a:rPr lang="ko-KR" altLang="en-US" sz="2000" dirty="0"/>
              <a:t> 이를 공고하여야 한다</a:t>
            </a:r>
            <a:r>
              <a:rPr lang="en-US" altLang="ko-KR" sz="2000" dirty="0"/>
              <a:t>. </a:t>
            </a:r>
            <a:endParaRPr lang="ko-KR" altLang="en-US" sz="2000" dirty="0"/>
          </a:p>
        </p:txBody>
      </p:sp>
    </p:spTree>
    <p:extLst>
      <p:ext uri="{BB962C8B-B14F-4D97-AF65-F5344CB8AC3E}">
        <p14:creationId xmlns:p14="http://schemas.microsoft.com/office/powerpoint/2010/main" val="286499941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0" y="71652"/>
            <a:ext cx="8288532" cy="646331"/>
          </a:xfrm>
          <a:prstGeom prst="rect">
            <a:avLst/>
          </a:prstGeom>
          <a:noFill/>
        </p:spPr>
        <p:txBody>
          <a:bodyPr wrap="square" rtlCol="0">
            <a:spAutoFit/>
          </a:bodyPr>
          <a:lstStyle/>
          <a:p>
            <a:pPr fontAlgn="base"/>
            <a:r>
              <a:rPr lang="en-US" altLang="ko-KR" sz="3600" b="1" dirty="0"/>
              <a:t>2</a:t>
            </a:r>
            <a:r>
              <a:rPr lang="en-US" altLang="ko-KR" sz="3600" b="1" dirty="0" smtClean="0"/>
              <a:t>. </a:t>
            </a:r>
            <a:r>
              <a:rPr lang="ko-KR" altLang="en-US" sz="3600" b="1" dirty="0" smtClean="0"/>
              <a:t>단체협약 </a:t>
            </a:r>
            <a:r>
              <a:rPr lang="en-US" altLang="ko-KR" sz="3600" b="1" dirty="0" smtClean="0"/>
              <a:t>– </a:t>
            </a:r>
            <a:r>
              <a:rPr lang="ko-KR" altLang="en-US" sz="3600" b="1" dirty="0" smtClean="0"/>
              <a:t>다</a:t>
            </a:r>
            <a:r>
              <a:rPr lang="en-US" altLang="ko-KR" sz="3600" b="1" dirty="0" smtClean="0"/>
              <a:t>. </a:t>
            </a:r>
            <a:r>
              <a:rPr lang="ko-KR" altLang="en-US" sz="3600" b="1" dirty="0" smtClean="0"/>
              <a:t>단체협약의 효력확장</a:t>
            </a:r>
            <a:endParaRPr lang="ko-KR" altLang="en-US" sz="3600" b="1"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 y="765136"/>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8" name="TextBox 17"/>
          <p:cNvSpPr txBox="1"/>
          <p:nvPr/>
        </p:nvSpPr>
        <p:spPr>
          <a:xfrm>
            <a:off x="39145" y="717983"/>
            <a:ext cx="12113703" cy="6826484"/>
          </a:xfrm>
          <a:prstGeom prst="rect">
            <a:avLst/>
          </a:prstGeom>
          <a:noFill/>
        </p:spPr>
        <p:txBody>
          <a:bodyPr wrap="square" rtlCol="0">
            <a:spAutoFit/>
          </a:bodyPr>
          <a:lstStyle/>
          <a:p>
            <a:pPr fontAlgn="base"/>
            <a:endParaRPr lang="en-US" altLang="ko-KR" sz="800" b="1" dirty="0" smtClean="0"/>
          </a:p>
          <a:p>
            <a:pPr fontAlgn="base"/>
            <a:r>
              <a:rPr lang="en-US" altLang="ko-KR" sz="2400" b="1" dirty="0" smtClean="0"/>
              <a:t>2) </a:t>
            </a:r>
            <a:r>
              <a:rPr lang="ko-KR" altLang="en-US" sz="2400" b="1" dirty="0" smtClean="0"/>
              <a:t>지역적 </a:t>
            </a:r>
            <a:r>
              <a:rPr lang="ko-KR" altLang="en-US" sz="2400" b="1" dirty="0"/>
              <a:t>구속력</a:t>
            </a:r>
          </a:p>
          <a:p>
            <a:pPr fontAlgn="base"/>
            <a:endParaRPr lang="en-US" altLang="ko-KR" sz="800" b="1" dirty="0" smtClean="0"/>
          </a:p>
          <a:p>
            <a:pPr fontAlgn="base"/>
            <a:endParaRPr lang="en-US" altLang="ko-KR" sz="800" b="1" dirty="0"/>
          </a:p>
          <a:p>
            <a:pPr fontAlgn="base"/>
            <a:endParaRPr lang="en-US" altLang="ko-KR" sz="800" b="1" dirty="0" smtClean="0"/>
          </a:p>
          <a:p>
            <a:pPr fontAlgn="base"/>
            <a:endParaRPr lang="en-US" altLang="ko-KR" sz="800" b="1" dirty="0"/>
          </a:p>
          <a:p>
            <a:pPr fontAlgn="base"/>
            <a:endParaRPr lang="en-US" altLang="ko-KR" sz="800" b="1" dirty="0" smtClean="0"/>
          </a:p>
          <a:p>
            <a:pPr fontAlgn="base"/>
            <a:endParaRPr lang="en-US" altLang="ko-KR" sz="800" b="1" dirty="0"/>
          </a:p>
          <a:p>
            <a:pPr fontAlgn="base"/>
            <a:endParaRPr lang="en-US" altLang="ko-KR" sz="800" b="1" dirty="0" smtClean="0"/>
          </a:p>
          <a:p>
            <a:pPr fontAlgn="base"/>
            <a:endParaRPr lang="en-US" altLang="ko-KR" sz="800" b="1" dirty="0"/>
          </a:p>
          <a:p>
            <a:pPr fontAlgn="base"/>
            <a:endParaRPr lang="en-US" altLang="ko-KR" sz="800" b="1" dirty="0" smtClean="0"/>
          </a:p>
          <a:p>
            <a:pPr fontAlgn="base"/>
            <a:endParaRPr lang="en-US" altLang="ko-KR" sz="800" b="1" dirty="0"/>
          </a:p>
          <a:p>
            <a:pPr fontAlgn="base"/>
            <a:endParaRPr lang="en-US" altLang="ko-KR" sz="800" b="1" dirty="0" smtClean="0"/>
          </a:p>
          <a:p>
            <a:pPr fontAlgn="base"/>
            <a:endParaRPr lang="en-US" altLang="ko-KR" sz="800" b="1" dirty="0" smtClean="0"/>
          </a:p>
          <a:p>
            <a:pPr fontAlgn="base"/>
            <a:endParaRPr lang="en-US" altLang="ko-KR" sz="2400" b="1" dirty="0" smtClean="0"/>
          </a:p>
          <a:p>
            <a:pPr fontAlgn="base">
              <a:lnSpc>
                <a:spcPct val="130000"/>
              </a:lnSpc>
            </a:pPr>
            <a:r>
              <a:rPr lang="ko-KR" altLang="en-US" sz="2400" b="1" spc="-150" dirty="0"/>
              <a:t>① 요건</a:t>
            </a:r>
            <a:endParaRPr lang="ko-KR" altLang="en-US" sz="2400" spc="-150" dirty="0"/>
          </a:p>
          <a:p>
            <a:pPr fontAlgn="base">
              <a:lnSpc>
                <a:spcPct val="130000"/>
              </a:lnSpc>
            </a:pPr>
            <a:r>
              <a:rPr lang="en-US" altLang="ko-KR" sz="2400" spc="-150" dirty="0"/>
              <a:t>- </a:t>
            </a:r>
            <a:r>
              <a:rPr lang="ko-KR" altLang="en-US" sz="2400" spc="-150" dirty="0"/>
              <a:t>하나의 지역 </a:t>
            </a:r>
            <a:r>
              <a:rPr lang="en-US" altLang="ko-KR" sz="2400" spc="-150" dirty="0"/>
              <a:t>: </a:t>
            </a:r>
            <a:r>
              <a:rPr lang="ko-KR" altLang="en-US" sz="2400" spc="-150" dirty="0"/>
              <a:t>행정구역상 지역으로 구분하지 않고</a:t>
            </a:r>
            <a:r>
              <a:rPr lang="en-US" altLang="ko-KR" sz="2400" spc="-150" dirty="0"/>
              <a:t>, </a:t>
            </a:r>
            <a:r>
              <a:rPr lang="ko-KR" altLang="en-US" sz="2400" spc="-150" dirty="0"/>
              <a:t>단체협약의 효력을 확장할 만한 경제적 기초의 동질성 또는 유사성이 있는지 여부로 판단</a:t>
            </a:r>
          </a:p>
          <a:p>
            <a:pPr fontAlgn="base">
              <a:lnSpc>
                <a:spcPct val="130000"/>
              </a:lnSpc>
            </a:pPr>
            <a:r>
              <a:rPr lang="en-US" altLang="ko-KR" sz="2400" spc="-150" dirty="0"/>
              <a:t>- </a:t>
            </a:r>
            <a:r>
              <a:rPr lang="ko-KR" altLang="en-US" sz="2400" spc="-150" dirty="0"/>
              <a:t>종업하는 동종근로자의 </a:t>
            </a:r>
            <a:r>
              <a:rPr lang="en-US" altLang="ko-KR" sz="2400" spc="-150" dirty="0"/>
              <a:t>3</a:t>
            </a:r>
            <a:r>
              <a:rPr lang="ko-KR" altLang="en-US" sz="2400" spc="-150" dirty="0"/>
              <a:t>분의 </a:t>
            </a:r>
            <a:r>
              <a:rPr lang="en-US" altLang="ko-KR" sz="2400" spc="-150" dirty="0"/>
              <a:t>2 : </a:t>
            </a:r>
            <a:r>
              <a:rPr lang="ko-KR" altLang="en-US" sz="2400" spc="-150" dirty="0"/>
              <a:t>상시 근로자에 한정되지 않음</a:t>
            </a:r>
            <a:r>
              <a:rPr lang="en-US" altLang="ko-KR" sz="2400" spc="-150" dirty="0"/>
              <a:t>. </a:t>
            </a:r>
            <a:r>
              <a:rPr lang="ko-KR" altLang="en-US" sz="2400" spc="-150" dirty="0"/>
              <a:t>조합원 자격이 있는 자와 비교하여 직종 또는 산업별로 근로내용과 형태가 동일 또는 유사한 자를 의미</a:t>
            </a:r>
          </a:p>
          <a:p>
            <a:pPr fontAlgn="base">
              <a:lnSpc>
                <a:spcPct val="130000"/>
              </a:lnSpc>
            </a:pPr>
            <a:r>
              <a:rPr lang="en-US" altLang="ko-KR" sz="2400" spc="-150" dirty="0"/>
              <a:t>- </a:t>
            </a:r>
            <a:r>
              <a:rPr lang="ko-KR" altLang="en-US" sz="2400" spc="-150" dirty="0"/>
              <a:t>하나의 단체협약의 적용을 받고 있어야 </a:t>
            </a:r>
            <a:r>
              <a:rPr lang="en-US" altLang="ko-KR" sz="2400" spc="-150" dirty="0"/>
              <a:t>: </a:t>
            </a:r>
            <a:r>
              <a:rPr lang="ko-KR" altLang="en-US" sz="2400" spc="-150" dirty="0"/>
              <a:t>형식상 여러 개의 단체협약이라도 실제적으로는 하나의 단체협약과 같으면 가능</a:t>
            </a:r>
            <a:r>
              <a:rPr lang="en-US" altLang="ko-KR" sz="2400" spc="-150" dirty="0"/>
              <a:t>(</a:t>
            </a:r>
            <a:r>
              <a:rPr lang="ko-KR" altLang="en-US" sz="2400" spc="-150" dirty="0"/>
              <a:t>예를 들어</a:t>
            </a:r>
            <a:r>
              <a:rPr lang="en-US" altLang="ko-KR" sz="2400" spc="-150" dirty="0"/>
              <a:t>, </a:t>
            </a:r>
            <a:r>
              <a:rPr lang="ko-KR" altLang="en-US" sz="2400" spc="-150" dirty="0"/>
              <a:t>상급연합단체가 대각선 교섭방식에 의하여 체결한 단체협약이 동일한 내용이라면 이에 해당</a:t>
            </a:r>
            <a:r>
              <a:rPr lang="en-US" altLang="ko-KR" sz="2400" spc="-150" dirty="0"/>
              <a:t>)</a:t>
            </a:r>
            <a:endParaRPr lang="ko-KR" altLang="en-US" sz="2400" spc="-150" dirty="0"/>
          </a:p>
          <a:p>
            <a:pPr fontAlgn="base">
              <a:lnSpc>
                <a:spcPct val="150000"/>
              </a:lnSpc>
            </a:pPr>
            <a:endParaRPr lang="ko-KR" altLang="en-US" sz="2400" spc="-150" dirty="0"/>
          </a:p>
        </p:txBody>
      </p:sp>
      <p:sp>
        <p:nvSpPr>
          <p:cNvPr id="12" name="TextBox 11"/>
          <p:cNvSpPr txBox="1"/>
          <p:nvPr/>
        </p:nvSpPr>
        <p:spPr>
          <a:xfrm>
            <a:off x="189540" y="1384183"/>
            <a:ext cx="11907385" cy="1631216"/>
          </a:xfrm>
          <a:prstGeom prst="rect">
            <a:avLst/>
          </a:prstGeom>
          <a:noFill/>
          <a:ln w="12700">
            <a:solidFill>
              <a:schemeClr val="tx1"/>
            </a:solidFill>
          </a:ln>
        </p:spPr>
        <p:txBody>
          <a:bodyPr wrap="square" rtlCol="0">
            <a:spAutoFit/>
          </a:bodyPr>
          <a:lstStyle/>
          <a:p>
            <a:pPr fontAlgn="base"/>
            <a:r>
              <a:rPr lang="ko-KR" altLang="en-US" sz="2000" dirty="0"/>
              <a:t>■ 노조법 제</a:t>
            </a:r>
            <a:r>
              <a:rPr lang="en-US" altLang="ko-KR" sz="2000" dirty="0"/>
              <a:t>36</a:t>
            </a:r>
            <a:r>
              <a:rPr lang="ko-KR" altLang="en-US" sz="2000" dirty="0"/>
              <a:t>조</a:t>
            </a:r>
            <a:r>
              <a:rPr lang="en-US" altLang="ko-KR" sz="2000" dirty="0"/>
              <a:t>(</a:t>
            </a:r>
            <a:r>
              <a:rPr lang="ko-KR" altLang="en-US" sz="2000" dirty="0"/>
              <a:t>지역적 구속력</a:t>
            </a:r>
            <a:r>
              <a:rPr lang="en-US" altLang="ko-KR" sz="2000" dirty="0"/>
              <a:t>) </a:t>
            </a:r>
            <a:r>
              <a:rPr lang="ko-KR" altLang="en-US" sz="2000" dirty="0"/>
              <a:t>① 하나의 지역에 있어서 종업하는 동종의 근로자 </a:t>
            </a:r>
            <a:r>
              <a:rPr lang="en-US" altLang="ko-KR" sz="2000" dirty="0"/>
              <a:t>3</a:t>
            </a:r>
            <a:r>
              <a:rPr lang="ko-KR" altLang="en-US" sz="2000" dirty="0"/>
              <a:t>분의 </a:t>
            </a:r>
            <a:r>
              <a:rPr lang="en-US" altLang="ko-KR" sz="2000" dirty="0"/>
              <a:t>2 </a:t>
            </a:r>
            <a:r>
              <a:rPr lang="ko-KR" altLang="en-US" sz="2000" dirty="0"/>
              <a:t>이상이 하나의 단체협약의 적용을 받게 된 때에는 행정관청은 당해 단체협약의 당사자의 쌍방 또는 일방의 신청에 의하거나 그 직권으로 노동위원회의 의결을 얻어 당해 지역에서 종업하는 다른 동종의 근로자와 그 사용자에 대하여도 당해 단체협약을 적용한다는 결정을 할 수 있다</a:t>
            </a:r>
            <a:r>
              <a:rPr lang="en-US" altLang="ko-KR" sz="2000" dirty="0"/>
              <a:t>. </a:t>
            </a:r>
            <a:endParaRPr lang="ko-KR" altLang="en-US" sz="2000" dirty="0"/>
          </a:p>
          <a:p>
            <a:pPr fontAlgn="base"/>
            <a:r>
              <a:rPr lang="ko-KR" altLang="en-US" sz="2000" dirty="0"/>
              <a:t>②행정관청이 제</a:t>
            </a:r>
            <a:r>
              <a:rPr lang="en-US" altLang="ko-KR" sz="2000" dirty="0"/>
              <a:t>1</a:t>
            </a:r>
            <a:r>
              <a:rPr lang="ko-KR" altLang="en-US" sz="2000" dirty="0"/>
              <a:t>항의 규정에 의한 결정을 한 때에는 </a:t>
            </a:r>
            <a:r>
              <a:rPr lang="ko-KR" altLang="en-US" sz="2000" dirty="0" err="1"/>
              <a:t>지체없이</a:t>
            </a:r>
            <a:r>
              <a:rPr lang="ko-KR" altLang="en-US" sz="2000" dirty="0"/>
              <a:t> 이를 공고하여야 한다</a:t>
            </a:r>
            <a:r>
              <a:rPr lang="en-US" altLang="ko-KR" sz="2000" dirty="0"/>
              <a:t>. </a:t>
            </a:r>
            <a:endParaRPr lang="ko-KR" altLang="en-US" sz="2000" dirty="0"/>
          </a:p>
        </p:txBody>
      </p:sp>
    </p:spTree>
    <p:extLst>
      <p:ext uri="{BB962C8B-B14F-4D97-AF65-F5344CB8AC3E}">
        <p14:creationId xmlns:p14="http://schemas.microsoft.com/office/powerpoint/2010/main" val="420808541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0" y="71652"/>
            <a:ext cx="8288532" cy="646331"/>
          </a:xfrm>
          <a:prstGeom prst="rect">
            <a:avLst/>
          </a:prstGeom>
          <a:noFill/>
        </p:spPr>
        <p:txBody>
          <a:bodyPr wrap="square" rtlCol="0">
            <a:spAutoFit/>
          </a:bodyPr>
          <a:lstStyle/>
          <a:p>
            <a:pPr fontAlgn="base"/>
            <a:r>
              <a:rPr lang="en-US" altLang="ko-KR" sz="3600" b="1" dirty="0"/>
              <a:t>2</a:t>
            </a:r>
            <a:r>
              <a:rPr lang="en-US" altLang="ko-KR" sz="3600" b="1" dirty="0" smtClean="0"/>
              <a:t>. </a:t>
            </a:r>
            <a:r>
              <a:rPr lang="ko-KR" altLang="en-US" sz="3600" b="1" dirty="0" smtClean="0"/>
              <a:t>단체협약 </a:t>
            </a:r>
            <a:r>
              <a:rPr lang="en-US" altLang="ko-KR" sz="3600" b="1" dirty="0" smtClean="0"/>
              <a:t>– </a:t>
            </a:r>
            <a:r>
              <a:rPr lang="ko-KR" altLang="en-US" sz="3600" b="1" dirty="0" smtClean="0"/>
              <a:t>다</a:t>
            </a:r>
            <a:r>
              <a:rPr lang="en-US" altLang="ko-KR" sz="3600" b="1" dirty="0" smtClean="0"/>
              <a:t>. </a:t>
            </a:r>
            <a:r>
              <a:rPr lang="ko-KR" altLang="en-US" sz="3600" b="1" dirty="0" smtClean="0"/>
              <a:t>단체협약의 효력확장</a:t>
            </a:r>
            <a:endParaRPr lang="ko-KR" altLang="en-US" sz="3600" b="1"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 y="765136"/>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8" name="TextBox 17"/>
          <p:cNvSpPr txBox="1"/>
          <p:nvPr/>
        </p:nvSpPr>
        <p:spPr>
          <a:xfrm>
            <a:off x="39145" y="717983"/>
            <a:ext cx="12113703" cy="6494085"/>
          </a:xfrm>
          <a:prstGeom prst="rect">
            <a:avLst/>
          </a:prstGeom>
          <a:noFill/>
        </p:spPr>
        <p:txBody>
          <a:bodyPr wrap="square" rtlCol="0">
            <a:spAutoFit/>
          </a:bodyPr>
          <a:lstStyle/>
          <a:p>
            <a:pPr fontAlgn="base"/>
            <a:endParaRPr lang="en-US" altLang="ko-KR" sz="800" b="1" dirty="0" smtClean="0"/>
          </a:p>
          <a:p>
            <a:pPr fontAlgn="base">
              <a:lnSpc>
                <a:spcPct val="150000"/>
              </a:lnSpc>
            </a:pPr>
            <a:r>
              <a:rPr lang="ko-KR" altLang="en-US" sz="2400" b="1" dirty="0"/>
              <a:t>② 절차</a:t>
            </a:r>
            <a:endParaRPr lang="ko-KR" altLang="en-US" sz="2400" dirty="0"/>
          </a:p>
          <a:p>
            <a:pPr fontAlgn="base">
              <a:lnSpc>
                <a:spcPct val="150000"/>
              </a:lnSpc>
            </a:pPr>
            <a:r>
              <a:rPr lang="en-US" altLang="ko-KR" sz="2400" dirty="0"/>
              <a:t>- </a:t>
            </a:r>
            <a:r>
              <a:rPr lang="ko-KR" altLang="en-US" sz="2400" dirty="0"/>
              <a:t>일반적 구속력과는 달리 절차적으로 단체협약의 당사자 모두 또는 어느 한쪽의 신청에 의하거나 행정관청이 직권으로 노동위원회의 의결을 얻어 확장 적용 결정을 하고</a:t>
            </a:r>
            <a:r>
              <a:rPr lang="en-US" altLang="ko-KR" sz="2400" dirty="0"/>
              <a:t>, </a:t>
            </a:r>
            <a:r>
              <a:rPr lang="ko-KR" altLang="en-US" sz="2400" dirty="0"/>
              <a:t>공고하여야 함</a:t>
            </a:r>
            <a:r>
              <a:rPr lang="en-US" altLang="ko-KR" sz="2400" dirty="0"/>
              <a:t>.</a:t>
            </a:r>
            <a:endParaRPr lang="ko-KR" altLang="en-US" sz="2400" dirty="0"/>
          </a:p>
          <a:p>
            <a:pPr fontAlgn="base">
              <a:lnSpc>
                <a:spcPct val="150000"/>
              </a:lnSpc>
            </a:pPr>
            <a:endParaRPr lang="en-US" altLang="ko-KR" sz="800" b="1" dirty="0" smtClean="0"/>
          </a:p>
          <a:p>
            <a:pPr fontAlgn="base">
              <a:lnSpc>
                <a:spcPct val="150000"/>
              </a:lnSpc>
            </a:pPr>
            <a:r>
              <a:rPr lang="ko-KR" altLang="en-US" sz="2400" b="1" dirty="0" smtClean="0"/>
              <a:t>③ </a:t>
            </a:r>
            <a:r>
              <a:rPr lang="ko-KR" altLang="en-US" sz="2400" b="1" dirty="0"/>
              <a:t>효과</a:t>
            </a:r>
            <a:endParaRPr lang="ko-KR" altLang="en-US" sz="2400" dirty="0"/>
          </a:p>
          <a:p>
            <a:pPr fontAlgn="base">
              <a:lnSpc>
                <a:spcPct val="150000"/>
              </a:lnSpc>
            </a:pPr>
            <a:r>
              <a:rPr lang="en-US" altLang="ko-KR" sz="2400" dirty="0"/>
              <a:t>- </a:t>
            </a:r>
            <a:r>
              <a:rPr lang="ko-KR" altLang="en-US" sz="2400" dirty="0"/>
              <a:t>지역 내 동종근로자에게 단체협약 적용</a:t>
            </a:r>
          </a:p>
          <a:p>
            <a:pPr fontAlgn="base">
              <a:lnSpc>
                <a:spcPct val="150000"/>
              </a:lnSpc>
            </a:pPr>
            <a:r>
              <a:rPr lang="en-US" altLang="ko-KR" sz="2400" dirty="0"/>
              <a:t>- </a:t>
            </a:r>
            <a:r>
              <a:rPr lang="ko-KR" altLang="en-US" sz="2400" dirty="0"/>
              <a:t>단체협약 중 규범적 부분에 한해 적용</a:t>
            </a:r>
          </a:p>
          <a:p>
            <a:pPr fontAlgn="base">
              <a:lnSpc>
                <a:spcPct val="150000"/>
              </a:lnSpc>
            </a:pPr>
            <a:r>
              <a:rPr lang="en-US" altLang="ko-KR" sz="2400" dirty="0"/>
              <a:t>- </a:t>
            </a:r>
            <a:r>
              <a:rPr lang="ko-KR" altLang="en-US" sz="2400" dirty="0"/>
              <a:t>지역 내 다른 노조의 단체협약이나</a:t>
            </a:r>
            <a:r>
              <a:rPr lang="en-US" altLang="ko-KR" sz="2400" dirty="0"/>
              <a:t>, </a:t>
            </a:r>
            <a:r>
              <a:rPr lang="ko-KR" altLang="en-US" sz="2400" dirty="0"/>
              <a:t>단체교섭권 단체행동권을 제약할 수 없음</a:t>
            </a:r>
            <a:r>
              <a:rPr lang="en-US" altLang="ko-KR" sz="2400" dirty="0" smtClean="0"/>
              <a:t>.(</a:t>
            </a:r>
            <a:r>
              <a:rPr lang="ko-KR" altLang="en-US" sz="2400" dirty="0" smtClean="0"/>
              <a:t>판례</a:t>
            </a:r>
            <a:r>
              <a:rPr lang="en-US" altLang="ko-KR" sz="2400" dirty="0" smtClean="0"/>
              <a:t>) </a:t>
            </a:r>
            <a:r>
              <a:rPr lang="en-US" altLang="ko-KR" sz="2400" spc="-150" dirty="0"/>
              <a:t>(</a:t>
            </a:r>
            <a:r>
              <a:rPr lang="ko-KR" altLang="en-US" sz="2400" spc="-150" dirty="0"/>
              <a:t>다만</a:t>
            </a:r>
            <a:r>
              <a:rPr lang="en-US" altLang="ko-KR" sz="2400" spc="-150" dirty="0"/>
              <a:t>, </a:t>
            </a:r>
            <a:r>
              <a:rPr lang="ko-KR" altLang="en-US" sz="2400" spc="-150" dirty="0"/>
              <a:t>단체협약을 보유하고 있는 노조라도 당해 조합원들에 대하여 요건이 되는 경우 자신의 단체협약을 포기하고 타 단체협약의 지역적 효력 확장 적용의 대상이 될 수도 있음</a:t>
            </a:r>
            <a:r>
              <a:rPr lang="en-US" altLang="ko-KR" sz="2400" spc="-150" dirty="0"/>
              <a:t>.)</a:t>
            </a:r>
            <a:endParaRPr lang="ko-KR" altLang="en-US" sz="2400" spc="-150" dirty="0"/>
          </a:p>
          <a:p>
            <a:pPr fontAlgn="base">
              <a:lnSpc>
                <a:spcPct val="150000"/>
              </a:lnSpc>
            </a:pPr>
            <a:endParaRPr lang="ko-KR" altLang="en-US" sz="2400" spc="-150" dirty="0"/>
          </a:p>
        </p:txBody>
      </p:sp>
    </p:spTree>
    <p:extLst>
      <p:ext uri="{BB962C8B-B14F-4D97-AF65-F5344CB8AC3E}">
        <p14:creationId xmlns:p14="http://schemas.microsoft.com/office/powerpoint/2010/main" val="1937624619"/>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0" y="71652"/>
            <a:ext cx="8288532" cy="646331"/>
          </a:xfrm>
          <a:prstGeom prst="rect">
            <a:avLst/>
          </a:prstGeom>
          <a:noFill/>
        </p:spPr>
        <p:txBody>
          <a:bodyPr wrap="square" rtlCol="0">
            <a:spAutoFit/>
          </a:bodyPr>
          <a:lstStyle/>
          <a:p>
            <a:pPr fontAlgn="base"/>
            <a:r>
              <a:rPr lang="en-US" altLang="ko-KR" sz="3600" b="1" dirty="0"/>
              <a:t>2</a:t>
            </a:r>
            <a:r>
              <a:rPr lang="en-US" altLang="ko-KR" sz="3600" b="1" dirty="0" smtClean="0"/>
              <a:t>. </a:t>
            </a:r>
            <a:r>
              <a:rPr lang="ko-KR" altLang="en-US" sz="3600" b="1" dirty="0" smtClean="0"/>
              <a:t>단체협약 </a:t>
            </a:r>
            <a:r>
              <a:rPr lang="en-US" altLang="ko-KR" sz="3600" b="1" dirty="0" smtClean="0"/>
              <a:t>– </a:t>
            </a:r>
            <a:r>
              <a:rPr lang="ko-KR" altLang="en-US" sz="3600" b="1" dirty="0" smtClean="0"/>
              <a:t>라</a:t>
            </a:r>
            <a:r>
              <a:rPr lang="en-US" altLang="ko-KR" sz="3600" b="1" dirty="0" smtClean="0"/>
              <a:t>. </a:t>
            </a:r>
            <a:r>
              <a:rPr lang="ko-KR" altLang="en-US" sz="3600" b="1" dirty="0" smtClean="0"/>
              <a:t>단체협약의 해석</a:t>
            </a:r>
            <a:endParaRPr lang="ko-KR" altLang="en-US" sz="3600" b="1"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 y="765136"/>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8" name="TextBox 17"/>
          <p:cNvSpPr txBox="1"/>
          <p:nvPr/>
        </p:nvSpPr>
        <p:spPr>
          <a:xfrm>
            <a:off x="39145" y="717983"/>
            <a:ext cx="12113703" cy="6801862"/>
          </a:xfrm>
          <a:prstGeom prst="rect">
            <a:avLst/>
          </a:prstGeom>
          <a:noFill/>
        </p:spPr>
        <p:txBody>
          <a:bodyPr wrap="square" rtlCol="0">
            <a:spAutoFit/>
          </a:bodyPr>
          <a:lstStyle/>
          <a:p>
            <a:pPr fontAlgn="base"/>
            <a:endParaRPr lang="en-US" altLang="ko-KR" sz="800" b="1" dirty="0" smtClean="0"/>
          </a:p>
          <a:p>
            <a:pPr fontAlgn="base"/>
            <a:r>
              <a:rPr lang="en-US" altLang="ko-KR" sz="2400" b="1" dirty="0" smtClean="0"/>
              <a:t>1) </a:t>
            </a:r>
            <a:r>
              <a:rPr lang="ko-KR" altLang="en-US" sz="2400" b="1" dirty="0" smtClean="0"/>
              <a:t>단체협약의 </a:t>
            </a:r>
            <a:r>
              <a:rPr lang="ko-KR" altLang="en-US" sz="2400" b="1" dirty="0"/>
              <a:t>해석 기준</a:t>
            </a:r>
          </a:p>
          <a:p>
            <a:pPr fontAlgn="base"/>
            <a:endParaRPr lang="en-US" altLang="ko-KR" sz="800" dirty="0" smtClean="0"/>
          </a:p>
          <a:p>
            <a:pPr fontAlgn="base"/>
            <a:r>
              <a:rPr lang="en-US" altLang="ko-KR" sz="2400" dirty="0" smtClean="0"/>
              <a:t>- </a:t>
            </a:r>
            <a:r>
              <a:rPr lang="ko-KR" altLang="en-US" sz="2400" dirty="0"/>
              <a:t>법률행위의 해석은 당사자가 그 표시행위에 부여한 객관적인 의미를 명백하게 확정하는 것으로서 그 문언</a:t>
            </a:r>
            <a:r>
              <a:rPr lang="en-US" altLang="ko-KR" sz="2400" dirty="0"/>
              <a:t>(</a:t>
            </a:r>
            <a:r>
              <a:rPr lang="ko-KR" altLang="en-US" sz="2400" dirty="0"/>
              <a:t>文言</a:t>
            </a:r>
            <a:r>
              <a:rPr lang="en-US" altLang="ko-KR" sz="2400" dirty="0"/>
              <a:t>)</a:t>
            </a:r>
            <a:r>
              <a:rPr lang="ko-KR" altLang="en-US" sz="2400" dirty="0"/>
              <a:t>에만 </a:t>
            </a:r>
            <a:r>
              <a:rPr lang="ko-KR" altLang="en-US" sz="2400" dirty="0" err="1"/>
              <a:t>구애받는</a:t>
            </a:r>
            <a:r>
              <a:rPr lang="ko-KR" altLang="en-US" sz="2400" dirty="0"/>
              <a:t> 것은 아니지만</a:t>
            </a:r>
            <a:r>
              <a:rPr lang="en-US" altLang="ko-KR" sz="2400" dirty="0"/>
              <a:t>, </a:t>
            </a:r>
            <a:r>
              <a:rPr lang="ko-KR" altLang="en-US" sz="2400" u="sng" dirty="0"/>
              <a:t>그 문언의 내용에 의하여 당사자가 그 표시행위에 부여한 객관적 의미를 합리적으로 해석하여야 하는 것이고</a:t>
            </a:r>
            <a:r>
              <a:rPr lang="en-US" altLang="ko-KR" sz="2400" u="sng" dirty="0"/>
              <a:t>, </a:t>
            </a:r>
            <a:r>
              <a:rPr lang="ko-KR" altLang="en-US" sz="2400" u="sng" dirty="0">
                <a:solidFill>
                  <a:srgbClr val="3333FF"/>
                </a:solidFill>
              </a:rPr>
              <a:t>당사자가 표시한 문언에 의하여 그 객관적인 의미가 명확하게 드러나지 않는 경우에는 그 문언의 형식과 내용 그 법률행위가 이루어진 동기 및 경위</a:t>
            </a:r>
            <a:r>
              <a:rPr lang="en-US" altLang="ko-KR" sz="2400" u="sng" dirty="0">
                <a:solidFill>
                  <a:srgbClr val="3333FF"/>
                </a:solidFill>
              </a:rPr>
              <a:t>, </a:t>
            </a:r>
            <a:r>
              <a:rPr lang="ko-KR" altLang="en-US" sz="2400" u="sng" dirty="0">
                <a:solidFill>
                  <a:srgbClr val="3333FF"/>
                </a:solidFill>
              </a:rPr>
              <a:t>당사자가 그 법률행위에 의하여 달성하려는 목적과 진정한 의사</a:t>
            </a:r>
            <a:r>
              <a:rPr lang="en-US" altLang="ko-KR" sz="2400" u="sng" dirty="0">
                <a:solidFill>
                  <a:srgbClr val="3333FF"/>
                </a:solidFill>
              </a:rPr>
              <a:t>, </a:t>
            </a:r>
            <a:r>
              <a:rPr lang="ko-KR" altLang="en-US" sz="2400" u="sng" dirty="0">
                <a:solidFill>
                  <a:srgbClr val="3333FF"/>
                </a:solidFill>
              </a:rPr>
              <a:t>거래의 관행 등을 종합적으로 고려하여 사회정의와 형평의 이념에 맞도록 논리와 경험 법칙</a:t>
            </a:r>
            <a:r>
              <a:rPr lang="en-US" altLang="ko-KR" sz="2400" u="sng" dirty="0">
                <a:solidFill>
                  <a:srgbClr val="3333FF"/>
                </a:solidFill>
              </a:rPr>
              <a:t>, </a:t>
            </a:r>
            <a:r>
              <a:rPr lang="ko-KR" altLang="en-US" sz="2400" u="sng" dirty="0">
                <a:solidFill>
                  <a:srgbClr val="3333FF"/>
                </a:solidFill>
              </a:rPr>
              <a:t>그리고 사회 일반의 상식과 거래 통념에 따라 합리적으로 해석해야</a:t>
            </a:r>
            <a:r>
              <a:rPr lang="ko-KR" altLang="en-US" sz="2400" dirty="0"/>
              <a:t> 한다</a:t>
            </a:r>
            <a:r>
              <a:rPr lang="en-US" altLang="ko-KR" sz="2400" dirty="0"/>
              <a:t>.(</a:t>
            </a:r>
            <a:r>
              <a:rPr lang="ko-KR" altLang="en-US" sz="2400" dirty="0"/>
              <a:t>대법원 </a:t>
            </a:r>
            <a:r>
              <a:rPr lang="en-US" altLang="ko-KR" sz="2400" dirty="0"/>
              <a:t>2005.1.24. </a:t>
            </a:r>
            <a:r>
              <a:rPr lang="ko-KR" altLang="en-US" sz="2400" dirty="0"/>
              <a:t>선고 </a:t>
            </a:r>
            <a:r>
              <a:rPr lang="en-US" altLang="ko-KR" sz="2400" dirty="0"/>
              <a:t>2004</a:t>
            </a:r>
            <a:r>
              <a:rPr lang="ko-KR" altLang="en-US" sz="2400" dirty="0"/>
              <a:t>다</a:t>
            </a:r>
            <a:r>
              <a:rPr lang="en-US" altLang="ko-KR" sz="2400" dirty="0"/>
              <a:t>50877</a:t>
            </a:r>
            <a:r>
              <a:rPr lang="ko-KR" altLang="en-US" sz="2400" dirty="0"/>
              <a:t>판결</a:t>
            </a:r>
            <a:r>
              <a:rPr lang="en-US" altLang="ko-KR" sz="2400" dirty="0"/>
              <a:t>)</a:t>
            </a:r>
            <a:endParaRPr lang="ko-KR" altLang="en-US" sz="2400" dirty="0"/>
          </a:p>
          <a:p>
            <a:pPr fontAlgn="base"/>
            <a:r>
              <a:rPr lang="ko-KR" altLang="en-US" sz="2400" dirty="0"/>
              <a:t>→ 단체협약도 대체로 위와 같은 기준에 따라 해석되므로</a:t>
            </a:r>
            <a:r>
              <a:rPr lang="en-US" altLang="ko-KR" sz="2400" dirty="0"/>
              <a:t>, </a:t>
            </a:r>
            <a:r>
              <a:rPr lang="ko-KR" altLang="en-US" sz="2400" u="sng" dirty="0">
                <a:solidFill>
                  <a:srgbClr val="3333FF"/>
                </a:solidFill>
              </a:rPr>
              <a:t>노동조합은 단체교섭에서 노동조합의 요구사항을 가능하면 구체적으로 명확하게 하고</a:t>
            </a:r>
            <a:r>
              <a:rPr lang="en-US" altLang="ko-KR" sz="2400" u="sng" dirty="0">
                <a:solidFill>
                  <a:srgbClr val="3333FF"/>
                </a:solidFill>
              </a:rPr>
              <a:t>, </a:t>
            </a:r>
            <a:r>
              <a:rPr lang="ko-KR" altLang="en-US" sz="2400" u="sng" dirty="0">
                <a:solidFill>
                  <a:srgbClr val="3333FF"/>
                </a:solidFill>
              </a:rPr>
              <a:t>교섭과 합의배경 및 그 과정 등에 대해 기록하고</a:t>
            </a:r>
            <a:r>
              <a:rPr lang="en-US" altLang="ko-KR" sz="2400" u="sng" dirty="0">
                <a:solidFill>
                  <a:srgbClr val="3333FF"/>
                </a:solidFill>
              </a:rPr>
              <a:t>, </a:t>
            </a:r>
            <a:r>
              <a:rPr lang="ko-KR" altLang="en-US" sz="2400" u="sng" dirty="0">
                <a:solidFill>
                  <a:srgbClr val="3333FF"/>
                </a:solidFill>
              </a:rPr>
              <a:t>노사가 이를 즉시로 확인하는 노력을 해야 한다</a:t>
            </a:r>
            <a:r>
              <a:rPr lang="en-US" altLang="ko-KR" sz="2400" u="sng" dirty="0">
                <a:solidFill>
                  <a:srgbClr val="3333FF"/>
                </a:solidFill>
              </a:rPr>
              <a:t>. </a:t>
            </a:r>
            <a:r>
              <a:rPr lang="ko-KR" altLang="en-US" sz="2400" u="sng" dirty="0">
                <a:solidFill>
                  <a:srgbClr val="3333FF"/>
                </a:solidFill>
              </a:rPr>
              <a:t>그래야만 이후 문제 발생 소지를 없앨 수 있다</a:t>
            </a:r>
            <a:r>
              <a:rPr lang="en-US" altLang="ko-KR" sz="2400" u="sng" dirty="0">
                <a:solidFill>
                  <a:srgbClr val="3333FF"/>
                </a:solidFill>
              </a:rPr>
              <a:t>. </a:t>
            </a:r>
            <a:r>
              <a:rPr lang="ko-KR" altLang="en-US" sz="2400" u="sng" dirty="0">
                <a:solidFill>
                  <a:srgbClr val="3333FF"/>
                </a:solidFill>
              </a:rPr>
              <a:t>명문의 규정과 달리 해석되려면 합의 배경 등에서 밝혀진 당사자들의 의도가 가장 중요하기 때문에</a:t>
            </a:r>
            <a:r>
              <a:rPr lang="en-US" altLang="ko-KR" sz="2400" u="sng" dirty="0">
                <a:solidFill>
                  <a:srgbClr val="3333FF"/>
                </a:solidFill>
              </a:rPr>
              <a:t>, </a:t>
            </a:r>
            <a:r>
              <a:rPr lang="ko-KR" altLang="en-US" sz="2400" u="sng" dirty="0">
                <a:solidFill>
                  <a:srgbClr val="3333FF"/>
                </a:solidFill>
              </a:rPr>
              <a:t>회의록 작성이나 동영상 촬영 등을 꼭 해두어야 한다</a:t>
            </a:r>
            <a:r>
              <a:rPr lang="en-US" altLang="ko-KR" sz="2400" u="sng" dirty="0">
                <a:solidFill>
                  <a:srgbClr val="3333FF"/>
                </a:solidFill>
              </a:rPr>
              <a:t>.</a:t>
            </a:r>
            <a:r>
              <a:rPr lang="ko-KR" altLang="en-US" sz="2400" dirty="0"/>
              <a:t> 그리고 그 해석에 다툼이 있어 보이는 단어나 문장이 발견되면 즉시 단체협약이 아니더라도 별도의 문서에 합의로 해석된 내용을 기재해 두어야 한다</a:t>
            </a:r>
            <a:r>
              <a:rPr lang="en-US" altLang="ko-KR" sz="2400" dirty="0"/>
              <a:t>.</a:t>
            </a:r>
            <a:endParaRPr lang="ko-KR" altLang="en-US" sz="2400" dirty="0"/>
          </a:p>
          <a:p>
            <a:pPr fontAlgn="base">
              <a:lnSpc>
                <a:spcPct val="150000"/>
              </a:lnSpc>
            </a:pPr>
            <a:endParaRPr lang="ko-KR" altLang="en-US" sz="2400" spc="-150" dirty="0"/>
          </a:p>
        </p:txBody>
      </p:sp>
    </p:spTree>
    <p:extLst>
      <p:ext uri="{BB962C8B-B14F-4D97-AF65-F5344CB8AC3E}">
        <p14:creationId xmlns:p14="http://schemas.microsoft.com/office/powerpoint/2010/main" val="416443223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0" y="71652"/>
            <a:ext cx="8288532" cy="646331"/>
          </a:xfrm>
          <a:prstGeom prst="rect">
            <a:avLst/>
          </a:prstGeom>
          <a:noFill/>
        </p:spPr>
        <p:txBody>
          <a:bodyPr wrap="square" rtlCol="0">
            <a:spAutoFit/>
          </a:bodyPr>
          <a:lstStyle/>
          <a:p>
            <a:pPr fontAlgn="base"/>
            <a:r>
              <a:rPr lang="en-US" altLang="ko-KR" sz="3600" b="1" dirty="0"/>
              <a:t>2</a:t>
            </a:r>
            <a:r>
              <a:rPr lang="en-US" altLang="ko-KR" sz="3600" b="1" dirty="0" smtClean="0"/>
              <a:t>. </a:t>
            </a:r>
            <a:r>
              <a:rPr lang="ko-KR" altLang="en-US" sz="3600" b="1" dirty="0" smtClean="0"/>
              <a:t>단체협약 </a:t>
            </a:r>
            <a:r>
              <a:rPr lang="en-US" altLang="ko-KR" sz="3600" b="1" dirty="0" smtClean="0"/>
              <a:t>– </a:t>
            </a:r>
            <a:r>
              <a:rPr lang="ko-KR" altLang="en-US" sz="3600" b="1" dirty="0" smtClean="0"/>
              <a:t>라</a:t>
            </a:r>
            <a:r>
              <a:rPr lang="en-US" altLang="ko-KR" sz="3600" b="1" dirty="0" smtClean="0"/>
              <a:t>. </a:t>
            </a:r>
            <a:r>
              <a:rPr lang="ko-KR" altLang="en-US" sz="3600" b="1" dirty="0" smtClean="0"/>
              <a:t>단체협약의 해석</a:t>
            </a:r>
            <a:endParaRPr lang="ko-KR" altLang="en-US" sz="3600" b="1"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 y="765136"/>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8" name="TextBox 17"/>
          <p:cNvSpPr txBox="1"/>
          <p:nvPr/>
        </p:nvSpPr>
        <p:spPr>
          <a:xfrm>
            <a:off x="39145" y="717983"/>
            <a:ext cx="12113703" cy="6654129"/>
          </a:xfrm>
          <a:prstGeom prst="rect">
            <a:avLst/>
          </a:prstGeom>
          <a:noFill/>
        </p:spPr>
        <p:txBody>
          <a:bodyPr wrap="square" rtlCol="0">
            <a:spAutoFit/>
          </a:bodyPr>
          <a:lstStyle/>
          <a:p>
            <a:pPr fontAlgn="base"/>
            <a:endParaRPr lang="en-US" altLang="ko-KR" sz="800" b="1" dirty="0" smtClean="0"/>
          </a:p>
          <a:p>
            <a:pPr fontAlgn="base">
              <a:lnSpc>
                <a:spcPct val="120000"/>
              </a:lnSpc>
            </a:pPr>
            <a:r>
              <a:rPr lang="en-US" altLang="ko-KR" sz="2400" spc="-150" dirty="0"/>
              <a:t>- </a:t>
            </a:r>
            <a:r>
              <a:rPr lang="ko-KR" altLang="en-US" sz="2400" b="1" u="sng" spc="-150" dirty="0">
                <a:solidFill>
                  <a:srgbClr val="FF0000"/>
                </a:solidFill>
              </a:rPr>
              <a:t>단체협약 해석기준에 관해 대법원은 </a:t>
            </a:r>
            <a:r>
              <a:rPr lang="ko-KR" altLang="en-US" sz="2400" b="1" u="sng" spc="-150" dirty="0" err="1">
                <a:solidFill>
                  <a:srgbClr val="FF0000"/>
                </a:solidFill>
              </a:rPr>
              <a:t>오래전부터</a:t>
            </a:r>
            <a:r>
              <a:rPr lang="ko-KR" altLang="en-US" sz="2400" b="1" u="sng" spc="-150" dirty="0">
                <a:solidFill>
                  <a:srgbClr val="FF0000"/>
                </a:solidFill>
              </a:rPr>
              <a:t> 일관되게 단체협약의 명문의 규정을 근로자에게 불리하게 해석할 수 없다는 원칙을 밝히고 있다</a:t>
            </a:r>
            <a:r>
              <a:rPr lang="en-US" altLang="ko-KR" sz="2400" b="1" u="sng" spc="-150" dirty="0">
                <a:solidFill>
                  <a:srgbClr val="FF0000"/>
                </a:solidFill>
              </a:rPr>
              <a:t>. </a:t>
            </a:r>
            <a:endParaRPr lang="ko-KR" altLang="en-US" sz="2400" spc="-150" dirty="0">
              <a:solidFill>
                <a:srgbClr val="FF0000"/>
              </a:solidFill>
            </a:endParaRPr>
          </a:p>
          <a:p>
            <a:pPr fontAlgn="base"/>
            <a:endParaRPr lang="en-US" altLang="ko-KR" sz="800" dirty="0" smtClean="0"/>
          </a:p>
          <a:p>
            <a:pPr fontAlgn="base">
              <a:lnSpc>
                <a:spcPct val="110000"/>
              </a:lnSpc>
            </a:pPr>
            <a:r>
              <a:rPr lang="ko-KR" altLang="en-US" sz="2400" spc="-150" dirty="0" smtClean="0"/>
              <a:t>판</a:t>
            </a:r>
            <a:r>
              <a:rPr lang="en-US" altLang="ko-KR" sz="2400" spc="-150" dirty="0"/>
              <a:t>) </a:t>
            </a:r>
            <a:r>
              <a:rPr lang="ko-KR" altLang="en-US" sz="2400" u="sng" spc="-150" dirty="0"/>
              <a:t>근로자가 </a:t>
            </a:r>
            <a:r>
              <a:rPr lang="ko-KR" altLang="en-US" sz="2400" u="sng" spc="-150" dirty="0" err="1"/>
              <a:t>업무수행중</a:t>
            </a:r>
            <a:r>
              <a:rPr lang="ko-KR" altLang="en-US" sz="2400" u="sng" spc="-150" dirty="0"/>
              <a:t> 야기한 과실로 인한 교통사고에 있어서는 회사가 부담한다</a:t>
            </a:r>
            <a:r>
              <a:rPr lang="en-US" altLang="ko-KR" sz="2400" u="sng" spc="-150" dirty="0"/>
              <a:t>.’</a:t>
            </a:r>
            <a:r>
              <a:rPr lang="ko-KR" altLang="en-US" sz="2400" u="sng" spc="-150" dirty="0"/>
              <a:t>라는 단체협약규정</a:t>
            </a:r>
            <a:r>
              <a:rPr lang="ko-KR" altLang="en-US" sz="2400" spc="-150" dirty="0"/>
              <a:t>에 대하여 “단체협약서와 같은 처분문서는 그 성립의 진정함이 인정되는 이상 법원은 그 기재내용을 부정할 만한 분명하고도 수긍할 수 있는 반증이 없는 한 그 기재내용에 의하여 그 문서에 표시된 의사표시의 존재 및 내용을 인정하여야 할 것이고</a:t>
            </a:r>
            <a:r>
              <a:rPr lang="en-US" altLang="ko-KR" sz="2400" spc="-150" dirty="0"/>
              <a:t>, </a:t>
            </a:r>
            <a:r>
              <a:rPr lang="ko-KR" altLang="en-US" sz="2400" spc="-150" dirty="0"/>
              <a:t>또한 </a:t>
            </a:r>
            <a:r>
              <a:rPr lang="ko-KR" altLang="en-US" sz="2400" b="1" u="sng" spc="-150" dirty="0">
                <a:solidFill>
                  <a:srgbClr val="FF0000"/>
                </a:solidFill>
              </a:rPr>
              <a:t>단체협약은 근로자의 근로조건을 유지 개선하고 복지를 증진하여 그 경제적</a:t>
            </a:r>
            <a:r>
              <a:rPr lang="en-US" altLang="ko-KR" sz="2400" b="1" u="sng" spc="-150" dirty="0">
                <a:solidFill>
                  <a:srgbClr val="FF0000"/>
                </a:solidFill>
              </a:rPr>
              <a:t>, </a:t>
            </a:r>
            <a:r>
              <a:rPr lang="ko-KR" altLang="en-US" sz="2400" b="1" u="sng" spc="-150" dirty="0">
                <a:solidFill>
                  <a:srgbClr val="FF0000"/>
                </a:solidFill>
              </a:rPr>
              <a:t>사회적 지위를 향상시킬 목적으로 노동자의 자주적 단체인 노동조합이 사용자와 사이에 근로조건에 관하여 단체교섭을 통하여 이루어지는 것이므로 그 명문의 규정을 근로자에게 불리하게 해석할 수는 없다 할 것</a:t>
            </a:r>
            <a:r>
              <a:rPr lang="ko-KR" altLang="en-US" sz="2400" u="sng" spc="-150" dirty="0"/>
              <a:t>인바 원고와 피고가 </a:t>
            </a:r>
            <a:r>
              <a:rPr lang="ko-KR" altLang="en-US" sz="2400" u="sng" spc="-150" dirty="0" smtClean="0"/>
              <a:t>조합원인 </a:t>
            </a:r>
            <a:r>
              <a:rPr lang="en-US" altLang="ko-KR" sz="2400" u="sng" spc="-150" dirty="0" smtClean="0"/>
              <a:t>OO</a:t>
            </a:r>
            <a:r>
              <a:rPr lang="ko-KR" altLang="en-US" sz="2400" u="sng" spc="-150" dirty="0" smtClean="0"/>
              <a:t>노동조합과 </a:t>
            </a:r>
            <a:r>
              <a:rPr lang="ko-KR" altLang="en-US" sz="2400" u="sng" spc="-150" dirty="0"/>
              <a:t>사이에 체결된 단체협약서 제</a:t>
            </a:r>
            <a:r>
              <a:rPr lang="en-US" altLang="ko-KR" sz="2400" u="sng" spc="-150" dirty="0"/>
              <a:t>42</a:t>
            </a:r>
            <a:r>
              <a:rPr lang="ko-KR" altLang="en-US" sz="2400" u="sng" spc="-150" dirty="0"/>
              <a:t>조가 원심인정과 같이 규정되어 있다면 이는 근로자가 </a:t>
            </a:r>
            <a:r>
              <a:rPr lang="ko-KR" altLang="en-US" sz="2400" u="sng" spc="-150" dirty="0" err="1"/>
              <a:t>업무수행중</a:t>
            </a:r>
            <a:r>
              <a:rPr lang="ko-KR" altLang="en-US" sz="2400" u="sng" spc="-150" dirty="0"/>
              <a:t> 그의 과실로 인한 교통사고로 인하여 회사가 입은 손해에 관하여는 그 과실이 </a:t>
            </a:r>
            <a:r>
              <a:rPr lang="ko-KR" altLang="en-US" sz="2400" u="sng" spc="-150" dirty="0" err="1"/>
              <a:t>경과실이냐</a:t>
            </a:r>
            <a:r>
              <a:rPr lang="ko-KR" altLang="en-US" sz="2400" u="sng" spc="-150" dirty="0"/>
              <a:t> 또는 중과실이냐를 구별하지 아니하고 회사가 이를 부담하고 근로자에 대하여는 그 책임을 묻거나 </a:t>
            </a:r>
            <a:r>
              <a:rPr lang="ko-KR" altLang="en-US" sz="2400" u="sng" spc="-150" dirty="0" err="1"/>
              <a:t>구상권을</a:t>
            </a:r>
            <a:r>
              <a:rPr lang="ko-KR" altLang="en-US" sz="2400" u="sng" spc="-150" dirty="0"/>
              <a:t> 행사하지 아니하겠다는 취지로 해석함이 상당</a:t>
            </a:r>
            <a:r>
              <a:rPr lang="ko-KR" altLang="en-US" sz="2400" spc="-150" dirty="0"/>
              <a:t>하다</a:t>
            </a:r>
            <a:r>
              <a:rPr lang="en-US" altLang="ko-KR" sz="2400" spc="-150" dirty="0"/>
              <a:t>(</a:t>
            </a:r>
            <a:r>
              <a:rPr lang="ko-KR" altLang="en-US" sz="2400" spc="-150" dirty="0"/>
              <a:t>대법원 </a:t>
            </a:r>
            <a:r>
              <a:rPr lang="en-US" altLang="ko-KR" sz="2400" spc="-150" dirty="0"/>
              <a:t>1996. 9. 20. </a:t>
            </a:r>
            <a:r>
              <a:rPr lang="ko-KR" altLang="en-US" sz="2400" spc="-150" dirty="0"/>
              <a:t>선고 </a:t>
            </a:r>
            <a:r>
              <a:rPr lang="en-US" altLang="ko-KR" sz="2400" spc="-150" dirty="0"/>
              <a:t>95</a:t>
            </a:r>
            <a:r>
              <a:rPr lang="ko-KR" altLang="en-US" sz="2400" spc="-150" dirty="0"/>
              <a:t>다</a:t>
            </a:r>
            <a:r>
              <a:rPr lang="en-US" altLang="ko-KR" sz="2400" spc="-150" dirty="0"/>
              <a:t>20454 </a:t>
            </a:r>
            <a:r>
              <a:rPr lang="ko-KR" altLang="en-US" sz="2400" spc="-150" dirty="0"/>
              <a:t>판결</a:t>
            </a:r>
            <a:r>
              <a:rPr lang="en-US" altLang="ko-KR" sz="2400" spc="-150" dirty="0"/>
              <a:t>).</a:t>
            </a:r>
            <a:endParaRPr lang="ko-KR" altLang="en-US" sz="2400" spc="-150" dirty="0"/>
          </a:p>
          <a:p>
            <a:pPr fontAlgn="base">
              <a:lnSpc>
                <a:spcPct val="150000"/>
              </a:lnSpc>
            </a:pPr>
            <a:endParaRPr lang="ko-KR" altLang="en-US" sz="2400" spc="-150" dirty="0"/>
          </a:p>
        </p:txBody>
      </p:sp>
    </p:spTree>
    <p:extLst>
      <p:ext uri="{BB962C8B-B14F-4D97-AF65-F5344CB8AC3E}">
        <p14:creationId xmlns:p14="http://schemas.microsoft.com/office/powerpoint/2010/main" val="1746372468"/>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0" y="71652"/>
            <a:ext cx="8288532" cy="646331"/>
          </a:xfrm>
          <a:prstGeom prst="rect">
            <a:avLst/>
          </a:prstGeom>
          <a:noFill/>
        </p:spPr>
        <p:txBody>
          <a:bodyPr wrap="square" rtlCol="0">
            <a:spAutoFit/>
          </a:bodyPr>
          <a:lstStyle/>
          <a:p>
            <a:pPr fontAlgn="base"/>
            <a:r>
              <a:rPr lang="en-US" altLang="ko-KR" sz="3600" b="1" dirty="0"/>
              <a:t>2</a:t>
            </a:r>
            <a:r>
              <a:rPr lang="en-US" altLang="ko-KR" sz="3600" b="1" dirty="0" smtClean="0"/>
              <a:t>. </a:t>
            </a:r>
            <a:r>
              <a:rPr lang="ko-KR" altLang="en-US" sz="3600" b="1" dirty="0" smtClean="0"/>
              <a:t>단체협약 </a:t>
            </a:r>
            <a:r>
              <a:rPr lang="en-US" altLang="ko-KR" sz="3600" b="1" dirty="0" smtClean="0"/>
              <a:t>– </a:t>
            </a:r>
            <a:r>
              <a:rPr lang="ko-KR" altLang="en-US" sz="3600" b="1" dirty="0" smtClean="0"/>
              <a:t>라</a:t>
            </a:r>
            <a:r>
              <a:rPr lang="en-US" altLang="ko-KR" sz="3600" b="1" dirty="0" smtClean="0"/>
              <a:t>. </a:t>
            </a:r>
            <a:r>
              <a:rPr lang="ko-KR" altLang="en-US" sz="3600" b="1" dirty="0" smtClean="0"/>
              <a:t>단체협약의 해석</a:t>
            </a:r>
            <a:endParaRPr lang="ko-KR" altLang="en-US" sz="3600" b="1"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 y="765136"/>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8" name="TextBox 17"/>
          <p:cNvSpPr txBox="1"/>
          <p:nvPr/>
        </p:nvSpPr>
        <p:spPr>
          <a:xfrm>
            <a:off x="39145" y="717983"/>
            <a:ext cx="12113703" cy="6309420"/>
          </a:xfrm>
          <a:prstGeom prst="rect">
            <a:avLst/>
          </a:prstGeom>
          <a:noFill/>
        </p:spPr>
        <p:txBody>
          <a:bodyPr wrap="square" rtlCol="0">
            <a:spAutoFit/>
          </a:bodyPr>
          <a:lstStyle/>
          <a:p>
            <a:pPr fontAlgn="base"/>
            <a:endParaRPr lang="en-US" altLang="ko-KR" sz="800" b="1" dirty="0" smtClean="0"/>
          </a:p>
          <a:p>
            <a:pPr fontAlgn="base"/>
            <a:r>
              <a:rPr lang="en-US" altLang="ko-KR" sz="2400" b="1" dirty="0" smtClean="0"/>
              <a:t>2) </a:t>
            </a:r>
            <a:r>
              <a:rPr lang="ko-KR" altLang="en-US" sz="2400" b="1" dirty="0" smtClean="0"/>
              <a:t>단체협약 </a:t>
            </a:r>
            <a:r>
              <a:rPr lang="ko-KR" altLang="en-US" sz="2400" b="1" dirty="0"/>
              <a:t>해석에 의견 불일치가 있는 경우 해결 </a:t>
            </a:r>
            <a:r>
              <a:rPr lang="ko-KR" altLang="en-US" sz="2400" b="1" dirty="0" smtClean="0"/>
              <a:t>방법</a:t>
            </a:r>
            <a:endParaRPr lang="en-US" altLang="ko-KR" sz="2400" b="1" dirty="0" smtClean="0"/>
          </a:p>
          <a:p>
            <a:pPr fontAlgn="base"/>
            <a:endParaRPr lang="ko-KR" altLang="en-US" sz="800" b="1" dirty="0"/>
          </a:p>
          <a:p>
            <a:pPr fontAlgn="base"/>
            <a:r>
              <a:rPr lang="ko-KR" altLang="en-US" sz="2400" dirty="0"/>
              <a:t>○ 노동위원회에 견해 제시 요청</a:t>
            </a:r>
          </a:p>
          <a:p>
            <a:pPr fontAlgn="base"/>
            <a:r>
              <a:rPr lang="en-US" altLang="ko-KR" sz="2400" dirty="0" smtClean="0"/>
              <a:t>- </a:t>
            </a:r>
            <a:r>
              <a:rPr lang="ko-KR" altLang="en-US" sz="2400" u="sng" dirty="0" smtClean="0"/>
              <a:t>당사자 </a:t>
            </a:r>
            <a:r>
              <a:rPr lang="ko-KR" altLang="en-US" sz="2400" u="sng" dirty="0"/>
              <a:t>쌍방 또는 단체협약에 정한 바에 의해 어느 일방이 노동위원회에 그 해석 또는 이행방법에 관한 의견 제시를 요청할 수 있다</a:t>
            </a:r>
            <a:r>
              <a:rPr lang="en-US" altLang="ko-KR" sz="2400" u="sng" dirty="0"/>
              <a:t>.</a:t>
            </a:r>
            <a:r>
              <a:rPr lang="en-US" altLang="ko-KR" sz="2400" dirty="0"/>
              <a:t>(</a:t>
            </a:r>
            <a:r>
              <a:rPr lang="ko-KR" altLang="en-US" sz="2400" dirty="0"/>
              <a:t>개별조합원은 불가</a:t>
            </a:r>
            <a:r>
              <a:rPr lang="en-US" altLang="ko-KR" sz="2400" dirty="0"/>
              <a:t>) </a:t>
            </a:r>
            <a:r>
              <a:rPr lang="ko-KR" altLang="en-US" sz="2400" dirty="0"/>
              <a:t>노동위원회는 그 요청이 있으면 </a:t>
            </a:r>
            <a:r>
              <a:rPr lang="en-US" altLang="ko-KR" sz="2400" dirty="0"/>
              <a:t>30</a:t>
            </a:r>
            <a:r>
              <a:rPr lang="ko-KR" altLang="en-US" sz="2400" dirty="0"/>
              <a:t>일 이내에 견해를 제시해야 하며 이때 제시된 견해는 중재재정과 동일한 효력을 가진다</a:t>
            </a:r>
            <a:r>
              <a:rPr lang="en-US" altLang="ko-KR" sz="2400" dirty="0"/>
              <a:t>. </a:t>
            </a:r>
            <a:r>
              <a:rPr lang="ko-KR" altLang="en-US" sz="2400" dirty="0"/>
              <a:t>그 제시된 견해에 대해 중앙노동위원회에 재심신청을 할 수 있고</a:t>
            </a:r>
            <a:r>
              <a:rPr lang="en-US" altLang="ko-KR" sz="2400" dirty="0"/>
              <a:t>, </a:t>
            </a:r>
            <a:r>
              <a:rPr lang="ko-KR" altLang="en-US" sz="2400" dirty="0"/>
              <a:t>재심판정에 대해서는 행정소송을 제기할 수 있다</a:t>
            </a:r>
            <a:r>
              <a:rPr lang="en-US" altLang="ko-KR" sz="2400" dirty="0" smtClean="0"/>
              <a:t>.</a:t>
            </a:r>
          </a:p>
          <a:p>
            <a:pPr fontAlgn="base"/>
            <a:endParaRPr lang="ko-KR" altLang="en-US" sz="800" dirty="0"/>
          </a:p>
          <a:p>
            <a:pPr fontAlgn="base"/>
            <a:r>
              <a:rPr lang="ko-KR" altLang="en-US" sz="2400" dirty="0"/>
              <a:t>○ 법원에 소송 제기</a:t>
            </a:r>
          </a:p>
          <a:p>
            <a:pPr fontAlgn="base"/>
            <a:r>
              <a:rPr lang="en-US" altLang="ko-KR" sz="2400" dirty="0"/>
              <a:t>- </a:t>
            </a:r>
            <a:r>
              <a:rPr lang="ko-KR" altLang="en-US" sz="2400" u="sng" dirty="0"/>
              <a:t>단체협약 불이행이나 위반 시 관련 내용에 대한 확인 또는 이행을 청구하는 소를 법원에 제기할 수 있다</a:t>
            </a:r>
            <a:r>
              <a:rPr lang="en-US" altLang="ko-KR" sz="2400" u="sng" dirty="0"/>
              <a:t>.</a:t>
            </a:r>
            <a:r>
              <a:rPr lang="ko-KR" altLang="en-US" sz="2400" dirty="0"/>
              <a:t> 단체협약 체결 당사자인 노동조합뿐만 아니라 사용자의 단체협약 위반으로 권익을 </a:t>
            </a:r>
            <a:r>
              <a:rPr lang="ko-KR" altLang="en-US" sz="2400" dirty="0" err="1"/>
              <a:t>침해당한</a:t>
            </a:r>
            <a:r>
              <a:rPr lang="ko-KR" altLang="en-US" sz="2400" dirty="0"/>
              <a:t> 조합원도 소송 제기 가능</a:t>
            </a:r>
            <a:r>
              <a:rPr lang="en-US" altLang="ko-KR" sz="2400" dirty="0"/>
              <a:t>.</a:t>
            </a:r>
            <a:endParaRPr lang="ko-KR" altLang="en-US" sz="2400" dirty="0"/>
          </a:p>
          <a:p>
            <a:pPr fontAlgn="base"/>
            <a:endParaRPr lang="en-US" altLang="ko-KR" sz="800" dirty="0" smtClean="0"/>
          </a:p>
          <a:p>
            <a:pPr fontAlgn="base"/>
            <a:r>
              <a:rPr lang="ko-KR" altLang="en-US" sz="2400" dirty="0" smtClean="0"/>
              <a:t>○ </a:t>
            </a:r>
            <a:r>
              <a:rPr lang="ko-KR" altLang="en-US" sz="2400" dirty="0"/>
              <a:t>제</a:t>
            </a:r>
            <a:r>
              <a:rPr lang="en-US" altLang="ko-KR" sz="2400" dirty="0"/>
              <a:t>3</a:t>
            </a:r>
            <a:r>
              <a:rPr lang="ko-KR" altLang="en-US" sz="2400" dirty="0"/>
              <a:t>자에게 해석 요청</a:t>
            </a:r>
          </a:p>
          <a:p>
            <a:pPr fontAlgn="base"/>
            <a:r>
              <a:rPr lang="en-US" altLang="ko-KR" sz="2400" dirty="0"/>
              <a:t>- </a:t>
            </a:r>
            <a:r>
              <a:rPr lang="ko-KR" altLang="en-US" sz="2400" dirty="0"/>
              <a:t>노동위원회나 법원이 아닌 제</a:t>
            </a:r>
            <a:r>
              <a:rPr lang="en-US" altLang="ko-KR" sz="2400" dirty="0"/>
              <a:t>3</a:t>
            </a:r>
            <a:r>
              <a:rPr lang="ko-KR" altLang="en-US" sz="2400" dirty="0"/>
              <a:t>자에게 해석 요청을 할 수 있다</a:t>
            </a:r>
            <a:r>
              <a:rPr lang="en-US" altLang="ko-KR" sz="2400" dirty="0"/>
              <a:t>. </a:t>
            </a:r>
            <a:r>
              <a:rPr lang="ko-KR" altLang="en-US" sz="2400" dirty="0"/>
              <a:t>사전적으로 단체협약에 미리 정해 놓을 수도 있고</a:t>
            </a:r>
            <a:r>
              <a:rPr lang="en-US" altLang="ko-KR" sz="2400" dirty="0"/>
              <a:t>, </a:t>
            </a:r>
            <a:r>
              <a:rPr lang="ko-KR" altLang="en-US" sz="2400" dirty="0"/>
              <a:t>분쟁이 발생한 이후에 당사자의 합의에 의하여 할 수도 있다</a:t>
            </a:r>
            <a:r>
              <a:rPr lang="en-US" altLang="ko-KR" sz="2400" dirty="0"/>
              <a:t>.</a:t>
            </a:r>
            <a:endParaRPr lang="ko-KR" altLang="en-US" sz="2400" dirty="0"/>
          </a:p>
          <a:p>
            <a:pPr fontAlgn="base">
              <a:lnSpc>
                <a:spcPct val="150000"/>
              </a:lnSpc>
            </a:pPr>
            <a:endParaRPr lang="ko-KR" altLang="en-US" sz="2400" spc="-150" dirty="0"/>
          </a:p>
        </p:txBody>
      </p:sp>
    </p:spTree>
    <p:extLst>
      <p:ext uri="{BB962C8B-B14F-4D97-AF65-F5344CB8AC3E}">
        <p14:creationId xmlns:p14="http://schemas.microsoft.com/office/powerpoint/2010/main" val="372627534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0" y="71652"/>
            <a:ext cx="8288532" cy="646331"/>
          </a:xfrm>
          <a:prstGeom prst="rect">
            <a:avLst/>
          </a:prstGeom>
          <a:noFill/>
        </p:spPr>
        <p:txBody>
          <a:bodyPr wrap="square" rtlCol="0">
            <a:spAutoFit/>
          </a:bodyPr>
          <a:lstStyle/>
          <a:p>
            <a:pPr fontAlgn="base"/>
            <a:r>
              <a:rPr lang="en-US" altLang="ko-KR" sz="3600" b="1" dirty="0"/>
              <a:t>2</a:t>
            </a:r>
            <a:r>
              <a:rPr lang="en-US" altLang="ko-KR" sz="3600" b="1" dirty="0" smtClean="0"/>
              <a:t>. </a:t>
            </a:r>
            <a:r>
              <a:rPr lang="ko-KR" altLang="en-US" sz="3600" b="1" dirty="0" smtClean="0"/>
              <a:t>단체협약 </a:t>
            </a:r>
            <a:r>
              <a:rPr lang="en-US" altLang="ko-KR" sz="3600" b="1" dirty="0" smtClean="0"/>
              <a:t>– </a:t>
            </a:r>
            <a:r>
              <a:rPr lang="ko-KR" altLang="en-US" sz="3600" b="1" dirty="0" smtClean="0"/>
              <a:t>라</a:t>
            </a:r>
            <a:r>
              <a:rPr lang="en-US" altLang="ko-KR" sz="3600" b="1" dirty="0" smtClean="0"/>
              <a:t>. </a:t>
            </a:r>
            <a:r>
              <a:rPr lang="ko-KR" altLang="en-US" sz="3600" b="1" dirty="0" smtClean="0"/>
              <a:t>단체협약의 해석</a:t>
            </a:r>
            <a:endParaRPr lang="ko-KR" altLang="en-US" sz="3600" b="1"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 y="765136"/>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8" name="TextBox 17"/>
          <p:cNvSpPr txBox="1"/>
          <p:nvPr/>
        </p:nvSpPr>
        <p:spPr>
          <a:xfrm>
            <a:off x="-60189" y="550203"/>
            <a:ext cx="12113703" cy="6998839"/>
          </a:xfrm>
          <a:prstGeom prst="rect">
            <a:avLst/>
          </a:prstGeom>
          <a:noFill/>
        </p:spPr>
        <p:txBody>
          <a:bodyPr wrap="square" rtlCol="0">
            <a:spAutoFit/>
          </a:bodyPr>
          <a:lstStyle/>
          <a:p>
            <a:pPr fontAlgn="base"/>
            <a:endParaRPr lang="en-US" altLang="ko-KR" sz="800" b="1" dirty="0" smtClean="0"/>
          </a:p>
          <a:p>
            <a:pPr fontAlgn="base"/>
            <a:endParaRPr lang="en-US" altLang="ko-KR" sz="800" b="1" dirty="0" smtClean="0"/>
          </a:p>
          <a:p>
            <a:pPr fontAlgn="base"/>
            <a:r>
              <a:rPr lang="en-US" altLang="ko-KR" sz="2400" b="1" dirty="0" smtClean="0"/>
              <a:t>3) </a:t>
            </a:r>
            <a:r>
              <a:rPr lang="ko-KR" altLang="en-US" sz="2400" b="1" dirty="0" smtClean="0"/>
              <a:t>쟁의행위 </a:t>
            </a:r>
            <a:r>
              <a:rPr lang="ko-KR" altLang="en-US" sz="2400" b="1" dirty="0"/>
              <a:t>가능 여부</a:t>
            </a:r>
          </a:p>
          <a:p>
            <a:pPr fontAlgn="base"/>
            <a:endParaRPr lang="en-US" altLang="ko-KR" sz="800" dirty="0" smtClean="0"/>
          </a:p>
          <a:p>
            <a:pPr fontAlgn="base">
              <a:lnSpc>
                <a:spcPct val="120000"/>
              </a:lnSpc>
            </a:pPr>
            <a:r>
              <a:rPr lang="en-US" altLang="ko-KR" sz="2400" spc="-150" dirty="0" smtClean="0"/>
              <a:t>- </a:t>
            </a:r>
            <a:r>
              <a:rPr lang="ko-KR" altLang="en-US" sz="2400" u="sng" spc="-150" dirty="0"/>
              <a:t>단체협약 해석에 불일치가 있거나 사용자의 단체협약 위반 또는 불이행이 있는 경우 쟁의행위를 할 수 있는지에 대하여</a:t>
            </a:r>
            <a:r>
              <a:rPr lang="ko-KR" altLang="en-US" sz="2400" spc="-150" dirty="0"/>
              <a:t> 무조건 쟁의행위가 정당하지 않다고 할 수 </a:t>
            </a:r>
            <a:r>
              <a:rPr lang="ko-KR" altLang="en-US" sz="2400" spc="-150" dirty="0" smtClean="0"/>
              <a:t>없지만</a:t>
            </a:r>
            <a:r>
              <a:rPr lang="en-US" altLang="ko-KR" sz="2400" spc="-150" dirty="0" smtClean="0"/>
              <a:t> </a:t>
            </a:r>
            <a:r>
              <a:rPr lang="ko-KR" altLang="en-US" sz="2400" u="sng" spc="-150" dirty="0" smtClean="0"/>
              <a:t>단체협약의 </a:t>
            </a:r>
            <a:r>
              <a:rPr lang="ko-KR" altLang="en-US" sz="2400" u="sng" spc="-150" dirty="0"/>
              <a:t>유효기간 중 쟁의행위라는 점</a:t>
            </a:r>
            <a:r>
              <a:rPr lang="en-US" altLang="ko-KR" sz="2400" u="sng" spc="-150" dirty="0"/>
              <a:t>(</a:t>
            </a:r>
            <a:r>
              <a:rPr lang="ko-KR" altLang="en-US" sz="2400" u="sng" spc="-150" dirty="0"/>
              <a:t>평화의무 위반 문제</a:t>
            </a:r>
            <a:r>
              <a:rPr lang="en-US" altLang="ko-KR" sz="2400" u="sng" spc="-150" dirty="0"/>
              <a:t>), </a:t>
            </a:r>
            <a:r>
              <a:rPr lang="ko-KR" altLang="en-US" sz="2400" u="sng" spc="-150" dirty="0"/>
              <a:t>이미 체결된 유효한 단체협약임을 전제로 그 단체협약의 해석에 관한 다툼</a:t>
            </a:r>
            <a:r>
              <a:rPr lang="en-US" altLang="ko-KR" sz="2400" u="sng" spc="-150" dirty="0"/>
              <a:t>(</a:t>
            </a:r>
            <a:r>
              <a:rPr lang="ko-KR" altLang="en-US" sz="2400" u="sng" spc="-150" dirty="0"/>
              <a:t>이른바 권리분쟁</a:t>
            </a:r>
            <a:r>
              <a:rPr lang="en-US" altLang="ko-KR" sz="2400" u="sng" spc="-150" dirty="0"/>
              <a:t>)</a:t>
            </a:r>
            <a:r>
              <a:rPr lang="ko-KR" altLang="en-US" sz="2400" u="sng" spc="-150" dirty="0"/>
              <a:t>이고 이를 노동쟁의로 볼 수 없다고 일반적으로 해석되므로 상당히 주의해야 한다</a:t>
            </a:r>
            <a:r>
              <a:rPr lang="en-US" altLang="ko-KR" sz="2400" u="sng" spc="-150" dirty="0"/>
              <a:t>.</a:t>
            </a:r>
            <a:endParaRPr lang="ko-KR" altLang="en-US" sz="2400" spc="-150" dirty="0"/>
          </a:p>
          <a:p>
            <a:pPr fontAlgn="base">
              <a:lnSpc>
                <a:spcPct val="120000"/>
              </a:lnSpc>
            </a:pPr>
            <a:r>
              <a:rPr lang="ko-KR" altLang="en-US" sz="2300" spc="-150" dirty="0"/>
              <a:t>판</a:t>
            </a:r>
            <a:r>
              <a:rPr lang="en-US" altLang="ko-KR" sz="2300" spc="-150" dirty="0"/>
              <a:t>) </a:t>
            </a:r>
            <a:r>
              <a:rPr lang="ko-KR" altLang="en-US" sz="2300" spc="-150" dirty="0"/>
              <a:t>이러한 평화의무는 단체협약에 규정되지 아니한 사항이나 단체협약의 해석을 둘러싼 쟁의행위 또는 차기 협약체결을 위한 단체교섭을 둘러싼 쟁의행위에 대해서까지 그 효력이 미치는 것은 아니므로 </a:t>
            </a:r>
            <a:r>
              <a:rPr lang="ko-KR" altLang="en-US" sz="2300" u="sng" spc="-150" dirty="0">
                <a:solidFill>
                  <a:srgbClr val="3333FF"/>
                </a:solidFill>
              </a:rPr>
              <a:t>단체협약 유효기간 중에도 노동조합은 차기의 협약체결을 위하거나 기존의 단체협약에 규정되지 아니한 사항에 관하여 사용자에게 단체교섭을 요구할 수 있다고 할 것이고 또한 단체협약이 형식적으로는 유효한 것으로 보이지만 단체협약을 무효라고 주장할 만한 특별한 사정이 인정되는 경우에도 노동조합으로서는 단체협약의 유효기간 중에 사용자에게 단체협약을 무효라고 주장하는 근거를 제시하면서 기존의 단체협약의 개폐를 위한 단체교섭을 요구할 수 있다고 보아야 할 것</a:t>
            </a:r>
            <a:r>
              <a:rPr lang="ko-KR" altLang="en-US" sz="2300" spc="-150" dirty="0">
                <a:solidFill>
                  <a:srgbClr val="3333FF"/>
                </a:solidFill>
              </a:rPr>
              <a:t>”</a:t>
            </a:r>
            <a:r>
              <a:rPr lang="en-US" altLang="ko-KR" sz="2300" spc="-150" dirty="0"/>
              <a:t>(2003.2.11. </a:t>
            </a:r>
            <a:r>
              <a:rPr lang="ko-KR" altLang="en-US" sz="2300" spc="-150" dirty="0"/>
              <a:t>대법원 </a:t>
            </a:r>
            <a:r>
              <a:rPr lang="en-US" altLang="ko-KR" sz="2300" spc="-150" dirty="0"/>
              <a:t>2002</a:t>
            </a:r>
            <a:r>
              <a:rPr lang="ko-KR" altLang="en-US" sz="2300" spc="-150" dirty="0"/>
              <a:t>두</a:t>
            </a:r>
            <a:r>
              <a:rPr lang="en-US" altLang="ko-KR" sz="2300" spc="-150" dirty="0"/>
              <a:t>9919)</a:t>
            </a:r>
            <a:endParaRPr lang="ko-KR" altLang="en-US" sz="2300" spc="-150" dirty="0"/>
          </a:p>
          <a:p>
            <a:pPr fontAlgn="base">
              <a:lnSpc>
                <a:spcPct val="150000"/>
              </a:lnSpc>
            </a:pPr>
            <a:endParaRPr lang="ko-KR" altLang="en-US" sz="2400" spc="-150" dirty="0"/>
          </a:p>
        </p:txBody>
      </p:sp>
    </p:spTree>
    <p:extLst>
      <p:ext uri="{BB962C8B-B14F-4D97-AF65-F5344CB8AC3E}">
        <p14:creationId xmlns:p14="http://schemas.microsoft.com/office/powerpoint/2010/main" val="95418789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53998"/>
          </a:xfrm>
          <a:prstGeom prst="rect">
            <a:avLst/>
          </a:prstGeom>
          <a:noFill/>
        </p:spPr>
        <p:txBody>
          <a:bodyPr wrap="square" rtlCol="0">
            <a:spAutoFit/>
          </a:bodyPr>
          <a:lstStyle/>
          <a:p>
            <a:pPr fontAlgn="base"/>
            <a:r>
              <a:rPr lang="en-US" altLang="ko-KR" sz="3000" b="1" spc="-300" dirty="0"/>
              <a:t>2</a:t>
            </a:r>
            <a:r>
              <a:rPr lang="en-US" altLang="ko-KR" sz="3000" b="1" spc="-300" dirty="0" smtClean="0"/>
              <a:t>. </a:t>
            </a:r>
            <a:r>
              <a:rPr lang="ko-KR" altLang="en-US" sz="3000" b="1" spc="-300" dirty="0" smtClean="0"/>
              <a:t>단체협약 </a:t>
            </a:r>
            <a:r>
              <a:rPr lang="en-US" altLang="ko-KR" sz="3000" b="1" spc="-300" dirty="0" smtClean="0"/>
              <a:t>– </a:t>
            </a:r>
            <a:r>
              <a:rPr lang="ko-KR" altLang="en-US" sz="3000" b="1" spc="-300" dirty="0" smtClean="0"/>
              <a:t>마</a:t>
            </a:r>
            <a:r>
              <a:rPr lang="en-US" altLang="ko-KR" sz="3000" b="1" spc="-300" dirty="0" smtClean="0"/>
              <a:t>. </a:t>
            </a:r>
            <a:r>
              <a:rPr lang="ko-KR" altLang="en-US" sz="3000" b="1" spc="-300" dirty="0" smtClean="0"/>
              <a:t>단체협약의 종료와 종료후의 근로관계</a:t>
            </a:r>
            <a:endParaRPr lang="ko-KR" altLang="en-US" sz="3000" b="1" spc="-300"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 y="765136"/>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8" name="TextBox 17"/>
          <p:cNvSpPr txBox="1"/>
          <p:nvPr/>
        </p:nvSpPr>
        <p:spPr>
          <a:xfrm>
            <a:off x="39145" y="865882"/>
            <a:ext cx="12113703" cy="3447098"/>
          </a:xfrm>
          <a:prstGeom prst="rect">
            <a:avLst/>
          </a:prstGeom>
          <a:noFill/>
          <a:ln w="12700">
            <a:solidFill>
              <a:schemeClr val="tx1"/>
            </a:solidFill>
          </a:ln>
        </p:spPr>
        <p:txBody>
          <a:bodyPr wrap="square" rtlCol="0">
            <a:spAutoFit/>
          </a:bodyPr>
          <a:lstStyle/>
          <a:p>
            <a:pPr fontAlgn="base"/>
            <a:endParaRPr lang="en-US" altLang="ko-KR" sz="200" b="1" dirty="0" smtClean="0"/>
          </a:p>
          <a:p>
            <a:pPr fontAlgn="base">
              <a:lnSpc>
                <a:spcPct val="120000"/>
              </a:lnSpc>
            </a:pPr>
            <a:r>
              <a:rPr lang="ko-KR" altLang="en-US" sz="2000" dirty="0"/>
              <a:t>■ </a:t>
            </a:r>
            <a:r>
              <a:rPr lang="ko-KR" altLang="en-US" sz="2000" b="1" dirty="0"/>
              <a:t>노조법 제</a:t>
            </a:r>
            <a:r>
              <a:rPr lang="en-US" altLang="ko-KR" sz="2000" b="1" dirty="0"/>
              <a:t>32</a:t>
            </a:r>
            <a:r>
              <a:rPr lang="ko-KR" altLang="en-US" sz="2000" b="1" dirty="0"/>
              <a:t>조</a:t>
            </a:r>
            <a:r>
              <a:rPr lang="en-US" altLang="ko-KR" sz="2000" b="1" dirty="0"/>
              <a:t>(</a:t>
            </a:r>
            <a:r>
              <a:rPr lang="ko-KR" altLang="en-US" sz="2000" b="1" dirty="0"/>
              <a:t>단체협약의 유효기간</a:t>
            </a:r>
            <a:r>
              <a:rPr lang="en-US" altLang="ko-KR" sz="2000" b="1" dirty="0"/>
              <a:t>)</a:t>
            </a:r>
            <a:r>
              <a:rPr lang="ko-KR" altLang="en-US" sz="2000" dirty="0"/>
              <a:t> ①</a:t>
            </a:r>
            <a:r>
              <a:rPr lang="ko-KR" altLang="en-US" sz="2000" u="sng" dirty="0"/>
              <a:t>단체협약에는 </a:t>
            </a:r>
            <a:r>
              <a:rPr lang="en-US" altLang="ko-KR" sz="2000" u="sng" dirty="0"/>
              <a:t>2</a:t>
            </a:r>
            <a:r>
              <a:rPr lang="ko-KR" altLang="en-US" sz="2000" u="sng" dirty="0"/>
              <a:t>년을 초과하는 유효기간을 정할 수 없다</a:t>
            </a:r>
            <a:r>
              <a:rPr lang="en-US" altLang="ko-KR" sz="2000" u="sng" dirty="0"/>
              <a:t>.</a:t>
            </a:r>
            <a:r>
              <a:rPr lang="en-US" altLang="ko-KR" sz="2000" dirty="0"/>
              <a:t> </a:t>
            </a:r>
            <a:endParaRPr lang="ko-KR" altLang="en-US" sz="2000" dirty="0"/>
          </a:p>
          <a:p>
            <a:pPr fontAlgn="base">
              <a:lnSpc>
                <a:spcPct val="120000"/>
              </a:lnSpc>
            </a:pPr>
            <a:r>
              <a:rPr lang="ko-KR" altLang="en-US" sz="2000" dirty="0"/>
              <a:t>②</a:t>
            </a:r>
            <a:r>
              <a:rPr lang="ko-KR" altLang="en-US" sz="2000" u="sng" dirty="0"/>
              <a:t>단체협약에 그 유효기간을 정하지 아니한 경우 또는 제</a:t>
            </a:r>
            <a:r>
              <a:rPr lang="en-US" altLang="ko-KR" sz="2000" u="sng" dirty="0"/>
              <a:t>1</a:t>
            </a:r>
            <a:r>
              <a:rPr lang="ko-KR" altLang="en-US" sz="2000" u="sng" dirty="0"/>
              <a:t>항의 기간을 초과하는 유효기간을 정한 경우에 그 유효기간은 </a:t>
            </a:r>
            <a:r>
              <a:rPr lang="en-US" altLang="ko-KR" sz="2000" u="sng" dirty="0"/>
              <a:t>2</a:t>
            </a:r>
            <a:r>
              <a:rPr lang="ko-KR" altLang="en-US" sz="2000" u="sng" dirty="0"/>
              <a:t>년으로 한다</a:t>
            </a:r>
            <a:r>
              <a:rPr lang="en-US" altLang="ko-KR" sz="2000" u="sng" dirty="0"/>
              <a:t>. </a:t>
            </a:r>
            <a:endParaRPr lang="ko-KR" altLang="en-US" sz="2000" u="sng" dirty="0"/>
          </a:p>
          <a:p>
            <a:pPr fontAlgn="base">
              <a:lnSpc>
                <a:spcPct val="120000"/>
              </a:lnSpc>
            </a:pPr>
            <a:r>
              <a:rPr lang="ko-KR" altLang="en-US" sz="2000" dirty="0"/>
              <a:t>③</a:t>
            </a:r>
            <a:r>
              <a:rPr lang="ko-KR" altLang="en-US" sz="2000" b="1" u="sng" dirty="0">
                <a:solidFill>
                  <a:srgbClr val="3333FF"/>
                </a:solidFill>
              </a:rPr>
              <a:t>단체협약의 유효기간이 만료되는 때를 전후하여 당사자 쌍방이 새로운 단체협약을 체결하고자 단체교섭을 계속하였음에도 불구하고 새로운 단체협약이 체결되지 아니한 경우에는 별도의 약정이 있는 경우를 제외하고는 종전의 단체협약은 그 효력만료일부터 </a:t>
            </a:r>
            <a:r>
              <a:rPr lang="en-US" altLang="ko-KR" sz="2000" b="1" u="sng" dirty="0">
                <a:solidFill>
                  <a:srgbClr val="3333FF"/>
                </a:solidFill>
              </a:rPr>
              <a:t>3</a:t>
            </a:r>
            <a:r>
              <a:rPr lang="ko-KR" altLang="en-US" sz="2000" b="1" u="sng" dirty="0">
                <a:solidFill>
                  <a:srgbClr val="3333FF"/>
                </a:solidFill>
              </a:rPr>
              <a:t>월까지 계속 효력을 갖는다</a:t>
            </a:r>
            <a:r>
              <a:rPr lang="en-US" altLang="ko-KR" sz="2000" b="1" u="sng" dirty="0">
                <a:solidFill>
                  <a:srgbClr val="3333FF"/>
                </a:solidFill>
              </a:rPr>
              <a:t>.</a:t>
            </a:r>
            <a:r>
              <a:rPr lang="ko-KR" altLang="en-US" sz="2000" dirty="0">
                <a:solidFill>
                  <a:srgbClr val="3333FF"/>
                </a:solidFill>
              </a:rPr>
              <a:t> </a:t>
            </a:r>
            <a:r>
              <a:rPr lang="ko-KR" altLang="en-US" sz="2000" b="1" u="sng" dirty="0">
                <a:solidFill>
                  <a:srgbClr val="3333FF"/>
                </a:solidFill>
              </a:rPr>
              <a:t>다만</a:t>
            </a:r>
            <a:r>
              <a:rPr lang="en-US" altLang="ko-KR" sz="2000" b="1" u="sng" dirty="0">
                <a:solidFill>
                  <a:srgbClr val="3333FF"/>
                </a:solidFill>
              </a:rPr>
              <a:t>, </a:t>
            </a:r>
            <a:r>
              <a:rPr lang="ko-KR" altLang="en-US" sz="2000" b="1" u="sng" dirty="0">
                <a:solidFill>
                  <a:srgbClr val="3333FF"/>
                </a:solidFill>
              </a:rPr>
              <a:t>단체협약에 그 유효기간이 경과한 후에도 새로운 단체협약이 체결되지 아니한 때에는 ‘새로운 단체협약이 체결될 때까지 종전 단체협약의 효력을 존속시킨다는 취지의 별도의 약정’이 있는 경우에는 그에 따르되</a:t>
            </a:r>
            <a:r>
              <a:rPr lang="en-US" altLang="ko-KR" sz="2000" dirty="0">
                <a:solidFill>
                  <a:srgbClr val="3333FF"/>
                </a:solidFill>
              </a:rPr>
              <a:t>, </a:t>
            </a:r>
            <a:r>
              <a:rPr lang="ko-KR" altLang="en-US" sz="2000" b="1" u="sng" dirty="0">
                <a:solidFill>
                  <a:srgbClr val="3333FF"/>
                </a:solidFill>
              </a:rPr>
              <a:t>당사자 일방은 해지하고자 하는 날의 </a:t>
            </a:r>
            <a:r>
              <a:rPr lang="en-US" altLang="ko-KR" sz="2000" b="1" u="sng" dirty="0">
                <a:solidFill>
                  <a:srgbClr val="3333FF"/>
                </a:solidFill>
              </a:rPr>
              <a:t>6</a:t>
            </a:r>
            <a:r>
              <a:rPr lang="ko-KR" altLang="en-US" sz="2000" b="1" u="sng" dirty="0">
                <a:solidFill>
                  <a:srgbClr val="3333FF"/>
                </a:solidFill>
              </a:rPr>
              <a:t>월전까지 상대방에게 통고함으로써 종전의 단체협약을 해지할 수 있다</a:t>
            </a:r>
            <a:r>
              <a:rPr lang="en-US" altLang="ko-KR" sz="2000" b="1" u="sng" dirty="0">
                <a:solidFill>
                  <a:srgbClr val="3333FF"/>
                </a:solidFill>
              </a:rPr>
              <a:t>.</a:t>
            </a:r>
            <a:r>
              <a:rPr lang="ko-KR" altLang="en-US" sz="2000" dirty="0">
                <a:solidFill>
                  <a:srgbClr val="3333FF"/>
                </a:solidFill>
              </a:rPr>
              <a:t> </a:t>
            </a:r>
          </a:p>
        </p:txBody>
      </p:sp>
      <p:sp>
        <p:nvSpPr>
          <p:cNvPr id="11" name="TextBox 10"/>
          <p:cNvSpPr txBox="1"/>
          <p:nvPr/>
        </p:nvSpPr>
        <p:spPr>
          <a:xfrm>
            <a:off x="39144" y="4342022"/>
            <a:ext cx="12113703" cy="2529923"/>
          </a:xfrm>
          <a:prstGeom prst="rect">
            <a:avLst/>
          </a:prstGeom>
          <a:noFill/>
        </p:spPr>
        <p:txBody>
          <a:bodyPr wrap="square" rtlCol="0">
            <a:spAutoFit/>
          </a:bodyPr>
          <a:lstStyle/>
          <a:p>
            <a:pPr fontAlgn="base">
              <a:lnSpc>
                <a:spcPct val="120000"/>
              </a:lnSpc>
            </a:pPr>
            <a:r>
              <a:rPr lang="en-US" altLang="ko-KR" sz="2300" b="1" spc="-150" dirty="0" smtClean="0"/>
              <a:t>1) </a:t>
            </a:r>
            <a:r>
              <a:rPr lang="ko-KR" altLang="en-US" sz="2300" b="1" spc="-150" dirty="0" smtClean="0"/>
              <a:t>유효기간 </a:t>
            </a:r>
            <a:endParaRPr lang="ko-KR" altLang="en-US" sz="2300" b="1" spc="-150" dirty="0"/>
          </a:p>
          <a:p>
            <a:pPr fontAlgn="base">
              <a:lnSpc>
                <a:spcPct val="120000"/>
              </a:lnSpc>
            </a:pPr>
            <a:endParaRPr lang="en-US" altLang="ko-KR" sz="800" b="1" spc="-150" dirty="0" smtClean="0"/>
          </a:p>
          <a:p>
            <a:pPr fontAlgn="base">
              <a:lnSpc>
                <a:spcPct val="120000"/>
              </a:lnSpc>
            </a:pPr>
            <a:r>
              <a:rPr lang="ko-KR" altLang="en-US" sz="2000" b="1" spc="-150" dirty="0" smtClean="0"/>
              <a:t>○ </a:t>
            </a:r>
            <a:r>
              <a:rPr lang="ko-KR" altLang="en-US" sz="2000" b="1" spc="-150" dirty="0"/>
              <a:t>유효기간 및 종료 후 효력</a:t>
            </a:r>
            <a:endParaRPr lang="ko-KR" altLang="en-US" sz="2000" spc="-150" dirty="0"/>
          </a:p>
          <a:p>
            <a:pPr fontAlgn="base">
              <a:lnSpc>
                <a:spcPct val="120000"/>
              </a:lnSpc>
            </a:pPr>
            <a:r>
              <a:rPr lang="en-US" altLang="ko-KR" spc="-300" dirty="0"/>
              <a:t>- </a:t>
            </a:r>
            <a:r>
              <a:rPr lang="ko-KR" altLang="en-US" u="sng" spc="-300" dirty="0"/>
              <a:t>단체협약의 유효기간은 </a:t>
            </a:r>
            <a:r>
              <a:rPr lang="en-US" altLang="ko-KR" u="sng" spc="-300" dirty="0"/>
              <a:t>2</a:t>
            </a:r>
            <a:r>
              <a:rPr lang="ko-KR" altLang="en-US" u="sng" spc="-300" dirty="0"/>
              <a:t>년을 초과할 수 없으며 기간을 정하지 않았거나 </a:t>
            </a:r>
            <a:r>
              <a:rPr lang="en-US" altLang="ko-KR" u="sng" spc="-300" dirty="0"/>
              <a:t>2</a:t>
            </a:r>
            <a:r>
              <a:rPr lang="ko-KR" altLang="en-US" u="sng" spc="-300" dirty="0"/>
              <a:t>년을 초과하는 유효기간을 정한 경우는 모두 </a:t>
            </a:r>
            <a:r>
              <a:rPr lang="en-US" altLang="ko-KR" u="sng" spc="-300" dirty="0"/>
              <a:t>2</a:t>
            </a:r>
            <a:r>
              <a:rPr lang="ko-KR" altLang="en-US" u="sng" spc="-300" dirty="0"/>
              <a:t>년인 것으로 됨</a:t>
            </a:r>
            <a:r>
              <a:rPr lang="en-US" altLang="ko-KR" u="sng" spc="-300" dirty="0"/>
              <a:t>.</a:t>
            </a:r>
            <a:endParaRPr lang="ko-KR" altLang="en-US" spc="-300" dirty="0"/>
          </a:p>
          <a:p>
            <a:pPr fontAlgn="base">
              <a:lnSpc>
                <a:spcPct val="120000"/>
              </a:lnSpc>
            </a:pPr>
            <a:r>
              <a:rPr lang="en-US" altLang="ko-KR" sz="2100" spc="-150" dirty="0"/>
              <a:t>- </a:t>
            </a:r>
            <a:r>
              <a:rPr lang="ko-KR" altLang="en-US" sz="2100" b="1" u="sng" spc="-150" dirty="0"/>
              <a:t>유효기간이 만료된 후 효력 </a:t>
            </a:r>
            <a:r>
              <a:rPr lang="en-US" altLang="ko-KR" sz="2100" b="1" u="sng" spc="-150" dirty="0"/>
              <a:t>: </a:t>
            </a:r>
            <a:r>
              <a:rPr lang="ko-KR" altLang="en-US" sz="2100" b="1" u="sng" spc="-150" dirty="0">
                <a:solidFill>
                  <a:srgbClr val="3333FF"/>
                </a:solidFill>
              </a:rPr>
              <a:t>단체협약의 유효기간이 만료되는 때를 전후하여 당사자 쌍방이 새로운 단체협약을 체결하고자 단체교섭을 계속하였음에도 불구하고 새로운 단체협약이 체결되지 아니한 경우에는 별도의 약정이 없더라도 효력만료일부터 </a:t>
            </a:r>
            <a:r>
              <a:rPr lang="en-US" altLang="ko-KR" sz="2100" b="1" u="sng" spc="-150" dirty="0">
                <a:solidFill>
                  <a:srgbClr val="3333FF"/>
                </a:solidFill>
              </a:rPr>
              <a:t>3</a:t>
            </a:r>
            <a:r>
              <a:rPr lang="ko-KR" altLang="en-US" sz="2100" b="1" u="sng" spc="-150" dirty="0">
                <a:solidFill>
                  <a:srgbClr val="3333FF"/>
                </a:solidFill>
              </a:rPr>
              <a:t>개월까지 효력 지속</a:t>
            </a:r>
            <a:endParaRPr lang="ko-KR" altLang="en-US" sz="2100" spc="-150" dirty="0">
              <a:solidFill>
                <a:srgbClr val="3333FF"/>
              </a:solidFill>
            </a:endParaRPr>
          </a:p>
        </p:txBody>
      </p:sp>
    </p:spTree>
    <p:extLst>
      <p:ext uri="{BB962C8B-B14F-4D97-AF65-F5344CB8AC3E}">
        <p14:creationId xmlns:p14="http://schemas.microsoft.com/office/powerpoint/2010/main" val="3984366575"/>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53998"/>
          </a:xfrm>
          <a:prstGeom prst="rect">
            <a:avLst/>
          </a:prstGeom>
          <a:noFill/>
        </p:spPr>
        <p:txBody>
          <a:bodyPr wrap="square" rtlCol="0">
            <a:spAutoFit/>
          </a:bodyPr>
          <a:lstStyle/>
          <a:p>
            <a:pPr fontAlgn="base"/>
            <a:r>
              <a:rPr lang="en-US" altLang="ko-KR" sz="3000" b="1" spc="-300" dirty="0"/>
              <a:t>2</a:t>
            </a:r>
            <a:r>
              <a:rPr lang="en-US" altLang="ko-KR" sz="3000" b="1" spc="-300" dirty="0" smtClean="0"/>
              <a:t>. </a:t>
            </a:r>
            <a:r>
              <a:rPr lang="ko-KR" altLang="en-US" sz="3000" b="1" spc="-300" dirty="0" smtClean="0"/>
              <a:t>단체협약 </a:t>
            </a:r>
            <a:r>
              <a:rPr lang="en-US" altLang="ko-KR" sz="3000" b="1" spc="-300" dirty="0" smtClean="0"/>
              <a:t>– </a:t>
            </a:r>
            <a:r>
              <a:rPr lang="ko-KR" altLang="en-US" sz="3000" b="1" spc="-300" dirty="0" smtClean="0"/>
              <a:t>마</a:t>
            </a:r>
            <a:r>
              <a:rPr lang="en-US" altLang="ko-KR" sz="3000" b="1" spc="-300" dirty="0" smtClean="0"/>
              <a:t>. </a:t>
            </a:r>
            <a:r>
              <a:rPr lang="ko-KR" altLang="en-US" sz="3000" b="1" spc="-300" dirty="0" smtClean="0"/>
              <a:t>단체협약의 종료와 종료후의 근로관계</a:t>
            </a:r>
            <a:endParaRPr lang="ko-KR" altLang="en-US" sz="3000" b="1" spc="-300"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 y="765136"/>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0" y="801249"/>
            <a:ext cx="12113703" cy="6100131"/>
          </a:xfrm>
          <a:prstGeom prst="rect">
            <a:avLst/>
          </a:prstGeom>
          <a:noFill/>
        </p:spPr>
        <p:txBody>
          <a:bodyPr wrap="square" rtlCol="0">
            <a:spAutoFit/>
          </a:bodyPr>
          <a:lstStyle/>
          <a:p>
            <a:pPr fontAlgn="base">
              <a:lnSpc>
                <a:spcPct val="140000"/>
              </a:lnSpc>
            </a:pPr>
            <a:r>
              <a:rPr lang="ko-KR" altLang="en-US" sz="2400" b="1" spc="-150" dirty="0"/>
              <a:t>○ </a:t>
            </a:r>
            <a:r>
              <a:rPr lang="ko-KR" altLang="en-US" sz="2400" b="1" spc="-150" dirty="0" smtClean="0"/>
              <a:t>자동연장협정</a:t>
            </a:r>
            <a:endParaRPr lang="en-US" altLang="ko-KR" sz="2400" b="1" spc="-150" dirty="0" smtClean="0"/>
          </a:p>
          <a:p>
            <a:pPr fontAlgn="base">
              <a:lnSpc>
                <a:spcPct val="140000"/>
              </a:lnSpc>
            </a:pPr>
            <a:endParaRPr lang="ko-KR" altLang="en-US" sz="800" spc="-150" dirty="0"/>
          </a:p>
          <a:p>
            <a:pPr fontAlgn="base">
              <a:lnSpc>
                <a:spcPct val="140000"/>
              </a:lnSpc>
            </a:pPr>
            <a:r>
              <a:rPr lang="en-US" altLang="ko-KR" sz="2400" spc="-150" dirty="0" smtClean="0"/>
              <a:t>- </a:t>
            </a:r>
            <a:r>
              <a:rPr lang="ko-KR" altLang="en-US" sz="2400" u="sng" spc="-150" dirty="0" smtClean="0">
                <a:solidFill>
                  <a:srgbClr val="3333FF"/>
                </a:solidFill>
              </a:rPr>
              <a:t>예를 </a:t>
            </a:r>
            <a:r>
              <a:rPr lang="ko-KR" altLang="en-US" sz="2400" u="sng" spc="-150" dirty="0">
                <a:solidFill>
                  <a:srgbClr val="3333FF"/>
                </a:solidFill>
              </a:rPr>
              <a:t>들어 ‘새로운 단체협약이 체결될 때까지는 이전 단체협의 효력은 존속된다’라는 단체협약 규정</a:t>
            </a:r>
            <a:r>
              <a:rPr lang="en-US" altLang="ko-KR" sz="2400" u="sng" spc="-150" dirty="0">
                <a:solidFill>
                  <a:srgbClr val="3333FF"/>
                </a:solidFill>
              </a:rPr>
              <a:t>.</a:t>
            </a:r>
            <a:r>
              <a:rPr lang="en-US" altLang="ko-KR" sz="2400" spc="-150" dirty="0"/>
              <a:t>(</a:t>
            </a:r>
            <a:r>
              <a:rPr lang="ko-KR" altLang="en-US" sz="2400" spc="-150" dirty="0"/>
              <a:t>불확정기한부 자동연장협정</a:t>
            </a:r>
            <a:r>
              <a:rPr lang="en-US" altLang="ko-KR" sz="2400" spc="-150" dirty="0" smtClean="0"/>
              <a:t>)</a:t>
            </a:r>
          </a:p>
          <a:p>
            <a:pPr fontAlgn="base">
              <a:lnSpc>
                <a:spcPct val="140000"/>
              </a:lnSpc>
            </a:pPr>
            <a:endParaRPr lang="ko-KR" altLang="en-US" sz="800" spc="-150" dirty="0"/>
          </a:p>
          <a:p>
            <a:pPr fontAlgn="base">
              <a:lnSpc>
                <a:spcPct val="140000"/>
              </a:lnSpc>
            </a:pPr>
            <a:r>
              <a:rPr lang="ko-KR" altLang="en-US" sz="2400" spc="-150" dirty="0"/>
              <a:t>이와 관련하여 대법원은 “단체협약이 노동조합법 제</a:t>
            </a:r>
            <a:r>
              <a:rPr lang="en-US" altLang="ko-KR" sz="2400" spc="-150" dirty="0"/>
              <a:t>32</a:t>
            </a:r>
            <a:r>
              <a:rPr lang="ko-KR" altLang="en-US" sz="2400" spc="-150" dirty="0"/>
              <a:t>조제</a:t>
            </a:r>
            <a:r>
              <a:rPr lang="en-US" altLang="ko-KR" sz="2400" spc="-150" dirty="0"/>
              <a:t>1</a:t>
            </a:r>
            <a:r>
              <a:rPr lang="ko-KR" altLang="en-US" sz="2400" spc="-150" dirty="0"/>
              <a:t>항</a:t>
            </a:r>
            <a:r>
              <a:rPr lang="en-US" altLang="ko-KR" sz="2400" spc="-150" dirty="0"/>
              <a:t>, </a:t>
            </a:r>
            <a:r>
              <a:rPr lang="ko-KR" altLang="en-US" sz="2400" spc="-150" dirty="0"/>
              <a:t>제</a:t>
            </a:r>
            <a:r>
              <a:rPr lang="en-US" altLang="ko-KR" sz="2400" spc="-150" dirty="0"/>
              <a:t>2</a:t>
            </a:r>
            <a:r>
              <a:rPr lang="ko-KR" altLang="en-US" sz="2400" spc="-150" dirty="0"/>
              <a:t>항의 제한을 받는 </a:t>
            </a:r>
            <a:r>
              <a:rPr lang="ko-KR" altLang="en-US" sz="2400" u="sng" spc="-150" dirty="0"/>
              <a:t>본래의 유효기간이 경과한 후에 불확정기한부 자동연장조항에 따라 계속 효력을 유지하게 된 경우에</a:t>
            </a:r>
            <a:r>
              <a:rPr lang="en-US" altLang="ko-KR" sz="2400" spc="-150" dirty="0"/>
              <a:t>, </a:t>
            </a:r>
            <a:r>
              <a:rPr lang="ko-KR" altLang="en-US" sz="2400" b="1" u="sng" spc="-150" dirty="0">
                <a:solidFill>
                  <a:srgbClr val="3333FF"/>
                </a:solidFill>
              </a:rPr>
              <a:t>그 효력이 유지된 단체협약의 유효기간은 노동조합법 제</a:t>
            </a:r>
            <a:r>
              <a:rPr lang="en-US" altLang="ko-KR" sz="2400" b="1" u="sng" spc="-150" dirty="0">
                <a:solidFill>
                  <a:srgbClr val="3333FF"/>
                </a:solidFill>
              </a:rPr>
              <a:t>32</a:t>
            </a:r>
            <a:r>
              <a:rPr lang="ko-KR" altLang="en-US" sz="2400" b="1" u="sng" spc="-150" dirty="0">
                <a:solidFill>
                  <a:srgbClr val="3333FF"/>
                </a:solidFill>
              </a:rPr>
              <a:t>조제</a:t>
            </a:r>
            <a:r>
              <a:rPr lang="en-US" altLang="ko-KR" sz="2400" b="1" u="sng" spc="-150" dirty="0">
                <a:solidFill>
                  <a:srgbClr val="3333FF"/>
                </a:solidFill>
              </a:rPr>
              <a:t>1</a:t>
            </a:r>
            <a:r>
              <a:rPr lang="ko-KR" altLang="en-US" sz="2400" b="1" u="sng" spc="-150" dirty="0">
                <a:solidFill>
                  <a:srgbClr val="3333FF"/>
                </a:solidFill>
              </a:rPr>
              <a:t>항</a:t>
            </a:r>
            <a:r>
              <a:rPr lang="en-US" altLang="ko-KR" sz="2400" b="1" u="sng" spc="-150" dirty="0">
                <a:solidFill>
                  <a:srgbClr val="3333FF"/>
                </a:solidFill>
              </a:rPr>
              <a:t>, </a:t>
            </a:r>
            <a:r>
              <a:rPr lang="ko-KR" altLang="en-US" sz="2400" b="1" u="sng" spc="-150" dirty="0">
                <a:solidFill>
                  <a:srgbClr val="3333FF"/>
                </a:solidFill>
              </a:rPr>
              <a:t>제</a:t>
            </a:r>
            <a:r>
              <a:rPr lang="en-US" altLang="ko-KR" sz="2400" b="1" u="sng" spc="-150" dirty="0">
                <a:solidFill>
                  <a:srgbClr val="3333FF"/>
                </a:solidFill>
              </a:rPr>
              <a:t>2</a:t>
            </a:r>
            <a:r>
              <a:rPr lang="ko-KR" altLang="en-US" sz="2400" b="1" u="sng" spc="-150" dirty="0">
                <a:solidFill>
                  <a:srgbClr val="3333FF"/>
                </a:solidFill>
              </a:rPr>
              <a:t>항에 의하여 일률적으로 </a:t>
            </a:r>
            <a:r>
              <a:rPr lang="en-US" altLang="ko-KR" sz="2400" b="1" u="sng" spc="-150" dirty="0">
                <a:solidFill>
                  <a:srgbClr val="3333FF"/>
                </a:solidFill>
              </a:rPr>
              <a:t>2</a:t>
            </a:r>
            <a:r>
              <a:rPr lang="ko-KR" altLang="en-US" sz="2400" b="1" u="sng" spc="-150" dirty="0">
                <a:solidFill>
                  <a:srgbClr val="3333FF"/>
                </a:solidFill>
              </a:rPr>
              <a:t>년으로 제한되지는 아니한다고 봄이 타당하다</a:t>
            </a:r>
            <a:r>
              <a:rPr lang="en-US" altLang="ko-KR" sz="2400" b="1" u="sng" spc="-150" dirty="0">
                <a:solidFill>
                  <a:srgbClr val="3333FF"/>
                </a:solidFill>
              </a:rPr>
              <a:t>.</a:t>
            </a:r>
            <a:r>
              <a:rPr lang="ko-KR" altLang="en-US" sz="2400" spc="-150" dirty="0"/>
              <a:t>”</a:t>
            </a:r>
            <a:r>
              <a:rPr lang="en-US" altLang="ko-KR" sz="2400" spc="-150" dirty="0"/>
              <a:t>(</a:t>
            </a:r>
            <a:r>
              <a:rPr lang="ko-KR" altLang="en-US" sz="2400" spc="-150" dirty="0"/>
              <a:t>대법원 </a:t>
            </a:r>
            <a:r>
              <a:rPr lang="en-US" altLang="ko-KR" sz="2400" spc="-150" dirty="0"/>
              <a:t>2015.10.29. </a:t>
            </a:r>
            <a:r>
              <a:rPr lang="ko-KR" altLang="en-US" sz="2400" spc="-150" dirty="0"/>
              <a:t>선고 </a:t>
            </a:r>
            <a:r>
              <a:rPr lang="en-US" altLang="ko-KR" sz="2400" spc="-150" dirty="0"/>
              <a:t>2012</a:t>
            </a:r>
            <a:r>
              <a:rPr lang="ko-KR" altLang="en-US" sz="2400" spc="-150" dirty="0"/>
              <a:t>다</a:t>
            </a:r>
            <a:r>
              <a:rPr lang="en-US" altLang="ko-KR" sz="2400" spc="-150" dirty="0"/>
              <a:t>1138 </a:t>
            </a:r>
            <a:r>
              <a:rPr lang="ko-KR" altLang="en-US" sz="2400" spc="-150" dirty="0"/>
              <a:t>판결</a:t>
            </a:r>
            <a:r>
              <a:rPr lang="en-US" altLang="ko-KR" sz="2400" spc="-150" dirty="0"/>
              <a:t>)</a:t>
            </a:r>
            <a:r>
              <a:rPr lang="ko-KR" altLang="en-US" sz="2400" spc="-150" dirty="0"/>
              <a:t>라고 판시하였음</a:t>
            </a:r>
            <a:r>
              <a:rPr lang="en-US" altLang="ko-KR" sz="2400" spc="-150" dirty="0"/>
              <a:t>. </a:t>
            </a:r>
            <a:r>
              <a:rPr lang="ko-KR" altLang="en-US" sz="2400" u="sng" spc="-150" dirty="0">
                <a:solidFill>
                  <a:srgbClr val="FF6600"/>
                </a:solidFill>
              </a:rPr>
              <a:t>예를 들어 어느 단체협약에 ‘협약의 유효기간이 만료되어도 갱신협약이 체결될 때까지는 본 협약의 효력은 지속한다</a:t>
            </a:r>
            <a:r>
              <a:rPr lang="en-US" altLang="ko-KR" sz="2400" u="sng" spc="-150" dirty="0">
                <a:solidFill>
                  <a:srgbClr val="FF6600"/>
                </a:solidFill>
              </a:rPr>
              <a:t>.’</a:t>
            </a:r>
            <a:r>
              <a:rPr lang="ko-KR" altLang="en-US" sz="2400" u="sng" spc="-150" dirty="0">
                <a:solidFill>
                  <a:srgbClr val="FF6600"/>
                </a:solidFill>
              </a:rPr>
              <a:t>는 규정이 있었는데 본래의 유효기간이 경과한 지 </a:t>
            </a:r>
            <a:r>
              <a:rPr lang="en-US" altLang="ko-KR" sz="2400" u="sng" spc="-150" dirty="0">
                <a:solidFill>
                  <a:srgbClr val="FF6600"/>
                </a:solidFill>
              </a:rPr>
              <a:t>3</a:t>
            </a:r>
            <a:r>
              <a:rPr lang="ko-KR" altLang="en-US" sz="2400" u="sng" spc="-150" dirty="0">
                <a:solidFill>
                  <a:srgbClr val="FF6600"/>
                </a:solidFill>
              </a:rPr>
              <a:t>년 후 시점에 당해 노동조합에 가입한 조합원에게도 그 단체협약이 적용되는 것임</a:t>
            </a:r>
            <a:r>
              <a:rPr lang="en-US" altLang="ko-KR" sz="2400" u="sng" spc="-150" dirty="0">
                <a:solidFill>
                  <a:srgbClr val="FF6600"/>
                </a:solidFill>
              </a:rPr>
              <a:t>. </a:t>
            </a:r>
            <a:endParaRPr lang="ko-KR" altLang="en-US" sz="2400" spc="-150" dirty="0">
              <a:solidFill>
                <a:srgbClr val="FF6600"/>
              </a:solidFill>
            </a:endParaRPr>
          </a:p>
          <a:p>
            <a:pPr fontAlgn="base"/>
            <a:endParaRPr lang="en-US" altLang="ko-KR" sz="800" dirty="0" smtClean="0"/>
          </a:p>
          <a:p>
            <a:pPr fontAlgn="base"/>
            <a:r>
              <a:rPr lang="en-US" altLang="ko-KR" sz="2400" dirty="0" smtClean="0"/>
              <a:t> </a:t>
            </a:r>
            <a:endParaRPr lang="ko-KR" altLang="en-US" sz="2400" dirty="0"/>
          </a:p>
        </p:txBody>
      </p:sp>
    </p:spTree>
    <p:extLst>
      <p:ext uri="{BB962C8B-B14F-4D97-AF65-F5344CB8AC3E}">
        <p14:creationId xmlns:p14="http://schemas.microsoft.com/office/powerpoint/2010/main" val="767003888"/>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53998"/>
          </a:xfrm>
          <a:prstGeom prst="rect">
            <a:avLst/>
          </a:prstGeom>
          <a:noFill/>
        </p:spPr>
        <p:txBody>
          <a:bodyPr wrap="square" rtlCol="0">
            <a:spAutoFit/>
          </a:bodyPr>
          <a:lstStyle/>
          <a:p>
            <a:pPr fontAlgn="base"/>
            <a:r>
              <a:rPr lang="en-US" altLang="ko-KR" sz="3000" b="1" spc="-300" dirty="0"/>
              <a:t>2</a:t>
            </a:r>
            <a:r>
              <a:rPr lang="en-US" altLang="ko-KR" sz="3000" b="1" spc="-300" dirty="0" smtClean="0"/>
              <a:t>. </a:t>
            </a:r>
            <a:r>
              <a:rPr lang="ko-KR" altLang="en-US" sz="3000" b="1" spc="-300" dirty="0" smtClean="0"/>
              <a:t>단체협약 </a:t>
            </a:r>
            <a:r>
              <a:rPr lang="en-US" altLang="ko-KR" sz="3000" b="1" spc="-300" dirty="0" smtClean="0"/>
              <a:t>– </a:t>
            </a:r>
            <a:r>
              <a:rPr lang="ko-KR" altLang="en-US" sz="3000" b="1" spc="-300" dirty="0" smtClean="0"/>
              <a:t>마</a:t>
            </a:r>
            <a:r>
              <a:rPr lang="en-US" altLang="ko-KR" sz="3000" b="1" spc="-300" dirty="0" smtClean="0"/>
              <a:t>. </a:t>
            </a:r>
            <a:r>
              <a:rPr lang="ko-KR" altLang="en-US" sz="3000" b="1" spc="-300" dirty="0" smtClean="0"/>
              <a:t>단체협약의 종료와 종료후의 근로관계</a:t>
            </a:r>
            <a:endParaRPr lang="ko-KR" altLang="en-US" sz="3000" b="1" spc="-300"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 y="765136"/>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60189" y="743774"/>
            <a:ext cx="12113703" cy="6223242"/>
          </a:xfrm>
          <a:prstGeom prst="rect">
            <a:avLst/>
          </a:prstGeom>
          <a:noFill/>
        </p:spPr>
        <p:txBody>
          <a:bodyPr wrap="square" rtlCol="0">
            <a:spAutoFit/>
          </a:bodyPr>
          <a:lstStyle/>
          <a:p>
            <a:pPr fontAlgn="base">
              <a:lnSpc>
                <a:spcPct val="130000"/>
              </a:lnSpc>
            </a:pPr>
            <a:r>
              <a:rPr lang="en-US" altLang="ko-KR" sz="2400" spc="-150" dirty="0" smtClean="0"/>
              <a:t>- </a:t>
            </a:r>
            <a:r>
              <a:rPr lang="ko-KR" altLang="en-US" sz="2400" b="1" u="sng" spc="-150" dirty="0">
                <a:solidFill>
                  <a:srgbClr val="FF6600"/>
                </a:solidFill>
              </a:rPr>
              <a:t>자동연장협정이 있더라도 당사자 일방이 이전 단체협약을 해지하고자 하는 날의 </a:t>
            </a:r>
            <a:r>
              <a:rPr lang="en-US" altLang="ko-KR" sz="2400" b="1" u="sng" spc="-150" dirty="0">
                <a:solidFill>
                  <a:srgbClr val="FF6600"/>
                </a:solidFill>
              </a:rPr>
              <a:t>6</a:t>
            </a:r>
            <a:r>
              <a:rPr lang="ko-KR" altLang="en-US" sz="2400" b="1" u="sng" spc="-150" dirty="0">
                <a:solidFill>
                  <a:srgbClr val="FF6600"/>
                </a:solidFill>
              </a:rPr>
              <a:t>월전까지 이전 단체협약의 해지를 통지하게 되면 이전 단체협약은 그 날에 해지됨</a:t>
            </a:r>
            <a:r>
              <a:rPr lang="en-US" altLang="ko-KR" sz="2400" b="1" u="sng" spc="-150" dirty="0">
                <a:solidFill>
                  <a:srgbClr val="FF6600"/>
                </a:solidFill>
              </a:rPr>
              <a:t>.</a:t>
            </a:r>
            <a:endParaRPr lang="ko-KR" altLang="en-US" sz="2400" spc="-150" dirty="0">
              <a:solidFill>
                <a:srgbClr val="FF6600"/>
              </a:solidFill>
            </a:endParaRPr>
          </a:p>
          <a:p>
            <a:pPr fontAlgn="base">
              <a:lnSpc>
                <a:spcPct val="130000"/>
              </a:lnSpc>
            </a:pPr>
            <a:r>
              <a:rPr lang="en-US" altLang="ko-KR" sz="2400" spc="-150" dirty="0"/>
              <a:t>- </a:t>
            </a:r>
            <a:r>
              <a:rPr lang="ko-KR" altLang="en-US" sz="2400" spc="-150" dirty="0"/>
              <a:t>대개 유효기간이 지난 후에 통지하나 </a:t>
            </a:r>
            <a:r>
              <a:rPr lang="ko-KR" altLang="en-US" sz="2400" b="1" u="sng" spc="-150" dirty="0"/>
              <a:t>유효기간 중에 통지했다면 유효기간이 끝난 날로부터 </a:t>
            </a:r>
            <a:r>
              <a:rPr lang="en-US" altLang="ko-KR" sz="2400" b="1" u="sng" spc="-150" dirty="0"/>
              <a:t>6</a:t>
            </a:r>
            <a:r>
              <a:rPr lang="ko-KR" altLang="en-US" sz="2400" b="1" u="sng" spc="-150" dirty="0"/>
              <a:t>월 후</a:t>
            </a:r>
            <a:r>
              <a:rPr lang="en-US" altLang="ko-KR" sz="2400" b="1" u="sng" spc="-150" dirty="0"/>
              <a:t>, 6</a:t>
            </a:r>
            <a:r>
              <a:rPr lang="ko-KR" altLang="en-US" sz="2400" b="1" u="sng" spc="-150" dirty="0"/>
              <a:t>개월을 넘는 기간을 따로 정하여 통지했다면 그 기간이 지난 후</a:t>
            </a:r>
            <a:r>
              <a:rPr lang="en-US" altLang="ko-KR" sz="2400" b="1" u="sng" spc="-150" dirty="0"/>
              <a:t>, </a:t>
            </a:r>
            <a:r>
              <a:rPr lang="ko-KR" altLang="en-US" sz="2400" b="1" u="sng" spc="-150" dirty="0"/>
              <a:t>유효기간이 지난 후 </a:t>
            </a:r>
            <a:r>
              <a:rPr lang="en-US" altLang="ko-KR" sz="2400" b="1" u="sng" spc="-150" dirty="0"/>
              <a:t>6</a:t>
            </a:r>
            <a:r>
              <a:rPr lang="ko-KR" altLang="en-US" sz="2400" b="1" u="sng" spc="-150" dirty="0"/>
              <a:t>월을 넘지 않는 기간을 정하여 통지했다면 노동조합이 통지를 받은 날로부터 </a:t>
            </a:r>
            <a:r>
              <a:rPr lang="en-US" altLang="ko-KR" sz="2400" b="1" u="sng" spc="-150" dirty="0"/>
              <a:t>6</a:t>
            </a:r>
            <a:r>
              <a:rPr lang="ko-KR" altLang="en-US" sz="2400" b="1" u="sng" spc="-150" dirty="0"/>
              <a:t>월이 지난 후에 비로소 단체협약의 효력이 상실됨</a:t>
            </a:r>
            <a:r>
              <a:rPr lang="en-US" altLang="ko-KR" sz="2400" b="1" u="sng" spc="-150" dirty="0"/>
              <a:t>.</a:t>
            </a:r>
            <a:endParaRPr lang="ko-KR" altLang="en-US" sz="2400" spc="-150" dirty="0"/>
          </a:p>
          <a:p>
            <a:pPr fontAlgn="base">
              <a:lnSpc>
                <a:spcPct val="130000"/>
              </a:lnSpc>
            </a:pPr>
            <a:r>
              <a:rPr lang="ko-KR" altLang="en-US" sz="2400" spc="-150" dirty="0"/>
              <a:t>→ </a:t>
            </a:r>
            <a:r>
              <a:rPr lang="ko-KR" altLang="en-US" sz="2400" b="1" u="sng" spc="-150" dirty="0"/>
              <a:t>사용자의 일방적인 해지 통보로 인한 </a:t>
            </a:r>
            <a:r>
              <a:rPr lang="ko-KR" altLang="en-US" sz="2400" b="1" u="sng" spc="-150" dirty="0" err="1"/>
              <a:t>무협약</a:t>
            </a:r>
            <a:r>
              <a:rPr lang="ko-KR" altLang="en-US" sz="2400" b="1" u="sng" spc="-150" dirty="0"/>
              <a:t> 상태를 방지하기 위해 단체협약에 ‘</a:t>
            </a:r>
            <a:r>
              <a:rPr lang="ko-KR" altLang="en-US" sz="2400" b="1" u="sng" spc="-150" dirty="0" err="1"/>
              <a:t>합의해지조항</a:t>
            </a:r>
            <a:r>
              <a:rPr lang="ko-KR" altLang="en-US" sz="2400" b="1" u="sng" spc="-150" dirty="0"/>
              <a:t>’</a:t>
            </a:r>
            <a:r>
              <a:rPr lang="en-US" altLang="ko-KR" sz="2400" b="1" u="sng" spc="-150" dirty="0"/>
              <a:t>(</a:t>
            </a:r>
            <a:r>
              <a:rPr lang="ko-KR" altLang="en-US" sz="2400" b="1" u="sng" spc="-150" dirty="0"/>
              <a:t>당사자의 합의 하에서만 해지할 수 있다는 내용</a:t>
            </a:r>
            <a:r>
              <a:rPr lang="en-US" altLang="ko-KR" sz="2400" b="1" u="sng" spc="-150" dirty="0"/>
              <a:t>)</a:t>
            </a:r>
            <a:r>
              <a:rPr lang="ko-KR" altLang="en-US" sz="2400" b="1" u="sng" spc="-150" dirty="0"/>
              <a:t>을 둘 필요가 있음</a:t>
            </a:r>
            <a:r>
              <a:rPr lang="en-US" altLang="ko-KR" sz="2400" b="1" u="sng" spc="-150" dirty="0"/>
              <a:t>.</a:t>
            </a:r>
            <a:endParaRPr lang="ko-KR" altLang="en-US" sz="2400" spc="-150" dirty="0"/>
          </a:p>
          <a:p>
            <a:pPr fontAlgn="base">
              <a:lnSpc>
                <a:spcPct val="130000"/>
              </a:lnSpc>
            </a:pPr>
            <a:r>
              <a:rPr lang="ko-KR" altLang="en-US" sz="2400" spc="-300" dirty="0"/>
              <a:t>그러나 이와 관련하여 </a:t>
            </a:r>
            <a:r>
              <a:rPr lang="ko-KR" altLang="en-US" sz="2400" b="1" spc="-300" dirty="0"/>
              <a:t>최근 판례</a:t>
            </a:r>
            <a:r>
              <a:rPr lang="en-US" altLang="ko-KR" sz="2400" b="1" spc="-300" dirty="0"/>
              <a:t>(</a:t>
            </a:r>
            <a:r>
              <a:rPr lang="ko-KR" altLang="en-US" sz="2400" b="1" spc="-300" dirty="0"/>
              <a:t>대법원 </a:t>
            </a:r>
            <a:r>
              <a:rPr lang="en-US" altLang="ko-KR" sz="2400" b="1" spc="-300" dirty="0"/>
              <a:t>2016.3.10.</a:t>
            </a:r>
            <a:r>
              <a:rPr lang="ko-KR" altLang="en-US" sz="2400" b="1" spc="-300" dirty="0"/>
              <a:t>선고 </a:t>
            </a:r>
            <a:r>
              <a:rPr lang="en-US" altLang="ko-KR" sz="2400" b="1" spc="-300" dirty="0"/>
              <a:t>2013</a:t>
            </a:r>
            <a:r>
              <a:rPr lang="ko-KR" altLang="en-US" sz="2400" b="1" spc="-300" dirty="0"/>
              <a:t>두</a:t>
            </a:r>
            <a:r>
              <a:rPr lang="en-US" altLang="ko-KR" sz="2400" b="1" spc="-300" dirty="0"/>
              <a:t>3160</a:t>
            </a:r>
            <a:r>
              <a:rPr lang="ko-KR" altLang="en-US" sz="2400" b="1" spc="-300" dirty="0"/>
              <a:t>판결</a:t>
            </a:r>
            <a:r>
              <a:rPr lang="en-US" altLang="ko-KR" sz="2400" b="1" spc="-300" dirty="0"/>
              <a:t>)</a:t>
            </a:r>
            <a:r>
              <a:rPr lang="ko-KR" altLang="en-US" sz="2400" b="1" spc="-300" dirty="0"/>
              <a:t>는</a:t>
            </a:r>
            <a:r>
              <a:rPr lang="ko-KR" altLang="en-US" sz="2400" spc="-300" dirty="0"/>
              <a:t> “</a:t>
            </a:r>
            <a:r>
              <a:rPr lang="ko-KR" altLang="en-US" sz="2400" b="1" u="sng" spc="-300" dirty="0"/>
              <a:t>단체협약의 유효기간을 제한한 노동조합법 제</a:t>
            </a:r>
            <a:r>
              <a:rPr lang="en-US" altLang="ko-KR" sz="2400" b="1" u="sng" spc="-300" dirty="0"/>
              <a:t>32</a:t>
            </a:r>
            <a:r>
              <a:rPr lang="ko-KR" altLang="en-US" sz="2400" b="1" u="sng" spc="-300" dirty="0"/>
              <a:t>조제</a:t>
            </a:r>
            <a:r>
              <a:rPr lang="en-US" altLang="ko-KR" sz="2400" b="1" u="sng" spc="-300" dirty="0"/>
              <a:t>1</a:t>
            </a:r>
            <a:r>
              <a:rPr lang="ko-KR" altLang="en-US" sz="2400" b="1" u="sng" spc="-300" dirty="0"/>
              <a:t>항</a:t>
            </a:r>
            <a:r>
              <a:rPr lang="en-US" altLang="ko-KR" sz="2400" b="1" u="sng" spc="-300" dirty="0"/>
              <a:t>, </a:t>
            </a:r>
            <a:r>
              <a:rPr lang="ko-KR" altLang="en-US" sz="2400" b="1" u="sng" spc="-300" dirty="0"/>
              <a:t>제</a:t>
            </a:r>
            <a:r>
              <a:rPr lang="en-US" altLang="ko-KR" sz="2400" b="1" u="sng" spc="-300" dirty="0"/>
              <a:t>2</a:t>
            </a:r>
            <a:r>
              <a:rPr lang="ko-KR" altLang="en-US" sz="2400" b="1" u="sng" spc="-300" dirty="0"/>
              <a:t>항이나 단체협약의 </a:t>
            </a:r>
            <a:r>
              <a:rPr lang="ko-KR" altLang="en-US" sz="2400" b="1" u="sng" spc="-300" dirty="0" err="1"/>
              <a:t>해지권을</a:t>
            </a:r>
            <a:r>
              <a:rPr lang="ko-KR" altLang="en-US" sz="2400" b="1" u="sng" spc="-300" dirty="0"/>
              <a:t> 정한 노동조합법 제</a:t>
            </a:r>
            <a:r>
              <a:rPr lang="en-US" altLang="ko-KR" sz="2400" b="1" u="sng" spc="-300" dirty="0"/>
              <a:t>32</a:t>
            </a:r>
            <a:r>
              <a:rPr lang="ko-KR" altLang="en-US" sz="2400" b="1" u="sng" spc="-300" dirty="0"/>
              <a:t>조제</a:t>
            </a:r>
            <a:r>
              <a:rPr lang="en-US" altLang="ko-KR" sz="2400" b="1" u="sng" spc="-300" dirty="0"/>
              <a:t>3</a:t>
            </a:r>
            <a:r>
              <a:rPr lang="ko-KR" altLang="en-US" sz="2400" b="1" u="sng" spc="-300" dirty="0"/>
              <a:t>항 단서는 모두 성질상 강행규정이라고 볼 것이어서</a:t>
            </a:r>
            <a:r>
              <a:rPr lang="en-US" altLang="ko-KR" sz="2400" b="1" u="sng" spc="-300" dirty="0"/>
              <a:t>, </a:t>
            </a:r>
            <a:r>
              <a:rPr lang="ko-KR" altLang="en-US" sz="2400" b="1" u="sng" spc="-300" dirty="0"/>
              <a:t>당사자 사이의 합의에 의하더라도 단체협약의 </a:t>
            </a:r>
            <a:r>
              <a:rPr lang="ko-KR" altLang="en-US" sz="2400" b="1" u="sng" spc="-300" dirty="0" err="1"/>
              <a:t>해지권을</a:t>
            </a:r>
            <a:r>
              <a:rPr lang="ko-KR" altLang="en-US" sz="2400" b="1" u="sng" spc="-300" dirty="0"/>
              <a:t> 행사하지 못하도록 하는 등 그 적용을 배제하는 것은 허용되지 않는다</a:t>
            </a:r>
            <a:r>
              <a:rPr lang="en-US" altLang="ko-KR" sz="2400" b="1" u="sng" spc="-300" dirty="0"/>
              <a:t>.</a:t>
            </a:r>
            <a:r>
              <a:rPr lang="ko-KR" altLang="en-US" sz="2400" spc="-300" dirty="0"/>
              <a:t>”라고 판시하였다</a:t>
            </a:r>
            <a:r>
              <a:rPr lang="en-US" altLang="ko-KR" sz="2400" spc="-300" dirty="0"/>
              <a:t>. </a:t>
            </a:r>
            <a:endParaRPr lang="ko-KR" altLang="en-US" sz="2400" spc="-300" dirty="0"/>
          </a:p>
          <a:p>
            <a:pPr fontAlgn="base"/>
            <a:endParaRPr lang="en-US" altLang="ko-KR" sz="2400" b="1" dirty="0" smtClean="0"/>
          </a:p>
        </p:txBody>
      </p:sp>
    </p:spTree>
    <p:extLst>
      <p:ext uri="{BB962C8B-B14F-4D97-AF65-F5344CB8AC3E}">
        <p14:creationId xmlns:p14="http://schemas.microsoft.com/office/powerpoint/2010/main" val="3246986613"/>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53998"/>
          </a:xfrm>
          <a:prstGeom prst="rect">
            <a:avLst/>
          </a:prstGeom>
          <a:noFill/>
        </p:spPr>
        <p:txBody>
          <a:bodyPr wrap="square" rtlCol="0">
            <a:spAutoFit/>
          </a:bodyPr>
          <a:lstStyle/>
          <a:p>
            <a:pPr fontAlgn="base"/>
            <a:r>
              <a:rPr lang="en-US" altLang="ko-KR" sz="3000" b="1" spc="-300" dirty="0"/>
              <a:t>2</a:t>
            </a:r>
            <a:r>
              <a:rPr lang="en-US" altLang="ko-KR" sz="3000" b="1" spc="-300" dirty="0" smtClean="0"/>
              <a:t>. </a:t>
            </a:r>
            <a:r>
              <a:rPr lang="ko-KR" altLang="en-US" sz="3000" b="1" spc="-300" dirty="0" smtClean="0"/>
              <a:t>단체협약 </a:t>
            </a:r>
            <a:r>
              <a:rPr lang="en-US" altLang="ko-KR" sz="3000" b="1" spc="-300" dirty="0" smtClean="0"/>
              <a:t>– </a:t>
            </a:r>
            <a:r>
              <a:rPr lang="ko-KR" altLang="en-US" sz="3000" b="1" spc="-300" dirty="0" smtClean="0"/>
              <a:t>마</a:t>
            </a:r>
            <a:r>
              <a:rPr lang="en-US" altLang="ko-KR" sz="3000" b="1" spc="-300" dirty="0" smtClean="0"/>
              <a:t>. </a:t>
            </a:r>
            <a:r>
              <a:rPr lang="ko-KR" altLang="en-US" sz="3000" b="1" spc="-300" dirty="0" smtClean="0"/>
              <a:t>단체협약의 종료와 종료후의 근로관계</a:t>
            </a:r>
            <a:endParaRPr lang="ko-KR" altLang="en-US" sz="3000" b="1" spc="-300"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 y="765136"/>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60189" y="743774"/>
            <a:ext cx="12113703" cy="6635663"/>
          </a:xfrm>
          <a:prstGeom prst="rect">
            <a:avLst/>
          </a:prstGeom>
          <a:noFill/>
        </p:spPr>
        <p:txBody>
          <a:bodyPr wrap="square" rtlCol="0">
            <a:spAutoFit/>
          </a:bodyPr>
          <a:lstStyle/>
          <a:p>
            <a:pPr fontAlgn="base">
              <a:lnSpc>
                <a:spcPct val="130000"/>
              </a:lnSpc>
            </a:pPr>
            <a:r>
              <a:rPr lang="ko-KR" altLang="en-US" sz="2400" b="1" dirty="0" smtClean="0"/>
              <a:t>○ </a:t>
            </a:r>
            <a:r>
              <a:rPr lang="ko-KR" altLang="en-US" sz="2400" b="1" dirty="0"/>
              <a:t>자동갱신협정</a:t>
            </a:r>
            <a:endParaRPr lang="ko-KR" altLang="en-US" sz="2400" dirty="0"/>
          </a:p>
          <a:p>
            <a:pPr fontAlgn="base"/>
            <a:endParaRPr lang="en-US" altLang="ko-KR" sz="800" dirty="0" smtClean="0"/>
          </a:p>
          <a:p>
            <a:pPr fontAlgn="base"/>
            <a:r>
              <a:rPr lang="en-US" altLang="ko-KR" sz="2400" dirty="0" smtClean="0"/>
              <a:t>- </a:t>
            </a:r>
            <a:r>
              <a:rPr lang="ko-KR" altLang="en-US" sz="2400" dirty="0"/>
              <a:t>예를 들어 </a:t>
            </a:r>
            <a:r>
              <a:rPr lang="ko-KR" altLang="en-US" sz="2400" u="sng" dirty="0"/>
              <a:t>‘단체협약 유효기간 만료되기 이전 </a:t>
            </a:r>
            <a:r>
              <a:rPr lang="en-US" altLang="ko-KR" sz="2400" u="sng" dirty="0"/>
              <a:t>30</a:t>
            </a:r>
            <a:r>
              <a:rPr lang="ko-KR" altLang="en-US" sz="2400" u="sng" dirty="0"/>
              <a:t>일 전까지 서면으로 새로운 단체협약 체결을 위한 교섭 요청을 하지 않는 경우에는 이 단체협약과 같은 내용으로 새로운 단체협약이 체결된 것으로 본다’라는 단체협약 규정</a:t>
            </a:r>
            <a:r>
              <a:rPr lang="en-US" altLang="ko-KR" sz="2400" u="sng" dirty="0"/>
              <a:t>.</a:t>
            </a:r>
            <a:endParaRPr lang="ko-KR" altLang="en-US" sz="2400" dirty="0"/>
          </a:p>
          <a:p>
            <a:pPr fontAlgn="base"/>
            <a:r>
              <a:rPr lang="en-US" altLang="ko-KR" sz="2400" dirty="0" smtClean="0"/>
              <a:t>- </a:t>
            </a:r>
            <a:r>
              <a:rPr lang="ko-KR" altLang="en-US" sz="2400" dirty="0" smtClean="0"/>
              <a:t>갱신된 </a:t>
            </a:r>
            <a:r>
              <a:rPr lang="ko-KR" altLang="en-US" sz="2400" dirty="0"/>
              <a:t>단체협약의 유효기간은 노사 당사자의 의사가 단체협약에 분명히 표시되어 있다면 그 의사에 따를 것이지만 그렇지 않다면 종전 단체협약의 유효기간과 같음</a:t>
            </a:r>
            <a:r>
              <a:rPr lang="en-US" altLang="ko-KR" sz="2400" dirty="0" smtClean="0"/>
              <a:t>.</a:t>
            </a:r>
          </a:p>
          <a:p>
            <a:pPr fontAlgn="base"/>
            <a:endParaRPr lang="en-US" altLang="ko-KR" sz="800" b="1" dirty="0" smtClean="0"/>
          </a:p>
          <a:p>
            <a:pPr fontAlgn="base"/>
            <a:endParaRPr lang="en-US" altLang="ko-KR" sz="1000" b="1" dirty="0" smtClean="0"/>
          </a:p>
          <a:p>
            <a:pPr fontAlgn="base"/>
            <a:r>
              <a:rPr lang="en-US" altLang="ko-KR" sz="2400" b="1" dirty="0" smtClean="0"/>
              <a:t>2) </a:t>
            </a:r>
            <a:r>
              <a:rPr lang="ko-KR" altLang="en-US" sz="2400" b="1" dirty="0" smtClean="0"/>
              <a:t>당사자 </a:t>
            </a:r>
            <a:r>
              <a:rPr lang="ko-KR" altLang="en-US" sz="2400" b="1" dirty="0"/>
              <a:t>변동 등에 의한 문제</a:t>
            </a:r>
          </a:p>
          <a:p>
            <a:pPr fontAlgn="base"/>
            <a:endParaRPr lang="en-US" altLang="ko-KR" sz="800" b="1" dirty="0" smtClean="0"/>
          </a:p>
          <a:p>
            <a:pPr fontAlgn="base">
              <a:lnSpc>
                <a:spcPct val="150000"/>
              </a:lnSpc>
            </a:pPr>
            <a:r>
              <a:rPr lang="ko-KR" altLang="en-US" sz="2400" b="1" dirty="0" smtClean="0"/>
              <a:t>○ 사용자</a:t>
            </a:r>
            <a:endParaRPr lang="en-US" altLang="ko-KR" sz="2400" b="1" dirty="0" smtClean="0"/>
          </a:p>
          <a:p>
            <a:pPr fontAlgn="base">
              <a:lnSpc>
                <a:spcPct val="150000"/>
              </a:lnSpc>
            </a:pPr>
            <a:endParaRPr lang="ko-KR" altLang="en-US" sz="800" dirty="0"/>
          </a:p>
          <a:p>
            <a:pPr fontAlgn="base">
              <a:lnSpc>
                <a:spcPct val="150000"/>
              </a:lnSpc>
            </a:pPr>
            <a:r>
              <a:rPr lang="en-US" altLang="ko-KR" sz="2400" spc="-150" dirty="0"/>
              <a:t>- </a:t>
            </a:r>
            <a:r>
              <a:rPr lang="ko-KR" altLang="en-US" sz="2400" u="sng" spc="-150" dirty="0"/>
              <a:t>개인사업체가 사업주의 사망으로 소멸한 경우 단체협약도 소멸</a:t>
            </a:r>
            <a:r>
              <a:rPr lang="en-US" altLang="ko-KR" sz="2400" spc="-150" dirty="0"/>
              <a:t>. </a:t>
            </a:r>
            <a:r>
              <a:rPr lang="ko-KR" altLang="en-US" sz="2400" spc="-150" dirty="0"/>
              <a:t>단</a:t>
            </a:r>
            <a:r>
              <a:rPr lang="en-US" altLang="ko-KR" sz="2400" spc="-150" dirty="0"/>
              <a:t>, </a:t>
            </a:r>
            <a:r>
              <a:rPr lang="ko-KR" altLang="en-US" sz="2400" spc="-150" dirty="0"/>
              <a:t>영업의 상속이 있는 경우 모두 포괄 승계됨</a:t>
            </a:r>
            <a:r>
              <a:rPr lang="en-US" altLang="ko-KR" sz="2400" spc="-150" dirty="0"/>
              <a:t>.</a:t>
            </a:r>
            <a:endParaRPr lang="ko-KR" altLang="en-US" sz="2400" spc="-150" dirty="0"/>
          </a:p>
          <a:p>
            <a:pPr fontAlgn="base">
              <a:lnSpc>
                <a:spcPct val="150000"/>
              </a:lnSpc>
            </a:pPr>
            <a:r>
              <a:rPr lang="en-US" altLang="ko-KR" sz="2400" spc="-150" dirty="0"/>
              <a:t>- </a:t>
            </a:r>
            <a:r>
              <a:rPr lang="ko-KR" altLang="en-US" sz="2400" u="sng" spc="-150" dirty="0"/>
              <a:t>법인의 경우 해산사유가 발생하게 되면 단체협약은 청산기간 중 그대로 존속하고 청산절차가 종료되는 시점에서 효력이 상실됨</a:t>
            </a:r>
            <a:r>
              <a:rPr lang="en-US" altLang="ko-KR" sz="2400" u="sng" spc="-150" dirty="0"/>
              <a:t>.</a:t>
            </a:r>
            <a:endParaRPr lang="ko-KR" altLang="en-US" sz="2400" spc="-150" dirty="0"/>
          </a:p>
          <a:p>
            <a:pPr fontAlgn="base"/>
            <a:endParaRPr lang="en-US" altLang="ko-KR" sz="2400" dirty="0" smtClean="0"/>
          </a:p>
        </p:txBody>
      </p:sp>
    </p:spTree>
    <p:extLst>
      <p:ext uri="{BB962C8B-B14F-4D97-AF65-F5344CB8AC3E}">
        <p14:creationId xmlns:p14="http://schemas.microsoft.com/office/powerpoint/2010/main" val="427539140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53998"/>
          </a:xfrm>
          <a:prstGeom prst="rect">
            <a:avLst/>
          </a:prstGeom>
          <a:noFill/>
        </p:spPr>
        <p:txBody>
          <a:bodyPr wrap="square" rtlCol="0">
            <a:spAutoFit/>
          </a:bodyPr>
          <a:lstStyle/>
          <a:p>
            <a:pPr fontAlgn="base"/>
            <a:r>
              <a:rPr lang="en-US" altLang="ko-KR" sz="3000" b="1" spc="-300" dirty="0"/>
              <a:t>2</a:t>
            </a:r>
            <a:r>
              <a:rPr lang="en-US" altLang="ko-KR" sz="3000" b="1" spc="-300" dirty="0" smtClean="0"/>
              <a:t>. </a:t>
            </a:r>
            <a:r>
              <a:rPr lang="ko-KR" altLang="en-US" sz="3000" b="1" spc="-300" dirty="0" smtClean="0"/>
              <a:t>단체협약 </a:t>
            </a:r>
            <a:r>
              <a:rPr lang="en-US" altLang="ko-KR" sz="3000" b="1" spc="-300" dirty="0" smtClean="0"/>
              <a:t>– </a:t>
            </a:r>
            <a:r>
              <a:rPr lang="ko-KR" altLang="en-US" sz="3000" b="1" spc="-300" dirty="0" smtClean="0"/>
              <a:t>마</a:t>
            </a:r>
            <a:r>
              <a:rPr lang="en-US" altLang="ko-KR" sz="3000" b="1" spc="-300" dirty="0" smtClean="0"/>
              <a:t>. </a:t>
            </a:r>
            <a:r>
              <a:rPr lang="ko-KR" altLang="en-US" sz="3000" b="1" spc="-300" dirty="0" smtClean="0"/>
              <a:t>단체협약의 종료와 종료후의 근로관계</a:t>
            </a:r>
            <a:endParaRPr lang="ko-KR" altLang="en-US" sz="3000" b="1" spc="-300"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 y="765136"/>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60189" y="931905"/>
            <a:ext cx="12113703" cy="6494085"/>
          </a:xfrm>
          <a:prstGeom prst="rect">
            <a:avLst/>
          </a:prstGeom>
          <a:noFill/>
        </p:spPr>
        <p:txBody>
          <a:bodyPr wrap="square" rtlCol="0">
            <a:spAutoFit/>
          </a:bodyPr>
          <a:lstStyle/>
          <a:p>
            <a:pPr fontAlgn="base"/>
            <a:r>
              <a:rPr lang="en-US" altLang="ko-KR" sz="2400" dirty="0"/>
              <a:t>- </a:t>
            </a:r>
            <a:r>
              <a:rPr lang="ko-KR" altLang="en-US" sz="2400" b="1" u="sng" spc="-150" dirty="0">
                <a:solidFill>
                  <a:srgbClr val="FF6600"/>
                </a:solidFill>
              </a:rPr>
              <a:t>회사의 합병의 경우에는 합병으로 인해 설립된 회사에 포괄 승계</a:t>
            </a:r>
            <a:r>
              <a:rPr lang="en-US" altLang="ko-KR" sz="2400" b="1" u="sng" spc="-150" dirty="0">
                <a:solidFill>
                  <a:srgbClr val="FF6600"/>
                </a:solidFill>
              </a:rPr>
              <a:t>(2004.5.14. </a:t>
            </a:r>
            <a:r>
              <a:rPr lang="ko-KR" altLang="en-US" sz="2400" b="1" u="sng" spc="-150" dirty="0">
                <a:solidFill>
                  <a:srgbClr val="FF6600"/>
                </a:solidFill>
              </a:rPr>
              <a:t>대법원 </a:t>
            </a:r>
            <a:r>
              <a:rPr lang="en-US" altLang="ko-KR" sz="2400" b="1" u="sng" spc="-150" dirty="0">
                <a:solidFill>
                  <a:srgbClr val="FF6600"/>
                </a:solidFill>
              </a:rPr>
              <a:t>2002</a:t>
            </a:r>
            <a:r>
              <a:rPr lang="ko-KR" altLang="en-US" sz="2400" b="1" u="sng" spc="-150" dirty="0">
                <a:solidFill>
                  <a:srgbClr val="FF6600"/>
                </a:solidFill>
              </a:rPr>
              <a:t>다</a:t>
            </a:r>
            <a:r>
              <a:rPr lang="en-US" altLang="ko-KR" sz="2400" b="1" u="sng" spc="-150" dirty="0">
                <a:solidFill>
                  <a:srgbClr val="FF6600"/>
                </a:solidFill>
              </a:rPr>
              <a:t>23185</a:t>
            </a:r>
            <a:r>
              <a:rPr lang="ko-KR" altLang="en-US" sz="2400" b="1" u="sng" spc="-150" dirty="0" err="1">
                <a:solidFill>
                  <a:srgbClr val="FF6600"/>
                </a:solidFill>
              </a:rPr>
              <a:t>ㆍ</a:t>
            </a:r>
            <a:r>
              <a:rPr lang="en-US" altLang="ko-KR" sz="2400" b="1" u="sng" spc="-150" dirty="0">
                <a:solidFill>
                  <a:srgbClr val="FF6600"/>
                </a:solidFill>
              </a:rPr>
              <a:t>23192 </a:t>
            </a:r>
            <a:r>
              <a:rPr lang="ko-KR" altLang="en-US" sz="2400" b="1" u="sng" spc="-150" dirty="0">
                <a:solidFill>
                  <a:srgbClr val="FF6600"/>
                </a:solidFill>
              </a:rPr>
              <a:t>판결 등</a:t>
            </a:r>
            <a:r>
              <a:rPr lang="en-US" altLang="ko-KR" sz="2400" b="1" u="sng" spc="-150" dirty="0">
                <a:solidFill>
                  <a:srgbClr val="FF6600"/>
                </a:solidFill>
              </a:rPr>
              <a:t>). </a:t>
            </a:r>
            <a:r>
              <a:rPr lang="ko-KR" altLang="en-US" sz="2400" b="1" u="sng" spc="-150" dirty="0">
                <a:solidFill>
                  <a:srgbClr val="FF6600"/>
                </a:solidFill>
              </a:rPr>
              <a:t>영업양도가 있는 경우에도 원칙적으로 양도인과 체결한 단체협약은 양수인에게도 그대로 효력을 갖는다</a:t>
            </a:r>
            <a:r>
              <a:rPr lang="en-US" altLang="ko-KR" sz="2400" b="1" u="sng" spc="-150" dirty="0">
                <a:solidFill>
                  <a:srgbClr val="FF6600"/>
                </a:solidFill>
              </a:rPr>
              <a:t>.(1994.11.18 </a:t>
            </a:r>
            <a:r>
              <a:rPr lang="ko-KR" altLang="en-US" sz="2400" b="1" u="sng" spc="-150" dirty="0">
                <a:solidFill>
                  <a:srgbClr val="FF6600"/>
                </a:solidFill>
              </a:rPr>
              <a:t>대법원 </a:t>
            </a:r>
            <a:r>
              <a:rPr lang="en-US" altLang="ko-KR" sz="2400" b="1" u="sng" spc="-150" dirty="0">
                <a:solidFill>
                  <a:srgbClr val="FF6600"/>
                </a:solidFill>
              </a:rPr>
              <a:t>93</a:t>
            </a:r>
            <a:r>
              <a:rPr lang="ko-KR" altLang="en-US" sz="2400" b="1" u="sng" spc="-150" dirty="0">
                <a:solidFill>
                  <a:srgbClr val="FF6600"/>
                </a:solidFill>
              </a:rPr>
              <a:t>다</a:t>
            </a:r>
            <a:r>
              <a:rPr lang="en-US" altLang="ko-KR" sz="2400" b="1" u="sng" spc="-150" dirty="0">
                <a:solidFill>
                  <a:srgbClr val="FF6600"/>
                </a:solidFill>
              </a:rPr>
              <a:t>18938 </a:t>
            </a:r>
            <a:r>
              <a:rPr lang="ko-KR" altLang="en-US" sz="2400" b="1" u="sng" spc="-150" dirty="0">
                <a:solidFill>
                  <a:srgbClr val="FF6600"/>
                </a:solidFill>
              </a:rPr>
              <a:t>판결 등</a:t>
            </a:r>
            <a:r>
              <a:rPr lang="en-US" altLang="ko-KR" sz="2400" b="1" u="sng" spc="-150" dirty="0">
                <a:solidFill>
                  <a:srgbClr val="FF6600"/>
                </a:solidFill>
              </a:rPr>
              <a:t>).</a:t>
            </a:r>
            <a:endParaRPr lang="ko-KR" altLang="en-US" sz="2400" spc="-150" dirty="0">
              <a:solidFill>
                <a:srgbClr val="FF6600"/>
              </a:solidFill>
            </a:endParaRPr>
          </a:p>
          <a:p>
            <a:pPr fontAlgn="base"/>
            <a:r>
              <a:rPr lang="ko-KR" altLang="en-US" sz="2400" dirty="0" smtClean="0"/>
              <a:t>회사의 </a:t>
            </a:r>
            <a:r>
              <a:rPr lang="ko-KR" altLang="en-US" sz="2400" dirty="0"/>
              <a:t>조직변경</a:t>
            </a:r>
            <a:r>
              <a:rPr lang="en-US" altLang="ko-KR" sz="2400" dirty="0"/>
              <a:t>, </a:t>
            </a:r>
            <a:r>
              <a:rPr lang="ko-KR" altLang="en-US" sz="2400" dirty="0"/>
              <a:t>개인사업체의 법인 전환</a:t>
            </a:r>
            <a:r>
              <a:rPr lang="en-US" altLang="ko-KR" sz="2400" dirty="0"/>
              <a:t>, </a:t>
            </a:r>
            <a:r>
              <a:rPr lang="ko-KR" altLang="en-US" sz="2400" dirty="0"/>
              <a:t>개인사업체의 영업 상속이 있는 경우에는 회사의 동일성이 있으므로 역시 효력이 유지됨</a:t>
            </a:r>
            <a:r>
              <a:rPr lang="en-US" altLang="ko-KR" sz="2400" dirty="0" smtClean="0"/>
              <a:t>.</a:t>
            </a:r>
            <a:endParaRPr lang="ko-KR" altLang="en-US" sz="2400" dirty="0"/>
          </a:p>
          <a:p>
            <a:pPr fontAlgn="base"/>
            <a:endParaRPr lang="en-US" altLang="ko-KR" sz="800" b="1" dirty="0" smtClean="0"/>
          </a:p>
          <a:p>
            <a:pPr fontAlgn="base"/>
            <a:r>
              <a:rPr lang="ko-KR" altLang="en-US" sz="2400" b="1" dirty="0" smtClean="0"/>
              <a:t>○ </a:t>
            </a:r>
            <a:r>
              <a:rPr lang="ko-KR" altLang="en-US" sz="2400" b="1" dirty="0"/>
              <a:t>노동조합</a:t>
            </a:r>
            <a:endParaRPr lang="ko-KR" altLang="en-US" sz="2400" dirty="0"/>
          </a:p>
          <a:p>
            <a:pPr fontAlgn="base"/>
            <a:endParaRPr lang="en-US" altLang="ko-KR" sz="800" dirty="0" smtClean="0"/>
          </a:p>
          <a:p>
            <a:pPr fontAlgn="base"/>
            <a:r>
              <a:rPr lang="en-US" altLang="ko-KR" sz="2400" dirty="0" smtClean="0"/>
              <a:t>- </a:t>
            </a:r>
            <a:r>
              <a:rPr lang="ko-KR" altLang="en-US" sz="2400" u="sng" dirty="0"/>
              <a:t>노동조합에 해산사유가 발생하면</a:t>
            </a:r>
            <a:r>
              <a:rPr lang="en-US" altLang="ko-KR" sz="2400" u="sng" dirty="0"/>
              <a:t>, </a:t>
            </a:r>
            <a:r>
              <a:rPr lang="ko-KR" altLang="en-US" sz="2400" u="sng" dirty="0" err="1"/>
              <a:t>청산철차를</a:t>
            </a:r>
            <a:r>
              <a:rPr lang="ko-KR" altLang="en-US" sz="2400" u="sng" dirty="0"/>
              <a:t> 거치게 되고 청산이 종료된 시점에서 효력이 종료</a:t>
            </a:r>
            <a:endParaRPr lang="ko-KR" altLang="en-US" sz="2400" dirty="0"/>
          </a:p>
          <a:p>
            <a:pPr fontAlgn="base"/>
            <a:r>
              <a:rPr lang="en-US" altLang="ko-KR" sz="2400" dirty="0"/>
              <a:t>- </a:t>
            </a:r>
            <a:r>
              <a:rPr lang="ko-KR" altLang="en-US" sz="2400" u="sng" dirty="0"/>
              <a:t>노동조합이 합병되는 경우에는 소멸된 노동조합의 재산 및 단체협약도 흡수한 노동조합이나 합병으로 신설된 노동조합에 승계</a:t>
            </a:r>
            <a:r>
              <a:rPr lang="ko-KR" altLang="en-US" sz="2400" dirty="0"/>
              <a:t> </a:t>
            </a:r>
          </a:p>
          <a:p>
            <a:pPr fontAlgn="base"/>
            <a:r>
              <a:rPr lang="en-US" altLang="ko-KR" sz="2400" dirty="0"/>
              <a:t>- </a:t>
            </a:r>
            <a:r>
              <a:rPr lang="ko-KR" altLang="en-US" sz="2400" dirty="0"/>
              <a:t>노동조합이 분할된 경우에는 분할로 소멸하는 노동조합의 단체협약이 분할로 인해 신설되는 노동조합에도 승계될 것인지에 대해</a:t>
            </a:r>
            <a:r>
              <a:rPr lang="en-US" altLang="ko-KR" sz="2400" dirty="0"/>
              <a:t>, </a:t>
            </a:r>
            <a:r>
              <a:rPr lang="ko-KR" altLang="en-US" sz="2400" dirty="0"/>
              <a:t>대체로 이전 노동조합과 신설노동조합간의 실질적 동일성이 있는가를 판단하여 승계 여부를 결정함</a:t>
            </a:r>
            <a:r>
              <a:rPr lang="en-US" altLang="ko-KR" sz="2400" dirty="0"/>
              <a:t>(</a:t>
            </a:r>
            <a:r>
              <a:rPr lang="ko-KR" altLang="en-US" sz="2400" dirty="0"/>
              <a:t>이견 있음</a:t>
            </a:r>
            <a:r>
              <a:rPr lang="en-US" altLang="ko-KR" sz="2400" dirty="0"/>
              <a:t>). </a:t>
            </a:r>
            <a:r>
              <a:rPr lang="ko-KR" altLang="en-US" sz="2400" dirty="0"/>
              <a:t>다만</a:t>
            </a:r>
            <a:r>
              <a:rPr lang="en-US" altLang="ko-KR" sz="2400" dirty="0"/>
              <a:t>, </a:t>
            </a:r>
            <a:r>
              <a:rPr lang="ko-KR" altLang="en-US" sz="2400" dirty="0"/>
              <a:t>규범적 부분은 승계</a:t>
            </a:r>
          </a:p>
          <a:p>
            <a:pPr fontAlgn="base"/>
            <a:r>
              <a:rPr lang="en-US" altLang="ko-KR" sz="2400" dirty="0"/>
              <a:t>- </a:t>
            </a:r>
            <a:r>
              <a:rPr lang="ko-KR" altLang="en-US" sz="2400" b="1" u="sng" dirty="0">
                <a:solidFill>
                  <a:srgbClr val="FF0000"/>
                </a:solidFill>
              </a:rPr>
              <a:t>조직형태변경이 있는 경우 동일성을 전제한 것이므로 당연히 승계</a:t>
            </a:r>
            <a:endParaRPr lang="ko-KR" altLang="en-US" sz="2400" dirty="0">
              <a:solidFill>
                <a:srgbClr val="FF0000"/>
              </a:solidFill>
            </a:endParaRPr>
          </a:p>
          <a:p>
            <a:pPr fontAlgn="base"/>
            <a:endParaRPr lang="en-US" altLang="ko-KR" sz="2400" dirty="0" smtClean="0"/>
          </a:p>
        </p:txBody>
      </p:sp>
    </p:spTree>
    <p:extLst>
      <p:ext uri="{BB962C8B-B14F-4D97-AF65-F5344CB8AC3E}">
        <p14:creationId xmlns:p14="http://schemas.microsoft.com/office/powerpoint/2010/main" val="255085311"/>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53998"/>
          </a:xfrm>
          <a:prstGeom prst="rect">
            <a:avLst/>
          </a:prstGeom>
          <a:noFill/>
        </p:spPr>
        <p:txBody>
          <a:bodyPr wrap="square" rtlCol="0">
            <a:spAutoFit/>
          </a:bodyPr>
          <a:lstStyle/>
          <a:p>
            <a:pPr fontAlgn="base"/>
            <a:r>
              <a:rPr lang="en-US" altLang="ko-KR" sz="3000" b="1" spc="-300" dirty="0"/>
              <a:t>2</a:t>
            </a:r>
            <a:r>
              <a:rPr lang="en-US" altLang="ko-KR" sz="3000" b="1" spc="-300" dirty="0" smtClean="0"/>
              <a:t>. </a:t>
            </a:r>
            <a:r>
              <a:rPr lang="ko-KR" altLang="en-US" sz="3000" b="1" spc="-300" dirty="0" smtClean="0"/>
              <a:t>단체협약 </a:t>
            </a:r>
            <a:r>
              <a:rPr lang="en-US" altLang="ko-KR" sz="3000" b="1" spc="-300" dirty="0" smtClean="0"/>
              <a:t>– </a:t>
            </a:r>
            <a:r>
              <a:rPr lang="ko-KR" altLang="en-US" sz="3000" b="1" spc="-300" dirty="0" smtClean="0"/>
              <a:t>마</a:t>
            </a:r>
            <a:r>
              <a:rPr lang="en-US" altLang="ko-KR" sz="3000" b="1" spc="-300" dirty="0" smtClean="0"/>
              <a:t>. </a:t>
            </a:r>
            <a:r>
              <a:rPr lang="ko-KR" altLang="en-US" sz="3000" b="1" spc="-300" dirty="0" smtClean="0"/>
              <a:t>단체협약의 종료와 종료후의 근로관계</a:t>
            </a:r>
            <a:endParaRPr lang="ko-KR" altLang="en-US" sz="3000" b="1" spc="-300"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 y="765136"/>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60189" y="931905"/>
            <a:ext cx="12113703" cy="6321731"/>
          </a:xfrm>
          <a:prstGeom prst="rect">
            <a:avLst/>
          </a:prstGeom>
          <a:noFill/>
        </p:spPr>
        <p:txBody>
          <a:bodyPr wrap="square" rtlCol="0">
            <a:spAutoFit/>
          </a:bodyPr>
          <a:lstStyle/>
          <a:p>
            <a:pPr fontAlgn="base">
              <a:lnSpc>
                <a:spcPct val="140000"/>
              </a:lnSpc>
            </a:pPr>
            <a:r>
              <a:rPr lang="en-US" altLang="ko-KR" sz="2400" b="1" u="sng" dirty="0" smtClean="0">
                <a:solidFill>
                  <a:srgbClr val="FF0000"/>
                </a:solidFill>
              </a:rPr>
              <a:t>3</a:t>
            </a:r>
            <a:r>
              <a:rPr lang="en-US" altLang="ko-KR" sz="2400" b="1" u="sng" spc="-150" dirty="0" smtClean="0">
                <a:solidFill>
                  <a:srgbClr val="FF0000"/>
                </a:solidFill>
              </a:rPr>
              <a:t>) </a:t>
            </a:r>
            <a:r>
              <a:rPr lang="ko-KR" altLang="en-US" sz="2400" b="1" u="sng" spc="-150" dirty="0" smtClean="0">
                <a:solidFill>
                  <a:srgbClr val="FF0000"/>
                </a:solidFill>
              </a:rPr>
              <a:t>단체협약 </a:t>
            </a:r>
            <a:r>
              <a:rPr lang="ko-KR" altLang="en-US" sz="2400" b="1" u="sng" spc="-150" dirty="0">
                <a:solidFill>
                  <a:srgbClr val="FF0000"/>
                </a:solidFill>
              </a:rPr>
              <a:t>종료 후</a:t>
            </a:r>
            <a:r>
              <a:rPr lang="en-US" altLang="ko-KR" sz="2400" b="1" u="sng" spc="-150" dirty="0">
                <a:solidFill>
                  <a:srgbClr val="FF0000"/>
                </a:solidFill>
              </a:rPr>
              <a:t>(</a:t>
            </a:r>
            <a:r>
              <a:rPr lang="ko-KR" altLang="en-US" sz="2400" b="1" u="sng" spc="-150" dirty="0" err="1">
                <a:solidFill>
                  <a:srgbClr val="FF0000"/>
                </a:solidFill>
              </a:rPr>
              <a:t>무협약</a:t>
            </a:r>
            <a:r>
              <a:rPr lang="ko-KR" altLang="en-US" sz="2400" b="1" u="sng" spc="-150" dirty="0">
                <a:solidFill>
                  <a:srgbClr val="FF0000"/>
                </a:solidFill>
              </a:rPr>
              <a:t> 상태</a:t>
            </a:r>
            <a:r>
              <a:rPr lang="en-US" altLang="ko-KR" sz="2400" b="1" u="sng" spc="-150" dirty="0">
                <a:solidFill>
                  <a:srgbClr val="FF0000"/>
                </a:solidFill>
              </a:rPr>
              <a:t>)</a:t>
            </a:r>
            <a:r>
              <a:rPr lang="ko-KR" altLang="en-US" sz="2400" b="1" u="sng" spc="-150" dirty="0">
                <a:solidFill>
                  <a:srgbClr val="FF0000"/>
                </a:solidFill>
              </a:rPr>
              <a:t>의 근로관계</a:t>
            </a:r>
            <a:r>
              <a:rPr lang="en-US" altLang="ko-KR" sz="2400" b="1" u="sng" spc="-150" dirty="0">
                <a:solidFill>
                  <a:srgbClr val="FF0000"/>
                </a:solidFill>
              </a:rPr>
              <a:t>(</a:t>
            </a:r>
            <a:r>
              <a:rPr lang="ko-KR" altLang="en-US" sz="2400" b="1" u="sng" spc="-150" dirty="0">
                <a:solidFill>
                  <a:srgbClr val="FF0000"/>
                </a:solidFill>
              </a:rPr>
              <a:t>이른바 </a:t>
            </a:r>
            <a:r>
              <a:rPr lang="ko-KR" altLang="en-US" sz="2400" b="1" u="sng" spc="-150" dirty="0" err="1">
                <a:solidFill>
                  <a:srgbClr val="FF0000"/>
                </a:solidFill>
              </a:rPr>
              <a:t>여후효의</a:t>
            </a:r>
            <a:r>
              <a:rPr lang="ko-KR" altLang="en-US" sz="2400" b="1" u="sng" spc="-150" dirty="0">
                <a:solidFill>
                  <a:srgbClr val="FF0000"/>
                </a:solidFill>
              </a:rPr>
              <a:t> 문제</a:t>
            </a:r>
            <a:r>
              <a:rPr lang="en-US" altLang="ko-KR" sz="2400" b="1" u="sng" spc="-150" dirty="0">
                <a:solidFill>
                  <a:srgbClr val="FF0000"/>
                </a:solidFill>
              </a:rPr>
              <a:t>)</a:t>
            </a:r>
            <a:endParaRPr lang="ko-KR" altLang="en-US" sz="2400" b="1" spc="-150" dirty="0">
              <a:solidFill>
                <a:srgbClr val="FF0000"/>
              </a:solidFill>
            </a:endParaRPr>
          </a:p>
          <a:p>
            <a:pPr fontAlgn="base">
              <a:lnSpc>
                <a:spcPct val="140000"/>
              </a:lnSpc>
            </a:pPr>
            <a:endParaRPr lang="en-US" altLang="ko-KR" sz="800" spc="-150" dirty="0" smtClean="0"/>
          </a:p>
          <a:p>
            <a:pPr fontAlgn="base">
              <a:lnSpc>
                <a:spcPct val="140000"/>
              </a:lnSpc>
            </a:pPr>
            <a:r>
              <a:rPr lang="en-US" altLang="ko-KR" sz="2400" spc="-150" dirty="0" smtClean="0"/>
              <a:t>- </a:t>
            </a:r>
            <a:r>
              <a:rPr lang="ko-KR" altLang="en-US" sz="2400" b="1" u="sng" spc="-150" dirty="0">
                <a:solidFill>
                  <a:srgbClr val="3333FF"/>
                </a:solidFill>
              </a:rPr>
              <a:t>단체협약 유효기간이 지났거나 해지되었거나 하여 단체협약이 없는 상태</a:t>
            </a:r>
            <a:r>
              <a:rPr lang="en-US" altLang="ko-KR" sz="2400" b="1" u="sng" spc="-150" dirty="0">
                <a:solidFill>
                  <a:srgbClr val="3333FF"/>
                </a:solidFill>
              </a:rPr>
              <a:t>(</a:t>
            </a:r>
            <a:r>
              <a:rPr lang="ko-KR" altLang="en-US" sz="2400" b="1" u="sng" spc="-150" dirty="0">
                <a:solidFill>
                  <a:srgbClr val="3333FF"/>
                </a:solidFill>
              </a:rPr>
              <a:t>이른바 </a:t>
            </a:r>
            <a:r>
              <a:rPr lang="ko-KR" altLang="en-US" sz="2400" b="1" u="sng" spc="-150" dirty="0" err="1">
                <a:solidFill>
                  <a:srgbClr val="3333FF"/>
                </a:solidFill>
              </a:rPr>
              <a:t>무협약</a:t>
            </a:r>
            <a:r>
              <a:rPr lang="ko-KR" altLang="en-US" sz="2400" b="1" u="sng" spc="-150" dirty="0">
                <a:solidFill>
                  <a:srgbClr val="3333FF"/>
                </a:solidFill>
              </a:rPr>
              <a:t> 상태</a:t>
            </a:r>
            <a:r>
              <a:rPr lang="en-US" altLang="ko-KR" sz="2400" b="1" u="sng" spc="-150" dirty="0">
                <a:solidFill>
                  <a:srgbClr val="3333FF"/>
                </a:solidFill>
              </a:rPr>
              <a:t>)</a:t>
            </a:r>
            <a:r>
              <a:rPr lang="ko-KR" altLang="en-US" sz="2400" b="1" u="sng" spc="-150" dirty="0">
                <a:solidFill>
                  <a:srgbClr val="3333FF"/>
                </a:solidFill>
              </a:rPr>
              <a:t>의 경우 채무적 부분은 원칙적으로 효력을 상실</a:t>
            </a:r>
            <a:r>
              <a:rPr lang="en-US" altLang="ko-KR" sz="2400" b="1" u="sng" spc="-150" dirty="0">
                <a:solidFill>
                  <a:srgbClr val="FF0000"/>
                </a:solidFill>
              </a:rPr>
              <a:t>(</a:t>
            </a:r>
            <a:r>
              <a:rPr lang="ko-KR" altLang="en-US" sz="2400" b="1" u="sng" spc="-150" dirty="0">
                <a:solidFill>
                  <a:srgbClr val="FF0000"/>
                </a:solidFill>
              </a:rPr>
              <a:t>조합사무소의 경우 예외</a:t>
            </a:r>
            <a:r>
              <a:rPr lang="en-US" altLang="ko-KR" sz="2400" b="1" u="sng" spc="-150" dirty="0">
                <a:solidFill>
                  <a:srgbClr val="FF0000"/>
                </a:solidFill>
              </a:rPr>
              <a:t>).</a:t>
            </a:r>
            <a:endParaRPr lang="ko-KR" altLang="en-US" sz="2400" spc="-150" dirty="0">
              <a:solidFill>
                <a:srgbClr val="FF0000"/>
              </a:solidFill>
            </a:endParaRPr>
          </a:p>
          <a:p>
            <a:pPr fontAlgn="base">
              <a:lnSpc>
                <a:spcPct val="140000"/>
              </a:lnSpc>
            </a:pPr>
            <a:r>
              <a:rPr lang="en-US" altLang="ko-KR" sz="2400" spc="-150" dirty="0"/>
              <a:t>- </a:t>
            </a:r>
            <a:r>
              <a:rPr lang="ko-KR" altLang="en-US" sz="2400" b="1" u="sng" spc="-150" dirty="0"/>
              <a:t>판례에 의하면</a:t>
            </a:r>
            <a:r>
              <a:rPr lang="en-US" altLang="ko-KR" sz="2400" b="1" u="sng" spc="-150" dirty="0"/>
              <a:t>, </a:t>
            </a:r>
            <a:r>
              <a:rPr lang="ko-KR" altLang="en-US" sz="2400" b="1" u="sng" spc="-150" dirty="0"/>
              <a:t>노조전임제의 근거규정인 단체협약이 효력을 상실한 경우 </a:t>
            </a:r>
            <a:r>
              <a:rPr lang="ko-KR" altLang="en-US" sz="2400" b="1" u="sng" spc="-150" dirty="0" err="1"/>
              <a:t>원직복귀명령에</a:t>
            </a:r>
            <a:r>
              <a:rPr lang="ko-KR" altLang="en-US" sz="2400" b="1" u="sng" spc="-150" dirty="0"/>
              <a:t> 불응한 노조전임자를 해고한 것이 부당노동행위에 해당하지 않는다고 하여 채무적 부분은 단체협약의 유효기간 만료로 인하여 실효된다고 보고 있음</a:t>
            </a:r>
            <a:r>
              <a:rPr lang="en-US" altLang="ko-KR" sz="2400" b="1" u="sng" spc="-150" dirty="0"/>
              <a:t>.</a:t>
            </a:r>
            <a:r>
              <a:rPr lang="ko-KR" altLang="en-US" sz="2400" spc="-150" dirty="0"/>
              <a:t> 그러나 채무적 부분이라도 일률적으로 단체협약의 유효기간 만료로 인하여 실효된다고 보아야 할 것은 아님</a:t>
            </a:r>
            <a:r>
              <a:rPr lang="en-US" altLang="ko-KR" sz="2400" spc="-150" dirty="0"/>
              <a:t>. </a:t>
            </a:r>
            <a:r>
              <a:rPr lang="ko-KR" altLang="en-US" sz="2400" spc="-150" dirty="0"/>
              <a:t>왜냐하면 노동조합이 존속하는 한 노동조합의 활동과 새로운 단체협약을 체결하기 위한 활동은 지속되어야 하므로 이와 관련된 단체협약조합의 효력은 유지한다고 보는 것이 협약체결 당사자의 의사에도 합치하는 해석일 것임</a:t>
            </a:r>
            <a:r>
              <a:rPr lang="en-US" altLang="ko-KR" sz="2400" spc="-150" dirty="0"/>
              <a:t>. </a:t>
            </a:r>
            <a:r>
              <a:rPr lang="ko-KR" altLang="en-US" sz="2400" b="1" u="sng" spc="-150" dirty="0">
                <a:solidFill>
                  <a:srgbClr val="FF0000"/>
                </a:solidFill>
              </a:rPr>
              <a:t>노조사무실과 관련해서도 단체협약 해지를 이유로 무조건 사용자가 반환을 요구할 수 있는 것은 아니라고 판례는 판시하고 있음</a:t>
            </a:r>
            <a:r>
              <a:rPr lang="en-US" altLang="ko-KR" sz="2400" b="1" u="sng" spc="-150" dirty="0">
                <a:solidFill>
                  <a:srgbClr val="FF0000"/>
                </a:solidFill>
              </a:rPr>
              <a:t>. </a:t>
            </a:r>
            <a:endParaRPr lang="ko-KR" altLang="en-US" sz="2400" spc="-150" dirty="0">
              <a:solidFill>
                <a:srgbClr val="FF0000"/>
              </a:solidFill>
            </a:endParaRPr>
          </a:p>
          <a:p>
            <a:pPr fontAlgn="base"/>
            <a:endParaRPr lang="en-US" altLang="ko-KR" sz="2400" dirty="0" smtClean="0"/>
          </a:p>
        </p:txBody>
      </p:sp>
    </p:spTree>
    <p:extLst>
      <p:ext uri="{BB962C8B-B14F-4D97-AF65-F5344CB8AC3E}">
        <p14:creationId xmlns:p14="http://schemas.microsoft.com/office/powerpoint/2010/main" val="196733969"/>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53998"/>
          </a:xfrm>
          <a:prstGeom prst="rect">
            <a:avLst/>
          </a:prstGeom>
          <a:noFill/>
        </p:spPr>
        <p:txBody>
          <a:bodyPr wrap="square" rtlCol="0">
            <a:spAutoFit/>
          </a:bodyPr>
          <a:lstStyle/>
          <a:p>
            <a:pPr fontAlgn="base"/>
            <a:r>
              <a:rPr lang="en-US" altLang="ko-KR" sz="3000" b="1" spc="-300" dirty="0"/>
              <a:t>2</a:t>
            </a:r>
            <a:r>
              <a:rPr lang="en-US" altLang="ko-KR" sz="3000" b="1" spc="-300" dirty="0" smtClean="0"/>
              <a:t>. </a:t>
            </a:r>
            <a:r>
              <a:rPr lang="ko-KR" altLang="en-US" sz="3000" b="1" spc="-300" dirty="0" smtClean="0"/>
              <a:t>단체협약 </a:t>
            </a:r>
            <a:r>
              <a:rPr lang="en-US" altLang="ko-KR" sz="3000" b="1" spc="-300" dirty="0" smtClean="0"/>
              <a:t>– </a:t>
            </a:r>
            <a:r>
              <a:rPr lang="ko-KR" altLang="en-US" sz="3000" b="1" spc="-300" dirty="0" smtClean="0"/>
              <a:t>마</a:t>
            </a:r>
            <a:r>
              <a:rPr lang="en-US" altLang="ko-KR" sz="3000" b="1" spc="-300" dirty="0" smtClean="0"/>
              <a:t>. </a:t>
            </a:r>
            <a:r>
              <a:rPr lang="ko-KR" altLang="en-US" sz="3000" b="1" spc="-300" dirty="0" smtClean="0"/>
              <a:t>단체협약의 종료와 종료후의 근로관계</a:t>
            </a:r>
            <a:endParaRPr lang="ko-KR" altLang="en-US" sz="3000" b="1" spc="-300"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 y="765136"/>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78296" y="931905"/>
            <a:ext cx="11975218" cy="6001643"/>
          </a:xfrm>
          <a:prstGeom prst="rect">
            <a:avLst/>
          </a:prstGeom>
          <a:noFill/>
        </p:spPr>
        <p:txBody>
          <a:bodyPr wrap="square" rtlCol="0">
            <a:spAutoFit/>
          </a:bodyPr>
          <a:lstStyle/>
          <a:p>
            <a:pPr fontAlgn="base">
              <a:lnSpc>
                <a:spcPct val="150000"/>
              </a:lnSpc>
            </a:pPr>
            <a:r>
              <a:rPr lang="ko-KR" altLang="en-US" sz="2400" spc="-150" dirty="0"/>
              <a:t>판</a:t>
            </a:r>
            <a:r>
              <a:rPr lang="en-US" altLang="ko-KR" sz="2400" spc="-150" dirty="0"/>
              <a:t>) </a:t>
            </a:r>
            <a:r>
              <a:rPr lang="ko-KR" altLang="en-US" sz="2400" b="1" spc="-150" dirty="0">
                <a:solidFill>
                  <a:srgbClr val="3333FF"/>
                </a:solidFill>
              </a:rPr>
              <a:t>사용자가 노동조합에게 단체협약에 따라 무상 제공하여 온 노동조합의 사무실의 사용관계는 민법상 사용대차</a:t>
            </a:r>
            <a:r>
              <a:rPr lang="ko-KR" altLang="en-US" sz="2400" spc="-150" dirty="0">
                <a:solidFill>
                  <a:srgbClr val="3333FF"/>
                </a:solidFill>
              </a:rPr>
              <a:t>에 해당한다</a:t>
            </a:r>
            <a:r>
              <a:rPr lang="ko-KR" altLang="en-US" sz="2400" spc="-150" dirty="0"/>
              <a:t>고 할 것이고 사용대차 목적물은 그 반환 시기에 관한 약정이 없는 한 계약이나 목적물의 성질에 의한 사용 수익이 종료한 때 또는 사용 수익에 족한 기간이 경과하여 </a:t>
            </a:r>
            <a:r>
              <a:rPr lang="ko-KR" altLang="en-US" sz="2400" spc="-150" dirty="0" err="1"/>
              <a:t>대주</a:t>
            </a:r>
            <a:r>
              <a:rPr lang="en-US" altLang="ko-KR" sz="2400" spc="-150" dirty="0"/>
              <a:t>(</a:t>
            </a:r>
            <a:r>
              <a:rPr lang="ko-KR" altLang="en-US" sz="2400" spc="-150" dirty="0" err="1"/>
              <a:t>貸主</a:t>
            </a:r>
            <a:r>
              <a:rPr lang="en-US" altLang="ko-KR" sz="2400" spc="-150" dirty="0"/>
              <a:t>)</a:t>
            </a:r>
            <a:r>
              <a:rPr lang="ko-KR" altLang="en-US" sz="2400" spc="-150" dirty="0"/>
              <a:t>가 계약을 해지한 때에 반환하도록 되어 있는 것</a:t>
            </a:r>
            <a:r>
              <a:rPr lang="en-US" altLang="ko-KR" sz="2400" spc="-150" dirty="0"/>
              <a:t>(</a:t>
            </a:r>
            <a:r>
              <a:rPr lang="ko-KR" altLang="en-US" sz="2400" spc="-150" dirty="0"/>
              <a:t>민법 </a:t>
            </a:r>
            <a:r>
              <a:rPr lang="en-US" altLang="ko-KR" sz="2400" spc="-150" dirty="0"/>
              <a:t>§613)</a:t>
            </a:r>
            <a:r>
              <a:rPr lang="ko-KR" altLang="en-US" sz="2400" spc="-150" dirty="0"/>
              <a:t>에 비추어 보면</a:t>
            </a:r>
            <a:r>
              <a:rPr lang="en-US" altLang="ko-KR" sz="2400" spc="-150" dirty="0"/>
              <a:t>, </a:t>
            </a:r>
            <a:r>
              <a:rPr lang="ko-KR" altLang="en-US" sz="2400" spc="-150" dirty="0"/>
              <a:t>노조사무실 제공을 포함하는 </a:t>
            </a:r>
            <a:r>
              <a:rPr lang="ko-KR" altLang="en-US" sz="2400" b="1" u="sng" spc="-150" dirty="0">
                <a:solidFill>
                  <a:srgbClr val="FF0000"/>
                </a:solidFill>
              </a:rPr>
              <a:t>단체협약 전체가 해지된 지 </a:t>
            </a:r>
            <a:r>
              <a:rPr lang="en-US" altLang="ko-KR" sz="2400" b="1" u="sng" spc="-150" dirty="0">
                <a:solidFill>
                  <a:srgbClr val="FF0000"/>
                </a:solidFill>
              </a:rPr>
              <a:t>6</a:t>
            </a:r>
            <a:r>
              <a:rPr lang="ko-KR" altLang="en-US" sz="2400" b="1" u="sng" spc="-150" dirty="0">
                <a:solidFill>
                  <a:srgbClr val="FF0000"/>
                </a:solidFill>
              </a:rPr>
              <a:t>월이 경과되어 소멸하였다 하더라도 그 사유만으로 당연히 위와 같은 사용대차 목적물의 반환 사유인 사용수익의 종료 또는 사용수익에 족한 기간의 경과가 있다고 할 것은 아니어서 특히 그 반환을 허용할 특별한 사정</a:t>
            </a:r>
            <a:r>
              <a:rPr lang="en-US" altLang="ko-KR" sz="2400" b="1" u="sng" spc="-150" dirty="0">
                <a:solidFill>
                  <a:srgbClr val="FF0000"/>
                </a:solidFill>
              </a:rPr>
              <a:t>(</a:t>
            </a:r>
            <a:r>
              <a:rPr lang="ko-KR" altLang="en-US" sz="2400" b="1" u="sng" spc="-150" dirty="0">
                <a:solidFill>
                  <a:srgbClr val="FF0000"/>
                </a:solidFill>
              </a:rPr>
              <a:t>예컨대 기존 사무실의 면적이 과대하여 다른 공간으로 대체할 필요가 있다든지 사용자가 이를 다른 용도로 사용할 합리적인 사유가 생겼다는 등</a:t>
            </a:r>
            <a:r>
              <a:rPr lang="en-US" altLang="ko-KR" sz="2400" b="1" u="sng" spc="-150" dirty="0">
                <a:solidFill>
                  <a:srgbClr val="FF0000"/>
                </a:solidFill>
              </a:rPr>
              <a:t>)</a:t>
            </a:r>
            <a:r>
              <a:rPr lang="ko-KR" altLang="en-US" sz="2400" b="1" u="sng" spc="-150" dirty="0">
                <a:solidFill>
                  <a:srgbClr val="FF0000"/>
                </a:solidFill>
              </a:rPr>
              <a:t>이 있어야만 그 사무실의 명도를 구할 수 있다고 보는 것이 상당하다</a:t>
            </a:r>
            <a:r>
              <a:rPr lang="en-US" altLang="ko-KR" sz="2400" spc="-150" dirty="0"/>
              <a:t>(</a:t>
            </a:r>
            <a:r>
              <a:rPr lang="ko-KR" altLang="en-US" sz="2400" spc="-150" dirty="0"/>
              <a:t>대법원 </a:t>
            </a:r>
            <a:r>
              <a:rPr lang="en-US" altLang="ko-KR" sz="2400" spc="-150" dirty="0"/>
              <a:t>2002.3.26. </a:t>
            </a:r>
            <a:r>
              <a:rPr lang="ko-KR" altLang="en-US" sz="2400" spc="-150" dirty="0"/>
              <a:t>선고 </a:t>
            </a:r>
            <a:r>
              <a:rPr lang="en-US" altLang="ko-KR" sz="2400" spc="-150" dirty="0"/>
              <a:t>2000</a:t>
            </a:r>
            <a:r>
              <a:rPr lang="ko-KR" altLang="en-US" sz="2400" spc="-150" dirty="0"/>
              <a:t>다</a:t>
            </a:r>
            <a:r>
              <a:rPr lang="en-US" altLang="ko-KR" sz="2400" spc="-150" dirty="0"/>
              <a:t>3347 </a:t>
            </a:r>
            <a:r>
              <a:rPr lang="ko-KR" altLang="en-US" sz="2400" spc="-150" dirty="0"/>
              <a:t>판결</a:t>
            </a:r>
            <a:r>
              <a:rPr lang="en-US" altLang="ko-KR" sz="2400" spc="-150" dirty="0"/>
              <a:t>).</a:t>
            </a:r>
            <a:endParaRPr lang="ko-KR" altLang="en-US" sz="2400" spc="-150" dirty="0"/>
          </a:p>
          <a:p>
            <a:pPr fontAlgn="base"/>
            <a:endParaRPr lang="en-US" altLang="ko-KR" sz="2400" dirty="0" smtClean="0"/>
          </a:p>
        </p:txBody>
      </p:sp>
    </p:spTree>
    <p:extLst>
      <p:ext uri="{BB962C8B-B14F-4D97-AF65-F5344CB8AC3E}">
        <p14:creationId xmlns:p14="http://schemas.microsoft.com/office/powerpoint/2010/main" val="4289683902"/>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53998"/>
          </a:xfrm>
          <a:prstGeom prst="rect">
            <a:avLst/>
          </a:prstGeom>
          <a:noFill/>
        </p:spPr>
        <p:txBody>
          <a:bodyPr wrap="square" rtlCol="0">
            <a:spAutoFit/>
          </a:bodyPr>
          <a:lstStyle/>
          <a:p>
            <a:pPr fontAlgn="base"/>
            <a:r>
              <a:rPr lang="en-US" altLang="ko-KR" sz="3000" b="1" spc="-300" dirty="0"/>
              <a:t>2</a:t>
            </a:r>
            <a:r>
              <a:rPr lang="en-US" altLang="ko-KR" sz="3000" b="1" spc="-300" dirty="0" smtClean="0"/>
              <a:t>. </a:t>
            </a:r>
            <a:r>
              <a:rPr lang="ko-KR" altLang="en-US" sz="3000" b="1" spc="-300" dirty="0" smtClean="0"/>
              <a:t>단체협약 </a:t>
            </a:r>
            <a:r>
              <a:rPr lang="en-US" altLang="ko-KR" sz="3000" b="1" spc="-300" dirty="0" smtClean="0"/>
              <a:t>– </a:t>
            </a:r>
            <a:r>
              <a:rPr lang="ko-KR" altLang="en-US" sz="3000" b="1" spc="-300" dirty="0" smtClean="0"/>
              <a:t>마</a:t>
            </a:r>
            <a:r>
              <a:rPr lang="en-US" altLang="ko-KR" sz="3000" b="1" spc="-300" dirty="0" smtClean="0"/>
              <a:t>. </a:t>
            </a:r>
            <a:r>
              <a:rPr lang="ko-KR" altLang="en-US" sz="3000" b="1" spc="-300" dirty="0" smtClean="0"/>
              <a:t>단체협약의 종료와 종료후의 근로관계</a:t>
            </a:r>
            <a:endParaRPr lang="ko-KR" altLang="en-US" sz="3000" b="1" spc="-300"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 y="765136"/>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78296" y="931905"/>
            <a:ext cx="11975218" cy="5078313"/>
          </a:xfrm>
          <a:prstGeom prst="rect">
            <a:avLst/>
          </a:prstGeom>
          <a:noFill/>
        </p:spPr>
        <p:txBody>
          <a:bodyPr wrap="square" rtlCol="0">
            <a:spAutoFit/>
          </a:bodyPr>
          <a:lstStyle/>
          <a:p>
            <a:pPr fontAlgn="base">
              <a:lnSpc>
                <a:spcPct val="150000"/>
              </a:lnSpc>
            </a:pPr>
            <a:r>
              <a:rPr lang="en-US" altLang="ko-KR" sz="2400" spc="-150" dirty="0"/>
              <a:t>- </a:t>
            </a:r>
            <a:r>
              <a:rPr lang="ko-KR" altLang="en-US" sz="2400" b="1" u="sng" spc="-150" dirty="0">
                <a:solidFill>
                  <a:srgbClr val="FF0000"/>
                </a:solidFill>
              </a:rPr>
              <a:t>개별적 근로관계를 </a:t>
            </a:r>
            <a:r>
              <a:rPr lang="ko-KR" altLang="en-US" sz="2400" b="1" u="sng" spc="-150" dirty="0" err="1">
                <a:solidFill>
                  <a:srgbClr val="FF0000"/>
                </a:solidFill>
              </a:rPr>
              <a:t>규율하는</a:t>
            </a:r>
            <a:r>
              <a:rPr lang="ko-KR" altLang="en-US" sz="2400" b="1" u="sng" spc="-150" dirty="0">
                <a:solidFill>
                  <a:srgbClr val="FF0000"/>
                </a:solidFill>
              </a:rPr>
              <a:t> 규범적 부분의 경우에는 단체협약 실효 후에도 개별근로계약의 내용으로 여전히 효력을 유지</a:t>
            </a:r>
            <a:endParaRPr lang="ko-KR" altLang="en-US" sz="2400" spc="-150" dirty="0">
              <a:solidFill>
                <a:srgbClr val="FF0000"/>
              </a:solidFill>
            </a:endParaRPr>
          </a:p>
          <a:p>
            <a:pPr fontAlgn="base">
              <a:lnSpc>
                <a:spcPct val="150000"/>
              </a:lnSpc>
            </a:pPr>
            <a:endParaRPr lang="en-US" altLang="ko-KR" sz="800" spc="-150" dirty="0" smtClean="0"/>
          </a:p>
          <a:p>
            <a:pPr fontAlgn="base">
              <a:lnSpc>
                <a:spcPct val="150000"/>
              </a:lnSpc>
            </a:pPr>
            <a:r>
              <a:rPr lang="ko-KR" altLang="en-US" sz="2400" spc="-150" dirty="0" smtClean="0"/>
              <a:t>판</a:t>
            </a:r>
            <a:r>
              <a:rPr lang="en-US" altLang="ko-KR" sz="2400" spc="-150" dirty="0"/>
              <a:t>) </a:t>
            </a:r>
            <a:r>
              <a:rPr lang="ko-KR" altLang="en-US" sz="2400" b="1" u="sng" spc="-150" dirty="0">
                <a:solidFill>
                  <a:srgbClr val="FF0000"/>
                </a:solidFill>
              </a:rPr>
              <a:t>단체협약이 실효되었다고 하더라도 임금</a:t>
            </a:r>
            <a:r>
              <a:rPr lang="en-US" altLang="ko-KR" sz="2400" b="1" u="sng" spc="-150" dirty="0">
                <a:solidFill>
                  <a:srgbClr val="FF0000"/>
                </a:solidFill>
              </a:rPr>
              <a:t>, </a:t>
            </a:r>
            <a:r>
              <a:rPr lang="ko-KR" altLang="en-US" sz="2400" b="1" u="sng" spc="-150" dirty="0">
                <a:solidFill>
                  <a:srgbClr val="FF0000"/>
                </a:solidFill>
              </a:rPr>
              <a:t>퇴직금이나 노동시간</a:t>
            </a:r>
            <a:r>
              <a:rPr lang="en-US" altLang="ko-KR" sz="2400" b="1" u="sng" spc="-150" dirty="0">
                <a:solidFill>
                  <a:srgbClr val="FF0000"/>
                </a:solidFill>
              </a:rPr>
              <a:t>, </a:t>
            </a:r>
            <a:r>
              <a:rPr lang="ko-KR" altLang="en-US" sz="2400" b="1" u="sng" spc="-150" dirty="0">
                <a:solidFill>
                  <a:srgbClr val="FF0000"/>
                </a:solidFill>
              </a:rPr>
              <a:t>그 밖에 개별적인 노동조건에 관한 부분은 그 단체협약의 적용을 받고 있던 근로자의 근로계약의 내용이 되어 그것을 변경하는 새로운 단체협약</a:t>
            </a:r>
            <a:r>
              <a:rPr lang="en-US" altLang="ko-KR" sz="2400" b="1" u="sng" spc="-150" dirty="0">
                <a:solidFill>
                  <a:srgbClr val="FF0000"/>
                </a:solidFill>
              </a:rPr>
              <a:t>, </a:t>
            </a:r>
            <a:r>
              <a:rPr lang="ko-KR" altLang="en-US" sz="2400" b="1" u="sng" spc="-150" dirty="0">
                <a:solidFill>
                  <a:srgbClr val="FF0000"/>
                </a:solidFill>
              </a:rPr>
              <a:t>취업규칙이 체결</a:t>
            </a:r>
            <a:r>
              <a:rPr lang="en-US" altLang="ko-KR" sz="2400" b="1" u="sng" spc="-150" dirty="0">
                <a:solidFill>
                  <a:srgbClr val="FF0000"/>
                </a:solidFill>
              </a:rPr>
              <a:t>, </a:t>
            </a:r>
            <a:r>
              <a:rPr lang="ko-KR" altLang="en-US" sz="2400" b="1" u="sng" spc="-150" dirty="0">
                <a:solidFill>
                  <a:srgbClr val="FF0000"/>
                </a:solidFill>
              </a:rPr>
              <a:t>작성되거나 또는 개별적인 근로자의 동의를 얻지 아니하는 한 개별적인 근로자의 근로계약의 내용으로서 여전히 남아 있어 사용자와 근로자를 </a:t>
            </a:r>
            <a:r>
              <a:rPr lang="ko-KR" altLang="en-US" sz="2400" b="1" u="sng" spc="-150" dirty="0" err="1" smtClean="0">
                <a:solidFill>
                  <a:srgbClr val="FF0000"/>
                </a:solidFill>
              </a:rPr>
              <a:t>규율한다</a:t>
            </a:r>
            <a:r>
              <a:rPr lang="en-US" altLang="ko-KR" sz="2400" spc="-150" dirty="0"/>
              <a:t>(</a:t>
            </a:r>
            <a:r>
              <a:rPr lang="ko-KR" altLang="en-US" sz="2400" spc="-150" dirty="0"/>
              <a:t>대법원 </a:t>
            </a:r>
            <a:r>
              <a:rPr lang="en-US" altLang="ko-KR" sz="2400" spc="-150" dirty="0"/>
              <a:t>2000.6.9. </a:t>
            </a:r>
            <a:r>
              <a:rPr lang="ko-KR" altLang="en-US" sz="2400" spc="-150" dirty="0"/>
              <a:t>선고 </a:t>
            </a:r>
            <a:r>
              <a:rPr lang="en-US" altLang="ko-KR" sz="2400" spc="-150" dirty="0"/>
              <a:t>98</a:t>
            </a:r>
            <a:r>
              <a:rPr lang="ko-KR" altLang="en-US" sz="2400" spc="-150" dirty="0"/>
              <a:t>다</a:t>
            </a:r>
            <a:r>
              <a:rPr lang="en-US" altLang="ko-KR" sz="2400" spc="-150" dirty="0"/>
              <a:t>13747 </a:t>
            </a:r>
            <a:r>
              <a:rPr lang="ko-KR" altLang="en-US" sz="2400" spc="-150" dirty="0"/>
              <a:t>판결</a:t>
            </a:r>
            <a:r>
              <a:rPr lang="en-US" altLang="ko-KR" sz="2400" spc="-150" dirty="0"/>
              <a:t>).</a:t>
            </a:r>
            <a:endParaRPr lang="ko-KR" altLang="en-US" sz="2400" spc="-150" dirty="0"/>
          </a:p>
          <a:p>
            <a:pPr fontAlgn="base">
              <a:lnSpc>
                <a:spcPct val="150000"/>
              </a:lnSpc>
            </a:pPr>
            <a:endParaRPr lang="ko-KR" altLang="en-US" sz="2400" spc="-150" dirty="0"/>
          </a:p>
          <a:p>
            <a:pPr fontAlgn="base"/>
            <a:endParaRPr lang="en-US" altLang="ko-KR" sz="2400" dirty="0" smtClean="0"/>
          </a:p>
        </p:txBody>
      </p:sp>
    </p:spTree>
    <p:extLst>
      <p:ext uri="{BB962C8B-B14F-4D97-AF65-F5344CB8AC3E}">
        <p14:creationId xmlns:p14="http://schemas.microsoft.com/office/powerpoint/2010/main" val="1235930490"/>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53998"/>
          </a:xfrm>
          <a:prstGeom prst="rect">
            <a:avLst/>
          </a:prstGeom>
          <a:noFill/>
        </p:spPr>
        <p:txBody>
          <a:bodyPr wrap="square" rtlCol="0">
            <a:spAutoFit/>
          </a:bodyPr>
          <a:lstStyle/>
          <a:p>
            <a:pPr fontAlgn="base"/>
            <a:r>
              <a:rPr lang="en-US" altLang="ko-KR" sz="3000" b="1" spc="-300" dirty="0"/>
              <a:t>2</a:t>
            </a:r>
            <a:r>
              <a:rPr lang="en-US" altLang="ko-KR" sz="3000" b="1" spc="-300" dirty="0" smtClean="0"/>
              <a:t>. </a:t>
            </a:r>
            <a:r>
              <a:rPr lang="ko-KR" altLang="en-US" sz="3000" b="1" spc="-300" dirty="0" smtClean="0"/>
              <a:t>단체협약 </a:t>
            </a:r>
            <a:r>
              <a:rPr lang="en-US" altLang="ko-KR" sz="3000" b="1" spc="-300" dirty="0" smtClean="0"/>
              <a:t>–  </a:t>
            </a:r>
            <a:r>
              <a:rPr lang="ko-KR" altLang="en-US" sz="3000" b="1" spc="-300" dirty="0" smtClean="0"/>
              <a:t>바</a:t>
            </a:r>
            <a:r>
              <a:rPr lang="en-US" altLang="ko-KR" sz="3000" b="1" spc="-300" dirty="0" smtClean="0"/>
              <a:t>. </a:t>
            </a:r>
            <a:r>
              <a:rPr lang="ko-KR" altLang="en-US" sz="3000" b="1" spc="-300" dirty="0" smtClean="0"/>
              <a:t>단체협약해지를 통한 노조탄압</a:t>
            </a:r>
            <a:endParaRPr lang="ko-KR" altLang="en-US" sz="3000" b="1" spc="-300"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 y="765136"/>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18112" y="830672"/>
            <a:ext cx="11975218" cy="8439233"/>
          </a:xfrm>
          <a:prstGeom prst="rect">
            <a:avLst/>
          </a:prstGeom>
          <a:noFill/>
        </p:spPr>
        <p:txBody>
          <a:bodyPr wrap="square" rtlCol="0">
            <a:spAutoFit/>
          </a:bodyPr>
          <a:lstStyle/>
          <a:p>
            <a:pPr fontAlgn="base">
              <a:lnSpc>
                <a:spcPct val="150000"/>
              </a:lnSpc>
            </a:pPr>
            <a:r>
              <a:rPr lang="en-US" altLang="ko-KR" sz="2400" b="1" dirty="0" smtClean="0"/>
              <a:t>1) </a:t>
            </a:r>
            <a:r>
              <a:rPr lang="ko-KR" altLang="en-US" sz="2400" b="1" dirty="0" smtClean="0"/>
              <a:t>사용자의 </a:t>
            </a:r>
            <a:r>
              <a:rPr lang="ko-KR" altLang="en-US" sz="2400" b="1" dirty="0"/>
              <a:t>일방적 </a:t>
            </a:r>
            <a:r>
              <a:rPr lang="ko-KR" altLang="en-US" sz="2400" b="1" dirty="0" err="1"/>
              <a:t>단협해지</a:t>
            </a:r>
            <a:r>
              <a:rPr lang="ko-KR" altLang="en-US" sz="2400" b="1" dirty="0"/>
              <a:t> 및 문제점 </a:t>
            </a:r>
          </a:p>
          <a:p>
            <a:pPr fontAlgn="base">
              <a:lnSpc>
                <a:spcPct val="120000"/>
              </a:lnSpc>
            </a:pPr>
            <a:endParaRPr lang="en-US" altLang="ko-KR" sz="800" u="sng" spc="-150" dirty="0" smtClean="0"/>
          </a:p>
          <a:p>
            <a:pPr fontAlgn="base">
              <a:lnSpc>
                <a:spcPct val="120000"/>
              </a:lnSpc>
            </a:pPr>
            <a:r>
              <a:rPr lang="ko-KR" altLang="en-US" sz="2400" u="sng" spc="-150" dirty="0" smtClean="0"/>
              <a:t>사용자가 </a:t>
            </a:r>
            <a:r>
              <a:rPr lang="ko-KR" altLang="en-US" sz="2400" u="sng" spc="-150" dirty="0"/>
              <a:t>단체협약의 자동연장협정 조항에 따른 효력연장기간 중에 일방적으로 단체협약을 해지하는 경우가 최근 빈번히 발생하였다</a:t>
            </a:r>
            <a:r>
              <a:rPr lang="en-US" altLang="ko-KR" sz="2400" u="sng" spc="-150" dirty="0" smtClean="0"/>
              <a:t>.</a:t>
            </a:r>
          </a:p>
          <a:p>
            <a:pPr fontAlgn="base">
              <a:lnSpc>
                <a:spcPct val="120000"/>
              </a:lnSpc>
            </a:pPr>
            <a:r>
              <a:rPr lang="ko-KR" altLang="en-US" sz="2400" u="sng" spc="-150" dirty="0"/>
              <a:t>단체협약의 효력이 소멸해도 규범적 부분은 개별 근로계약의 내용으로 그대로 존재하나</a:t>
            </a:r>
            <a:r>
              <a:rPr lang="en-US" altLang="ko-KR" sz="2400" u="sng" spc="-150" dirty="0"/>
              <a:t>,</a:t>
            </a:r>
            <a:r>
              <a:rPr lang="ko-KR" altLang="en-US" sz="2400" spc="-150" dirty="0"/>
              <a:t> </a:t>
            </a:r>
            <a:r>
              <a:rPr lang="ko-KR" altLang="en-US" sz="2400" u="sng" spc="-150" dirty="0"/>
              <a:t>채무적 부분은 그 효력이 상실되어 노조 사무실의 반환을 </a:t>
            </a:r>
            <a:r>
              <a:rPr lang="ko-KR" altLang="en-US" sz="2400" u="sng" spc="-150" dirty="0" err="1"/>
              <a:t>요구받거나</a:t>
            </a:r>
            <a:r>
              <a:rPr lang="ko-KR" altLang="en-US" sz="2400" u="sng" spc="-150" dirty="0"/>
              <a:t> 노조전임자제도가 </a:t>
            </a:r>
            <a:r>
              <a:rPr lang="ko-KR" altLang="en-US" sz="2400" u="sng" spc="-150" dirty="0" err="1"/>
              <a:t>부정당하는</a:t>
            </a:r>
            <a:r>
              <a:rPr lang="ko-KR" altLang="en-US" sz="2400" u="sng" spc="-150" dirty="0"/>
              <a:t> 등 기존에 보장되어 온 조합활동이 전면적으로 부정됨으로써 노동조합이 노사관계에서 매우 불리한 지위에 이르게 된다</a:t>
            </a:r>
            <a:r>
              <a:rPr lang="en-US" altLang="ko-KR" sz="2400" u="sng" spc="-150" dirty="0"/>
              <a:t>. </a:t>
            </a:r>
            <a:endParaRPr lang="ko-KR" altLang="en-US" sz="2400" spc="-150" dirty="0"/>
          </a:p>
          <a:p>
            <a:pPr fontAlgn="base">
              <a:lnSpc>
                <a:spcPct val="120000"/>
              </a:lnSpc>
            </a:pPr>
            <a:r>
              <a:rPr lang="ko-KR" altLang="en-US" sz="2400" spc="-150" dirty="0"/>
              <a:t>또한 </a:t>
            </a:r>
            <a:r>
              <a:rPr lang="ko-KR" altLang="en-US" sz="2400" u="sng" spc="-150" dirty="0"/>
              <a:t>단체협약의 규범적 부분들도 당장은 변화가 없는 것은 사실이지만</a:t>
            </a:r>
            <a:r>
              <a:rPr lang="en-US" altLang="ko-KR" sz="2400" u="sng" spc="-150" dirty="0"/>
              <a:t>, </a:t>
            </a:r>
            <a:r>
              <a:rPr lang="ko-KR" altLang="en-US" sz="2400" u="sng" spc="-150" dirty="0"/>
              <a:t>단체협약이 없어진 상황이 되었으므로 노조법상 단체협약 위반에 대한 사용자처벌 조항이 적용될 수 없고</a:t>
            </a:r>
            <a:r>
              <a:rPr lang="en-US" altLang="ko-KR" sz="2400" u="sng" spc="-150" dirty="0"/>
              <a:t>, </a:t>
            </a:r>
            <a:r>
              <a:rPr lang="ko-KR" altLang="en-US" sz="2400" u="sng" spc="-150" dirty="0"/>
              <a:t>향후 사용자는 취업규칙을 변경하는 절차를 통하여 근로조건의 내용을 변화시킬 가능성이 존재하는데</a:t>
            </a:r>
            <a:r>
              <a:rPr lang="en-US" altLang="ko-KR" sz="2400" u="sng" spc="-150" dirty="0"/>
              <a:t>, </a:t>
            </a:r>
            <a:r>
              <a:rPr lang="ko-KR" altLang="en-US" sz="2400" u="sng" spc="-150" dirty="0"/>
              <a:t>취업규칙 변경절차에서 동의권한은 과반수노조에게만 부여되므로 과반수노조가 아닌 사업장에서는 사용자측이 취업규칙 변경절차를 통하여 근로조건의 불이익 변경을 시도할 가능성이 높아서 문제가 될 수 있다</a:t>
            </a:r>
            <a:r>
              <a:rPr lang="en-US" altLang="ko-KR" sz="2400" u="sng" spc="-150" dirty="0"/>
              <a:t>. </a:t>
            </a:r>
            <a:endParaRPr lang="ko-KR" altLang="en-US" sz="2400" spc="-150" dirty="0"/>
          </a:p>
          <a:p>
            <a:pPr fontAlgn="base">
              <a:lnSpc>
                <a:spcPct val="150000"/>
              </a:lnSpc>
            </a:pPr>
            <a:endParaRPr lang="ko-KR" altLang="en-US" sz="2400" dirty="0"/>
          </a:p>
          <a:p>
            <a:pPr fontAlgn="base">
              <a:lnSpc>
                <a:spcPct val="150000"/>
              </a:lnSpc>
            </a:pPr>
            <a:endParaRPr lang="ko-KR" altLang="en-US" sz="2400" spc="-150" dirty="0"/>
          </a:p>
          <a:p>
            <a:pPr fontAlgn="base">
              <a:lnSpc>
                <a:spcPct val="150000"/>
              </a:lnSpc>
            </a:pPr>
            <a:endParaRPr lang="ko-KR" altLang="en-US" sz="2400" spc="-150" dirty="0"/>
          </a:p>
          <a:p>
            <a:pPr fontAlgn="base"/>
            <a:endParaRPr lang="en-US" altLang="ko-KR" sz="2400" dirty="0" smtClean="0"/>
          </a:p>
        </p:txBody>
      </p:sp>
    </p:spTree>
    <p:extLst>
      <p:ext uri="{BB962C8B-B14F-4D97-AF65-F5344CB8AC3E}">
        <p14:creationId xmlns:p14="http://schemas.microsoft.com/office/powerpoint/2010/main" val="735776656"/>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53998"/>
          </a:xfrm>
          <a:prstGeom prst="rect">
            <a:avLst/>
          </a:prstGeom>
          <a:noFill/>
        </p:spPr>
        <p:txBody>
          <a:bodyPr wrap="square" rtlCol="0">
            <a:spAutoFit/>
          </a:bodyPr>
          <a:lstStyle/>
          <a:p>
            <a:pPr fontAlgn="base"/>
            <a:r>
              <a:rPr lang="en-US" altLang="ko-KR" sz="3000" b="1" spc="-300" dirty="0"/>
              <a:t>2</a:t>
            </a:r>
            <a:r>
              <a:rPr lang="en-US" altLang="ko-KR" sz="3000" b="1" spc="-300" dirty="0" smtClean="0"/>
              <a:t>. </a:t>
            </a:r>
            <a:r>
              <a:rPr lang="ko-KR" altLang="en-US" sz="3000" b="1" spc="-300" dirty="0" smtClean="0"/>
              <a:t>단체협약 </a:t>
            </a:r>
            <a:r>
              <a:rPr lang="en-US" altLang="ko-KR" sz="3000" b="1" spc="-300" dirty="0" smtClean="0"/>
              <a:t>–  </a:t>
            </a:r>
            <a:r>
              <a:rPr lang="ko-KR" altLang="en-US" sz="3000" b="1" spc="-300" dirty="0" smtClean="0"/>
              <a:t>바</a:t>
            </a:r>
            <a:r>
              <a:rPr lang="en-US" altLang="ko-KR" sz="3000" b="1" spc="-300" dirty="0" smtClean="0"/>
              <a:t>. </a:t>
            </a:r>
            <a:r>
              <a:rPr lang="ko-KR" altLang="en-US" sz="3000" b="1" spc="-300" dirty="0" smtClean="0"/>
              <a:t>단체협약해지를 통한 노조탄압</a:t>
            </a:r>
            <a:endParaRPr lang="ko-KR" altLang="en-US" sz="3000" b="1" spc="-300" dirty="0"/>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30088" y="567004"/>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48204" y="770842"/>
            <a:ext cx="11975218" cy="6261714"/>
          </a:xfrm>
          <a:prstGeom prst="rect">
            <a:avLst/>
          </a:prstGeom>
          <a:noFill/>
        </p:spPr>
        <p:txBody>
          <a:bodyPr wrap="square" rtlCol="0">
            <a:spAutoFit/>
          </a:bodyPr>
          <a:lstStyle/>
          <a:p>
            <a:pPr fontAlgn="base">
              <a:lnSpc>
                <a:spcPct val="130000"/>
              </a:lnSpc>
            </a:pPr>
            <a:r>
              <a:rPr lang="en-US" altLang="ko-KR" sz="2400" b="1" dirty="0"/>
              <a:t>2</a:t>
            </a:r>
            <a:r>
              <a:rPr lang="en-US" altLang="ko-KR" sz="2400" b="1" dirty="0" smtClean="0"/>
              <a:t>) </a:t>
            </a:r>
            <a:r>
              <a:rPr lang="ko-KR" altLang="en-US" sz="2400" b="1" dirty="0" smtClean="0"/>
              <a:t>사용자의 정당한 </a:t>
            </a:r>
            <a:r>
              <a:rPr lang="ko-KR" altLang="en-US" sz="2400" b="1" dirty="0" err="1" smtClean="0"/>
              <a:t>이유없는</a:t>
            </a:r>
            <a:r>
              <a:rPr lang="ko-KR" altLang="en-US" sz="2400" b="1" dirty="0" smtClean="0"/>
              <a:t> 일방적 </a:t>
            </a:r>
            <a:r>
              <a:rPr lang="ko-KR" altLang="en-US" sz="2400" b="1" dirty="0" err="1" smtClean="0"/>
              <a:t>해지권</a:t>
            </a:r>
            <a:r>
              <a:rPr lang="ko-KR" altLang="en-US" sz="2400" b="1" dirty="0" smtClean="0"/>
              <a:t> 행사는 부당노동행위이자 권리남용에 해당하여 무효라고 보아야 함 </a:t>
            </a:r>
            <a:endParaRPr lang="ko-KR" altLang="en-US" sz="2400" b="1" dirty="0"/>
          </a:p>
          <a:p>
            <a:pPr fontAlgn="base">
              <a:lnSpc>
                <a:spcPct val="120000"/>
              </a:lnSpc>
            </a:pPr>
            <a:endParaRPr lang="en-US" altLang="ko-KR" sz="800" u="sng" spc="-150" dirty="0" smtClean="0"/>
          </a:p>
          <a:p>
            <a:pPr fontAlgn="base">
              <a:lnSpc>
                <a:spcPct val="130000"/>
              </a:lnSpc>
            </a:pPr>
            <a:r>
              <a:rPr lang="ko-KR" altLang="en-US" sz="2300" u="sng" spc="-150" dirty="0"/>
              <a:t>단체협약의 </a:t>
            </a:r>
            <a:r>
              <a:rPr lang="ko-KR" altLang="en-US" sz="2300" u="sng" spc="-150" dirty="0" err="1"/>
              <a:t>해지권</a:t>
            </a:r>
            <a:r>
              <a:rPr lang="ko-KR" altLang="en-US" sz="2300" u="sng" spc="-150" dirty="0"/>
              <a:t> 행사 이전에 스스로 성실교섭의무를 위반한 노사 당사자 일방이 도리어 노조법에 따른 </a:t>
            </a:r>
            <a:r>
              <a:rPr lang="ko-KR" altLang="en-US" sz="2300" u="sng" spc="-150" dirty="0" err="1"/>
              <a:t>해지권을</a:t>
            </a:r>
            <a:r>
              <a:rPr lang="ko-KR" altLang="en-US" sz="2300" u="sng" spc="-150" dirty="0"/>
              <a:t> 행사하는 경우 기존 단체협약에 의하여 유지되고 있는 노사관계를 부당하게 깨트리려는 목적으로 행사된 것이므로 노조법 제</a:t>
            </a:r>
            <a:r>
              <a:rPr lang="en-US" altLang="ko-KR" sz="2300" u="sng" spc="-150" dirty="0"/>
              <a:t>30</a:t>
            </a:r>
            <a:r>
              <a:rPr lang="ko-KR" altLang="en-US" sz="2300" u="sng" spc="-150" dirty="0"/>
              <a:t>조 및 제</a:t>
            </a:r>
            <a:r>
              <a:rPr lang="en-US" altLang="ko-KR" sz="2300" u="sng" spc="-150" dirty="0"/>
              <a:t>81</a:t>
            </a:r>
            <a:r>
              <a:rPr lang="ko-KR" altLang="en-US" sz="2300" u="sng" spc="-150" dirty="0"/>
              <a:t>조 제</a:t>
            </a:r>
            <a:r>
              <a:rPr lang="en-US" altLang="ko-KR" sz="2300" u="sng" spc="-150" dirty="0"/>
              <a:t>3</a:t>
            </a:r>
            <a:r>
              <a:rPr lang="ko-KR" altLang="en-US" sz="2300" u="sng" spc="-150" dirty="0"/>
              <a:t>호 위반으로 인한 </a:t>
            </a:r>
            <a:r>
              <a:rPr lang="ko-KR" altLang="en-US" sz="2300" u="sng" spc="-150" dirty="0" err="1"/>
              <a:t>해지권의</a:t>
            </a:r>
            <a:r>
              <a:rPr lang="ko-KR" altLang="en-US" sz="2300" u="sng" spc="-150" dirty="0"/>
              <a:t> 남용이라 할 수 있다</a:t>
            </a:r>
            <a:r>
              <a:rPr lang="en-US" altLang="ko-KR" sz="2300" u="sng" spc="-150" dirty="0"/>
              <a:t>. </a:t>
            </a:r>
            <a:r>
              <a:rPr lang="ko-KR" altLang="en-US" sz="2300" u="sng" spc="-150" dirty="0"/>
              <a:t>일견 </a:t>
            </a:r>
            <a:r>
              <a:rPr lang="ko-KR" altLang="en-US" sz="2300" u="sng" spc="-150" dirty="0" err="1"/>
              <a:t>단협에</a:t>
            </a:r>
            <a:r>
              <a:rPr lang="ko-KR" altLang="en-US" sz="2300" u="sng" spc="-150" dirty="0"/>
              <a:t> 대한 해지는 </a:t>
            </a:r>
            <a:r>
              <a:rPr lang="ko-KR" altLang="en-US" sz="2300" u="sng" spc="-150" dirty="0" err="1"/>
              <a:t>법상</a:t>
            </a:r>
            <a:r>
              <a:rPr lang="ko-KR" altLang="en-US" sz="2300" u="sng" spc="-150" dirty="0"/>
              <a:t> 권리의 행사로 취급될 것이나</a:t>
            </a:r>
            <a:r>
              <a:rPr lang="en-US" altLang="ko-KR" sz="2300" u="sng" spc="-150" dirty="0"/>
              <a:t>, </a:t>
            </a:r>
            <a:r>
              <a:rPr lang="ko-KR" altLang="en-US" sz="2300" u="sng" spc="-150" dirty="0"/>
              <a:t>그 이전에 합리적인 이유의 제시나 노동조합의 합의 획득을 위한 실질적인 노력 등 상당한 절차를 밟지 않은 경우 또는 사용자가 조합 약체화의 의도를 갖고 협약을 해지하고 협약의 개폐에 관한 단체교섭도 거부하고 있는 경우에는 지배개입의 부당노동행위에 해당한다</a:t>
            </a:r>
            <a:r>
              <a:rPr lang="en-US" altLang="ko-KR" sz="2300" u="sng" spc="-150" dirty="0"/>
              <a:t>.</a:t>
            </a:r>
            <a:endParaRPr lang="ko-KR" altLang="en-US" sz="2300" spc="-150" dirty="0"/>
          </a:p>
          <a:p>
            <a:pPr fontAlgn="base">
              <a:lnSpc>
                <a:spcPct val="130000"/>
              </a:lnSpc>
            </a:pPr>
            <a:r>
              <a:rPr lang="ko-KR" altLang="en-US" sz="2300" u="sng" spc="-150" dirty="0">
                <a:solidFill>
                  <a:srgbClr val="3333FF"/>
                </a:solidFill>
              </a:rPr>
              <a:t>법원에서 문제된 사례로는 우리나라의 경우 아직 없고</a:t>
            </a:r>
            <a:r>
              <a:rPr lang="en-US" altLang="ko-KR" sz="2300" u="sng" spc="-150" dirty="0">
                <a:solidFill>
                  <a:srgbClr val="3333FF"/>
                </a:solidFill>
              </a:rPr>
              <a:t>, </a:t>
            </a:r>
            <a:r>
              <a:rPr lang="ko-KR" altLang="en-US" sz="2300" u="sng" spc="-150" dirty="0">
                <a:solidFill>
                  <a:srgbClr val="3333FF"/>
                </a:solidFill>
              </a:rPr>
              <a:t>일본에서 사용자가 조합 약체화의 의도를 갖고 협약을 해약하고 협약의 개폐에 관한 단체교섭도 거부하고 있는 경우에는 지배개입의 부당노동행위가 인정되어 </a:t>
            </a:r>
            <a:r>
              <a:rPr lang="ko-KR" altLang="en-US" sz="2300" u="sng" spc="-150" dirty="0" err="1">
                <a:solidFill>
                  <a:srgbClr val="3333FF"/>
                </a:solidFill>
              </a:rPr>
              <a:t>단협해지의</a:t>
            </a:r>
            <a:r>
              <a:rPr lang="ko-KR" altLang="en-US" sz="2300" u="sng" spc="-150" dirty="0">
                <a:solidFill>
                  <a:srgbClr val="3333FF"/>
                </a:solidFill>
              </a:rPr>
              <a:t> 사법적 효력이 부정된 사례가 있음</a:t>
            </a:r>
            <a:r>
              <a:rPr lang="en-US" altLang="ko-KR" sz="2300" u="sng" spc="-150" dirty="0">
                <a:solidFill>
                  <a:srgbClr val="3333FF"/>
                </a:solidFill>
              </a:rPr>
              <a:t>.</a:t>
            </a:r>
            <a:r>
              <a:rPr lang="en-US" altLang="ko-KR" sz="2300" spc="-150" dirty="0"/>
              <a:t>(</a:t>
            </a:r>
            <a:r>
              <a:rPr lang="ko-KR" altLang="en-US" sz="2300" spc="-150" dirty="0"/>
              <a:t>布施自動車敎習所</a:t>
            </a:r>
            <a:r>
              <a:rPr lang="en-US" altLang="ko-KR" sz="2300" spc="-150" dirty="0"/>
              <a:t>․</a:t>
            </a:r>
            <a:r>
              <a:rPr lang="ko-KR" altLang="en-US" sz="2300" spc="-150" dirty="0"/>
              <a:t>長尾商社 사건 등</a:t>
            </a:r>
            <a:r>
              <a:rPr lang="en-US" altLang="ko-KR" sz="2300" spc="-150" dirty="0" smtClean="0"/>
              <a:t>)</a:t>
            </a:r>
            <a:endParaRPr lang="ko-KR" altLang="en-US" sz="2300" dirty="0"/>
          </a:p>
        </p:txBody>
      </p:sp>
    </p:spTree>
    <p:extLst>
      <p:ext uri="{BB962C8B-B14F-4D97-AF65-F5344CB8AC3E}">
        <p14:creationId xmlns:p14="http://schemas.microsoft.com/office/powerpoint/2010/main" val="980809937"/>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53998"/>
          </a:xfrm>
          <a:prstGeom prst="rect">
            <a:avLst/>
          </a:prstGeom>
          <a:noFill/>
        </p:spPr>
        <p:txBody>
          <a:bodyPr wrap="square" rtlCol="0">
            <a:spAutoFit/>
          </a:bodyPr>
          <a:lstStyle/>
          <a:p>
            <a:pPr fontAlgn="base"/>
            <a:r>
              <a:rPr lang="en-US" altLang="ko-KR" sz="3000" b="1" spc="-300" dirty="0" smtClean="0">
                <a:solidFill>
                  <a:srgbClr val="FF0000"/>
                </a:solidFill>
              </a:rPr>
              <a:t>&lt;</a:t>
            </a:r>
            <a:r>
              <a:rPr lang="ko-KR" altLang="en-US" sz="3000" b="1" spc="-300" dirty="0" smtClean="0">
                <a:solidFill>
                  <a:srgbClr val="FF0000"/>
                </a:solidFill>
              </a:rPr>
              <a:t>단체협약 관련 연습문제</a:t>
            </a:r>
            <a:r>
              <a:rPr lang="en-US" altLang="ko-KR" sz="3000" b="1" spc="-300" dirty="0" smtClean="0">
                <a:solidFill>
                  <a:srgbClr val="FF0000"/>
                </a:solidFill>
              </a:rPr>
              <a:t>&gt;</a:t>
            </a:r>
            <a:endParaRPr lang="ko-KR" altLang="en-US" sz="3000" b="1" spc="-300" dirty="0">
              <a:solidFill>
                <a:srgbClr val="FF0000"/>
              </a:solidFill>
            </a:endParaRPr>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 y="765136"/>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5" y="836840"/>
            <a:ext cx="11975218" cy="6924973"/>
          </a:xfrm>
          <a:prstGeom prst="rect">
            <a:avLst/>
          </a:prstGeom>
          <a:noFill/>
        </p:spPr>
        <p:txBody>
          <a:bodyPr wrap="square" rtlCol="0">
            <a:spAutoFit/>
          </a:bodyPr>
          <a:lstStyle/>
          <a:p>
            <a:pPr fontAlgn="base">
              <a:lnSpc>
                <a:spcPct val="150000"/>
              </a:lnSpc>
            </a:pPr>
            <a:r>
              <a:rPr lang="ko-KR" altLang="en-US" sz="2400" spc="-150" dirty="0"/>
              <a:t>충남 아산 </a:t>
            </a:r>
            <a:r>
              <a:rPr lang="ko-KR" altLang="en-US" sz="2400" spc="-150" dirty="0" smtClean="0"/>
              <a:t>소재 자동차부품업체인 ㈜</a:t>
            </a:r>
            <a:r>
              <a:rPr lang="ko-KR" altLang="en-US" sz="2400" spc="-150" dirty="0" err="1" smtClean="0"/>
              <a:t>디스와</a:t>
            </a:r>
            <a:r>
              <a:rPr lang="ko-KR" altLang="en-US" sz="2400" spc="-150" dirty="0" smtClean="0"/>
              <a:t> 금속노조간에 </a:t>
            </a:r>
            <a:r>
              <a:rPr lang="ko-KR" altLang="en-US" sz="2400" spc="-150" dirty="0"/>
              <a:t>체결한 단체협약에는 “회사는 조합원에 대한 해고에 대하여는 노동조합과 사전에 합의하여야 한다</a:t>
            </a:r>
            <a:r>
              <a:rPr lang="en-US" altLang="ko-KR" sz="2400" spc="-150" dirty="0"/>
              <a:t>.”</a:t>
            </a:r>
            <a:r>
              <a:rPr lang="ko-KR" altLang="en-US" sz="2400" spc="-150" dirty="0"/>
              <a:t>는 규정이 있으며</a:t>
            </a:r>
            <a:r>
              <a:rPr lang="en-US" altLang="ko-KR" sz="2400" spc="-150" dirty="0"/>
              <a:t>, </a:t>
            </a:r>
            <a:r>
              <a:rPr lang="ko-KR" altLang="en-US" sz="2400" spc="-150" dirty="0"/>
              <a:t>이 단체협약의 유효기간은 </a:t>
            </a:r>
            <a:r>
              <a:rPr lang="en-US" altLang="ko-KR" sz="2400" spc="-150" dirty="0"/>
              <a:t>2017.10.31.</a:t>
            </a:r>
            <a:r>
              <a:rPr lang="ko-KR" altLang="en-US" sz="2400" spc="-150" dirty="0" err="1"/>
              <a:t>까지이다</a:t>
            </a:r>
            <a:r>
              <a:rPr lang="en-US" altLang="ko-KR" sz="2400" spc="-150" dirty="0"/>
              <a:t>. </a:t>
            </a:r>
            <a:endParaRPr lang="ko-KR" altLang="en-US" sz="2400" spc="-150" dirty="0"/>
          </a:p>
          <a:p>
            <a:pPr fontAlgn="base">
              <a:lnSpc>
                <a:spcPct val="150000"/>
              </a:lnSpc>
            </a:pPr>
            <a:endParaRPr lang="en-US" altLang="ko-KR" sz="800" spc="-150" dirty="0" smtClean="0"/>
          </a:p>
          <a:p>
            <a:pPr fontAlgn="base">
              <a:lnSpc>
                <a:spcPct val="150000"/>
              </a:lnSpc>
            </a:pPr>
            <a:r>
              <a:rPr lang="ko-KR" altLang="en-US" sz="2400" spc="-150" dirty="0" smtClean="0"/>
              <a:t>그런데</a:t>
            </a:r>
            <a:r>
              <a:rPr lang="en-US" altLang="ko-KR" sz="2400" spc="-150" dirty="0"/>
              <a:t>, </a:t>
            </a:r>
            <a:r>
              <a:rPr lang="ko-KR" altLang="en-US" sz="2400" spc="-150" dirty="0" smtClean="0"/>
              <a:t>㈜</a:t>
            </a:r>
            <a:r>
              <a:rPr lang="ko-KR" altLang="en-US" sz="2400" spc="-150" dirty="0" err="1" smtClean="0"/>
              <a:t>디스</a:t>
            </a:r>
            <a:r>
              <a:rPr lang="ko-KR" altLang="en-US" sz="2400" spc="-150" dirty="0" smtClean="0"/>
              <a:t> </a:t>
            </a:r>
            <a:r>
              <a:rPr lang="ko-KR" altLang="en-US" sz="2400" spc="-150" dirty="0"/>
              <a:t>직원이자 </a:t>
            </a:r>
            <a:r>
              <a:rPr lang="ko-KR" altLang="en-US" sz="2400" spc="-150" dirty="0" smtClean="0"/>
              <a:t>금속노조 </a:t>
            </a:r>
            <a:r>
              <a:rPr lang="ko-KR" altLang="en-US" sz="2400" spc="-150" dirty="0"/>
              <a:t>조합원인 </a:t>
            </a:r>
            <a:r>
              <a:rPr lang="ko-KR" altLang="en-US" sz="2400" spc="-150" dirty="0" err="1" smtClean="0"/>
              <a:t>문갱근은</a:t>
            </a:r>
            <a:r>
              <a:rPr lang="ko-KR" altLang="en-US" sz="2400" spc="-150" dirty="0" smtClean="0"/>
              <a:t> </a:t>
            </a:r>
            <a:r>
              <a:rPr lang="ko-KR" altLang="en-US" sz="2400" spc="-150" dirty="0"/>
              <a:t>회사 관리자 </a:t>
            </a:r>
            <a:r>
              <a:rPr lang="ko-KR" altLang="en-US" sz="2400" spc="-150" dirty="0" err="1" smtClean="0"/>
              <a:t>김요정이</a:t>
            </a:r>
            <a:r>
              <a:rPr lang="ko-KR" altLang="en-US" sz="2400" spc="-150" dirty="0" smtClean="0"/>
              <a:t> </a:t>
            </a:r>
            <a:r>
              <a:rPr lang="ko-KR" altLang="en-US" sz="2400" spc="-150" dirty="0"/>
              <a:t>평소에 </a:t>
            </a:r>
            <a:r>
              <a:rPr lang="ko-KR" altLang="en-US" sz="2400" spc="-150" dirty="0" smtClean="0"/>
              <a:t>자신을 대모리라고 놀리며 </a:t>
            </a:r>
            <a:r>
              <a:rPr lang="ko-KR" altLang="en-US" sz="2400" spc="-150" dirty="0"/>
              <a:t>외모 비하발언을 하였을 뿐만 아니라 핸드폰 게임을 </a:t>
            </a:r>
            <a:r>
              <a:rPr lang="ko-KR" altLang="en-US" sz="2400" spc="-150" dirty="0" err="1"/>
              <a:t>즐겨하는</a:t>
            </a:r>
            <a:r>
              <a:rPr lang="ko-KR" altLang="en-US" sz="2400" spc="-150" dirty="0"/>
              <a:t> 자신을 어린애 취급하며 무시하는 것에 분개하여</a:t>
            </a:r>
            <a:r>
              <a:rPr lang="en-US" altLang="ko-KR" sz="2400" spc="-150" dirty="0"/>
              <a:t>, 2017.11.1. </a:t>
            </a:r>
            <a:r>
              <a:rPr lang="ko-KR" altLang="en-US" sz="2400" spc="-150" dirty="0" err="1" smtClean="0"/>
              <a:t>김요정을</a:t>
            </a:r>
            <a:r>
              <a:rPr lang="ko-KR" altLang="en-US" sz="2400" spc="-150" dirty="0" smtClean="0"/>
              <a:t> </a:t>
            </a:r>
            <a:r>
              <a:rPr lang="ko-KR" altLang="en-US" sz="2400" spc="-150" dirty="0"/>
              <a:t>화장실을 </a:t>
            </a:r>
            <a:r>
              <a:rPr lang="ko-KR" altLang="en-US" sz="2400" spc="-150" dirty="0" err="1"/>
              <a:t>끌고가서</a:t>
            </a:r>
            <a:r>
              <a:rPr lang="ko-KR" altLang="en-US" sz="2400" spc="-150" dirty="0"/>
              <a:t> 거친 욕설과 함께 머리</a:t>
            </a:r>
            <a:r>
              <a:rPr lang="en-US" altLang="ko-KR" sz="2400" spc="-150" dirty="0"/>
              <a:t>, </a:t>
            </a:r>
            <a:r>
              <a:rPr lang="ko-KR" altLang="en-US" sz="2400" spc="-150" dirty="0"/>
              <a:t>얼굴</a:t>
            </a:r>
            <a:r>
              <a:rPr lang="en-US" altLang="ko-KR" sz="2400" spc="-150" dirty="0"/>
              <a:t>, </a:t>
            </a:r>
            <a:r>
              <a:rPr lang="ko-KR" altLang="en-US" sz="2400" spc="-150" dirty="0"/>
              <a:t>다리 등을 사정없이 두들겨서 전치 </a:t>
            </a:r>
            <a:r>
              <a:rPr lang="en-US" altLang="ko-KR" sz="2400" spc="-150" dirty="0"/>
              <a:t>8</a:t>
            </a:r>
            <a:r>
              <a:rPr lang="ko-KR" altLang="en-US" sz="2400" spc="-150" dirty="0"/>
              <a:t>주의 상해를 입혔다</a:t>
            </a:r>
            <a:r>
              <a:rPr lang="en-US" altLang="ko-KR" sz="2400" spc="-150" dirty="0"/>
              <a:t>.</a:t>
            </a:r>
            <a:endParaRPr lang="ko-KR" altLang="en-US" sz="2400" spc="-150" dirty="0"/>
          </a:p>
          <a:p>
            <a:pPr fontAlgn="base">
              <a:lnSpc>
                <a:spcPct val="150000"/>
              </a:lnSpc>
            </a:pPr>
            <a:endParaRPr lang="en-US" altLang="ko-KR" sz="800" spc="-150" dirty="0" smtClean="0"/>
          </a:p>
          <a:p>
            <a:pPr fontAlgn="base">
              <a:lnSpc>
                <a:spcPct val="150000"/>
              </a:lnSpc>
            </a:pPr>
            <a:r>
              <a:rPr lang="ko-KR" altLang="en-US" sz="2400" spc="-150" dirty="0" smtClean="0"/>
              <a:t>이에 </a:t>
            </a:r>
            <a:r>
              <a:rPr lang="ko-KR" altLang="en-US" sz="2400" spc="-150" dirty="0"/>
              <a:t>대해서 </a:t>
            </a:r>
            <a:r>
              <a:rPr lang="ko-KR" altLang="en-US" sz="2400" spc="-150" dirty="0" smtClean="0"/>
              <a:t>㈜</a:t>
            </a:r>
            <a:r>
              <a:rPr lang="ko-KR" altLang="en-US" sz="2400" spc="-150" dirty="0" err="1" smtClean="0"/>
              <a:t>디스는</a:t>
            </a:r>
            <a:r>
              <a:rPr lang="ko-KR" altLang="en-US" sz="2400" spc="-150" dirty="0" smtClean="0"/>
              <a:t> </a:t>
            </a:r>
            <a:r>
              <a:rPr lang="ko-KR" altLang="en-US" sz="2400" spc="-150" dirty="0" err="1" smtClean="0"/>
              <a:t>문갱근의</a:t>
            </a:r>
            <a:r>
              <a:rPr lang="ko-KR" altLang="en-US" sz="2400" spc="-150" dirty="0" smtClean="0"/>
              <a:t> </a:t>
            </a:r>
            <a:r>
              <a:rPr lang="ko-KR" altLang="en-US" sz="2400" spc="-150" dirty="0"/>
              <a:t>행위가 단체협약상 해고사유</a:t>
            </a:r>
            <a:r>
              <a:rPr lang="en-US" altLang="ko-KR" sz="2400" spc="-150" dirty="0"/>
              <a:t>(</a:t>
            </a:r>
            <a:r>
              <a:rPr lang="ko-KR" altLang="en-US" sz="2400" spc="-150" dirty="0"/>
              <a:t>동료근로자에게 폭행을 행사한 때 해고할 수 있다고 규정되어 있음</a:t>
            </a:r>
            <a:r>
              <a:rPr lang="en-US" altLang="ko-KR" sz="2400" spc="-150" dirty="0"/>
              <a:t>)</a:t>
            </a:r>
            <a:r>
              <a:rPr lang="ko-KR" altLang="en-US" sz="2400" spc="-150" dirty="0"/>
              <a:t>에 해당한다고 인정하고</a:t>
            </a:r>
            <a:r>
              <a:rPr lang="en-US" altLang="ko-KR" sz="2400" spc="-150" dirty="0"/>
              <a:t>, </a:t>
            </a:r>
            <a:r>
              <a:rPr lang="ko-KR" altLang="en-US" sz="2400" spc="-150" dirty="0"/>
              <a:t>단체협약의 유효기간이 만료되었다는 이유로 </a:t>
            </a:r>
            <a:r>
              <a:rPr lang="ko-KR" altLang="en-US" sz="2400" spc="-150" dirty="0" smtClean="0"/>
              <a:t>금속노조와 </a:t>
            </a:r>
            <a:r>
              <a:rPr lang="ko-KR" altLang="en-US" sz="2400" spc="-150" dirty="0"/>
              <a:t>사전합의 없이 </a:t>
            </a:r>
            <a:r>
              <a:rPr lang="en-US" altLang="ko-KR" sz="2400" spc="-150" dirty="0"/>
              <a:t>2017.11.20. </a:t>
            </a:r>
            <a:r>
              <a:rPr lang="ko-KR" altLang="en-US" sz="2400" spc="-150" dirty="0" smtClean="0"/>
              <a:t>금속노조 </a:t>
            </a:r>
            <a:r>
              <a:rPr lang="ko-KR" altLang="en-US" sz="2400" spc="-150" dirty="0"/>
              <a:t>조합원 </a:t>
            </a:r>
            <a:r>
              <a:rPr lang="ko-KR" altLang="en-US" sz="2400" spc="-150" dirty="0" err="1" smtClean="0"/>
              <a:t>문갱근을</a:t>
            </a:r>
            <a:r>
              <a:rPr lang="ko-KR" altLang="en-US" sz="2400" spc="-150" dirty="0" smtClean="0"/>
              <a:t> </a:t>
            </a:r>
            <a:r>
              <a:rPr lang="ko-KR" altLang="en-US" sz="2400" spc="-150" dirty="0"/>
              <a:t>해고하였다</a:t>
            </a:r>
            <a:r>
              <a:rPr lang="en-US" altLang="ko-KR" sz="2400" spc="-150" dirty="0"/>
              <a:t>. </a:t>
            </a:r>
            <a:endParaRPr lang="ko-KR" altLang="en-US" sz="2400" spc="-150" dirty="0"/>
          </a:p>
          <a:p>
            <a:pPr fontAlgn="base">
              <a:lnSpc>
                <a:spcPct val="150000"/>
              </a:lnSpc>
            </a:pPr>
            <a:endParaRPr lang="ko-KR" altLang="en-US" sz="2400" spc="-150" dirty="0"/>
          </a:p>
          <a:p>
            <a:pPr fontAlgn="base"/>
            <a:endParaRPr lang="en-US" altLang="ko-KR" sz="2400" dirty="0" smtClean="0"/>
          </a:p>
        </p:txBody>
      </p:sp>
    </p:spTree>
    <p:extLst>
      <p:ext uri="{BB962C8B-B14F-4D97-AF65-F5344CB8AC3E}">
        <p14:creationId xmlns:p14="http://schemas.microsoft.com/office/powerpoint/2010/main" val="1740377342"/>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53998"/>
          </a:xfrm>
          <a:prstGeom prst="rect">
            <a:avLst/>
          </a:prstGeom>
          <a:noFill/>
        </p:spPr>
        <p:txBody>
          <a:bodyPr wrap="square" rtlCol="0">
            <a:spAutoFit/>
          </a:bodyPr>
          <a:lstStyle/>
          <a:p>
            <a:pPr fontAlgn="base"/>
            <a:r>
              <a:rPr lang="en-US" altLang="ko-KR" sz="3000" b="1" spc="-300" dirty="0" smtClean="0">
                <a:solidFill>
                  <a:srgbClr val="FF0000"/>
                </a:solidFill>
              </a:rPr>
              <a:t>&lt;</a:t>
            </a:r>
            <a:r>
              <a:rPr lang="ko-KR" altLang="en-US" sz="3000" b="1" spc="-300" dirty="0" smtClean="0">
                <a:solidFill>
                  <a:srgbClr val="FF0000"/>
                </a:solidFill>
              </a:rPr>
              <a:t>단체협약 관련 연습문제</a:t>
            </a:r>
            <a:r>
              <a:rPr lang="en-US" altLang="ko-KR" sz="3000" b="1" spc="-300" dirty="0" smtClean="0">
                <a:solidFill>
                  <a:srgbClr val="FF0000"/>
                </a:solidFill>
              </a:rPr>
              <a:t>&gt;</a:t>
            </a:r>
            <a:endParaRPr lang="ko-KR" altLang="en-US" sz="3000" b="1" spc="-300" dirty="0">
              <a:solidFill>
                <a:srgbClr val="FF0000"/>
              </a:solidFill>
            </a:endParaRPr>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4" y="765136"/>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5" y="836840"/>
            <a:ext cx="11975218" cy="4524315"/>
          </a:xfrm>
          <a:prstGeom prst="rect">
            <a:avLst/>
          </a:prstGeom>
          <a:noFill/>
        </p:spPr>
        <p:txBody>
          <a:bodyPr wrap="square" rtlCol="0">
            <a:spAutoFit/>
          </a:bodyPr>
          <a:lstStyle/>
          <a:p>
            <a:pPr fontAlgn="base">
              <a:lnSpc>
                <a:spcPct val="150000"/>
              </a:lnSpc>
            </a:pPr>
            <a:r>
              <a:rPr lang="ko-KR" altLang="en-US" sz="2400" spc="-150" dirty="0"/>
              <a:t>한편</a:t>
            </a:r>
            <a:r>
              <a:rPr lang="en-US" altLang="ko-KR" sz="2400" spc="-150" dirty="0"/>
              <a:t>, </a:t>
            </a:r>
            <a:r>
              <a:rPr lang="ko-KR" altLang="en-US" sz="2400" spc="-150" dirty="0" smtClean="0"/>
              <a:t>㈜</a:t>
            </a:r>
            <a:r>
              <a:rPr lang="ko-KR" altLang="en-US" sz="2400" spc="-150" dirty="0" err="1" smtClean="0"/>
              <a:t>디스와</a:t>
            </a:r>
            <a:r>
              <a:rPr lang="ko-KR" altLang="en-US" sz="2400" spc="-150" dirty="0" smtClean="0"/>
              <a:t> 금속노조는 </a:t>
            </a:r>
            <a:r>
              <a:rPr lang="ko-KR" altLang="en-US" sz="2400" spc="-150" dirty="0"/>
              <a:t>새로운 단체협약을 체결하고자 </a:t>
            </a:r>
            <a:r>
              <a:rPr lang="ko-KR" altLang="en-US" sz="2400" spc="-150" dirty="0" smtClean="0"/>
              <a:t>단체교섭을 계속하지 </a:t>
            </a:r>
            <a:r>
              <a:rPr lang="ko-KR" altLang="en-US" sz="2400" spc="-150" dirty="0" err="1" smtClean="0"/>
              <a:t>않은채</a:t>
            </a:r>
            <a:r>
              <a:rPr lang="ko-KR" altLang="en-US" sz="2400" spc="-150" dirty="0" smtClean="0"/>
              <a:t> </a:t>
            </a:r>
            <a:r>
              <a:rPr lang="en-US" altLang="ko-KR" sz="2400" spc="-150" dirty="0"/>
              <a:t>2017.11.20. </a:t>
            </a:r>
            <a:r>
              <a:rPr lang="ko-KR" altLang="en-US" sz="2400" spc="-150" dirty="0"/>
              <a:t>현재 새로운 단체협약이 체결되지 아니하였고</a:t>
            </a:r>
            <a:r>
              <a:rPr lang="en-US" altLang="ko-KR" sz="2400" spc="-150" dirty="0"/>
              <a:t>, </a:t>
            </a:r>
            <a:r>
              <a:rPr lang="ko-KR" altLang="en-US" sz="2400" spc="-150" dirty="0"/>
              <a:t>새로운 단체협약이 체결될 때까지 종전 단체협약의 효력을 존속시킨다는 취지의 별도의 약정이나 자동갱신 조항도 존재하지 아니한다</a:t>
            </a:r>
            <a:r>
              <a:rPr lang="en-US" altLang="ko-KR" sz="2400" spc="-150" dirty="0"/>
              <a:t>. </a:t>
            </a:r>
            <a:endParaRPr lang="en-US" altLang="ko-KR" sz="2400" spc="-150" dirty="0" smtClean="0"/>
          </a:p>
          <a:p>
            <a:pPr fontAlgn="base">
              <a:lnSpc>
                <a:spcPct val="150000"/>
              </a:lnSpc>
            </a:pPr>
            <a:endParaRPr lang="ko-KR" altLang="en-US" sz="800" spc="-150" dirty="0"/>
          </a:p>
          <a:p>
            <a:pPr fontAlgn="base">
              <a:lnSpc>
                <a:spcPct val="150000"/>
              </a:lnSpc>
            </a:pPr>
            <a:r>
              <a:rPr lang="ko-KR" altLang="en-US" sz="2400" spc="-150" dirty="0"/>
              <a:t>결국 조합원 </a:t>
            </a:r>
            <a:r>
              <a:rPr lang="ko-KR" altLang="en-US" sz="2400" spc="-150" dirty="0" err="1" smtClean="0"/>
              <a:t>문갱근은</a:t>
            </a:r>
            <a:r>
              <a:rPr lang="ko-KR" altLang="en-US" sz="2400" spc="-150" dirty="0" smtClean="0"/>
              <a:t> </a:t>
            </a:r>
            <a:r>
              <a:rPr lang="ko-KR" altLang="en-US" sz="2400" spc="-150" dirty="0" err="1" smtClean="0"/>
              <a:t>금속노조법률원</a:t>
            </a:r>
            <a:r>
              <a:rPr lang="ko-KR" altLang="en-US" sz="2400" spc="-150" dirty="0" smtClean="0"/>
              <a:t> </a:t>
            </a:r>
            <a:r>
              <a:rPr lang="ko-KR" altLang="en-US" sz="2400" spc="-150" dirty="0"/>
              <a:t>최고 </a:t>
            </a:r>
            <a:r>
              <a:rPr lang="ko-KR" altLang="en-US" sz="2400" spc="-150" dirty="0" err="1"/>
              <a:t>꽃미남</a:t>
            </a:r>
            <a:r>
              <a:rPr lang="ko-KR" altLang="en-US" sz="2400" spc="-150" dirty="0"/>
              <a:t> </a:t>
            </a:r>
            <a:r>
              <a:rPr lang="ko-KR" altLang="en-US" sz="2400" spc="-150" dirty="0" err="1"/>
              <a:t>감우용진</a:t>
            </a:r>
            <a:r>
              <a:rPr lang="ko-KR" altLang="en-US" sz="2400" spc="-150" dirty="0"/>
              <a:t> 노무사를 찾아와 울면서 도와달라고 호소하였다</a:t>
            </a:r>
            <a:r>
              <a:rPr lang="en-US" altLang="ko-KR" sz="2400" spc="-150" dirty="0"/>
              <a:t>. </a:t>
            </a:r>
            <a:r>
              <a:rPr lang="ko-KR" altLang="en-US" sz="2400" spc="-150" dirty="0" err="1"/>
              <a:t>감우용진</a:t>
            </a:r>
            <a:r>
              <a:rPr lang="ko-KR" altLang="en-US" sz="2400" spc="-150" dirty="0"/>
              <a:t> 노무사가 </a:t>
            </a:r>
            <a:r>
              <a:rPr lang="ko-KR" altLang="en-US" sz="2400" spc="-150" dirty="0" err="1" smtClean="0"/>
              <a:t>문갱근</a:t>
            </a:r>
            <a:r>
              <a:rPr lang="ko-KR" altLang="en-US" sz="2400" spc="-150" dirty="0" smtClean="0"/>
              <a:t> </a:t>
            </a:r>
            <a:r>
              <a:rPr lang="ko-KR" altLang="en-US" sz="2400" spc="-150" dirty="0"/>
              <a:t>조합원에 대한 해고의 부당성을 주장할 수 있는 </a:t>
            </a:r>
            <a:r>
              <a:rPr lang="ko-KR" altLang="en-US" sz="2400" spc="-150" dirty="0" smtClean="0"/>
              <a:t>논거를 무엇인가</a:t>
            </a:r>
            <a:r>
              <a:rPr lang="en-US" altLang="ko-KR" sz="2400" spc="-150" dirty="0" smtClean="0"/>
              <a:t>?</a:t>
            </a:r>
            <a:endParaRPr lang="ko-KR" altLang="en-US" sz="2400" spc="-150" dirty="0"/>
          </a:p>
          <a:p>
            <a:pPr fontAlgn="base"/>
            <a:endParaRPr lang="en-US" altLang="ko-KR" sz="2400" dirty="0" smtClean="0"/>
          </a:p>
        </p:txBody>
      </p:sp>
    </p:spTree>
    <p:extLst>
      <p:ext uri="{BB962C8B-B14F-4D97-AF65-F5344CB8AC3E}">
        <p14:creationId xmlns:p14="http://schemas.microsoft.com/office/powerpoint/2010/main" val="1941383692"/>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6">
            <a:extLst>
              <a:ext uri="{FF2B5EF4-FFF2-40B4-BE49-F238E27FC236}">
                <a16:creationId xmlns="" xmlns:a16="http://schemas.microsoft.com/office/drawing/2014/main" id="{FE412C1F-883E-40CA-93A1-BED375C443B1}"/>
              </a:ext>
            </a:extLst>
          </p:cNvPr>
          <p:cNvSpPr/>
          <p:nvPr/>
        </p:nvSpPr>
        <p:spPr>
          <a:xfrm>
            <a:off x="0" y="0"/>
            <a:ext cx="12192000" cy="2951748"/>
          </a:xfrm>
          <a:prstGeom prst="rect">
            <a:avLst/>
          </a:prstGeom>
          <a:solidFill>
            <a:srgbClr val="629DD1"/>
          </a:solidFill>
          <a:ln w="15875" cap="flat" cmpd="sng" algn="ctr">
            <a:noFill/>
            <a:prstDash val="solid"/>
          </a:ln>
          <a:effectLst/>
        </p:spPr>
        <p:txBody>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dirty="0">
              <a:ln>
                <a:noFill/>
              </a:ln>
              <a:solidFill>
                <a:prstClr val="white"/>
              </a:solidFill>
              <a:effectLst/>
              <a:uLnTx/>
              <a:uFillTx/>
              <a:latin typeface="나눔고딕 ExtraBold"/>
              <a:ea typeface="나눔고딕 ExtraBold"/>
              <a:cs typeface="+mn-cs"/>
            </a:endParaRPr>
          </a:p>
        </p:txBody>
      </p:sp>
      <p:sp>
        <p:nvSpPr>
          <p:cNvPr id="15" name="Rectangle 6">
            <a:extLst>
              <a:ext uri="{FF2B5EF4-FFF2-40B4-BE49-F238E27FC236}">
                <a16:creationId xmlns="" xmlns:a16="http://schemas.microsoft.com/office/drawing/2014/main" id="{69429E13-B7F8-42B7-A16D-505067AB59DB}"/>
              </a:ext>
            </a:extLst>
          </p:cNvPr>
          <p:cNvSpPr/>
          <p:nvPr/>
        </p:nvSpPr>
        <p:spPr>
          <a:xfrm>
            <a:off x="3175" y="6400800"/>
            <a:ext cx="12188825" cy="457200"/>
          </a:xfrm>
          <a:prstGeom prst="rect">
            <a:avLst/>
          </a:prstGeom>
          <a:solidFill>
            <a:srgbClr val="629DD1"/>
          </a:solidFill>
          <a:ln w="15875" cap="flat" cmpd="sng" algn="ctr">
            <a:noFill/>
            <a:prstDash val="solid"/>
          </a:ln>
          <a:effectLst/>
        </p:spPr>
      </p:sp>
      <p:sp>
        <p:nvSpPr>
          <p:cNvPr id="16" name="Rectangle 7">
            <a:extLst>
              <a:ext uri="{FF2B5EF4-FFF2-40B4-BE49-F238E27FC236}">
                <a16:creationId xmlns="" xmlns:a16="http://schemas.microsoft.com/office/drawing/2014/main" id="{CA01735C-DC4B-44BA-B567-F12C136B8D49}"/>
              </a:ext>
            </a:extLst>
          </p:cNvPr>
          <p:cNvSpPr/>
          <p:nvPr/>
        </p:nvSpPr>
        <p:spPr>
          <a:xfrm>
            <a:off x="15" y="6334316"/>
            <a:ext cx="12188825" cy="64008"/>
          </a:xfrm>
          <a:prstGeom prst="rect">
            <a:avLst/>
          </a:prstGeom>
          <a:solidFill>
            <a:srgbClr val="4A66AC"/>
          </a:solidFill>
          <a:ln w="15875" cap="flat" cmpd="sng" algn="ctr">
            <a:noFill/>
            <a:prstDash val="solid"/>
          </a:ln>
          <a:effectLst/>
        </p:spPr>
      </p:sp>
      <p:pic>
        <p:nvPicPr>
          <p:cNvPr id="17" name="그림 16">
            <a:extLst>
              <a:ext uri="{FF2B5EF4-FFF2-40B4-BE49-F238E27FC236}">
                <a16:creationId xmlns="" xmlns:a16="http://schemas.microsoft.com/office/drawing/2014/main" id="{93565793-3A20-4479-88AD-BC4408AB9DE3}"/>
              </a:ext>
            </a:extLst>
          </p:cNvPr>
          <p:cNvPicPr>
            <a:picLocks noChangeAspect="1"/>
          </p:cNvPicPr>
          <p:nvPr/>
        </p:nvPicPr>
        <p:blipFill>
          <a:blip r:embed="rId2"/>
          <a:stretch>
            <a:fillRect/>
          </a:stretch>
        </p:blipFill>
        <p:spPr>
          <a:xfrm>
            <a:off x="9161273" y="6422207"/>
            <a:ext cx="2881080" cy="420158"/>
          </a:xfrm>
          <a:prstGeom prst="rect">
            <a:avLst/>
          </a:prstGeom>
        </p:spPr>
      </p:pic>
      <p:pic>
        <p:nvPicPr>
          <p:cNvPr id="18" name="그림 17">
            <a:extLst>
              <a:ext uri="{FF2B5EF4-FFF2-40B4-BE49-F238E27FC236}">
                <a16:creationId xmlns="" xmlns:a16="http://schemas.microsoft.com/office/drawing/2014/main" id="{D3428066-9484-48C9-BF4E-2A09B1B54DF4}"/>
              </a:ext>
            </a:extLst>
          </p:cNvPr>
          <p:cNvPicPr>
            <a:picLocks noChangeAspect="1"/>
          </p:cNvPicPr>
          <p:nvPr/>
        </p:nvPicPr>
        <p:blipFill>
          <a:blip r:embed="rId3"/>
          <a:stretch>
            <a:fillRect/>
          </a:stretch>
        </p:blipFill>
        <p:spPr>
          <a:xfrm>
            <a:off x="3847097" y="634506"/>
            <a:ext cx="8572500" cy="2381250"/>
          </a:xfrm>
          <a:prstGeom prst="rect">
            <a:avLst/>
          </a:prstGeom>
        </p:spPr>
      </p:pic>
      <p:sp>
        <p:nvSpPr>
          <p:cNvPr id="19" name="제목 2">
            <a:extLst>
              <a:ext uri="{FF2B5EF4-FFF2-40B4-BE49-F238E27FC236}">
                <a16:creationId xmlns="" xmlns:a16="http://schemas.microsoft.com/office/drawing/2014/main" id="{62EC2B6E-4293-46A0-908A-71727405CF8A}"/>
              </a:ext>
            </a:extLst>
          </p:cNvPr>
          <p:cNvSpPr txBox="1">
            <a:spLocks/>
          </p:cNvSpPr>
          <p:nvPr/>
        </p:nvSpPr>
        <p:spPr>
          <a:xfrm>
            <a:off x="236836" y="3306890"/>
            <a:ext cx="11715182" cy="1218706"/>
          </a:xfrm>
          <a:prstGeom prst="rect">
            <a:avLst/>
          </a:prstGeom>
        </p:spPr>
        <p:txBody>
          <a:bodyPr vert="horz" lIns="91440" tIns="45720" rIns="91440" bIns="45720" rtlCol="0" anchor="b">
            <a:normAutofit/>
          </a:bodyPr>
          <a:lstStyle>
            <a:lvl1pPr algn="l" defTabSz="914400" rtl="0" eaLnBrk="1" latinLnBrk="1"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fontAlgn="base" latinLnBrk="0"/>
            <a:r>
              <a:rPr lang="en-US" altLang="ko-KR" sz="5000" b="1" spc="-150" dirty="0" smtClean="0">
                <a:solidFill>
                  <a:prstClr val="black">
                    <a:lumMod val="75000"/>
                    <a:lumOff val="25000"/>
                  </a:prstClr>
                </a:solidFill>
                <a:latin typeface="+mj-ea"/>
              </a:rPr>
              <a:t>Ⅲ.</a:t>
            </a:r>
            <a:r>
              <a:rPr lang="ko-KR" altLang="en-US" sz="5000" b="1" spc="-150" dirty="0" smtClean="0"/>
              <a:t>단체협약 </a:t>
            </a:r>
            <a:r>
              <a:rPr lang="ko-KR" altLang="en-US" sz="5000" b="1" spc="-150" dirty="0"/>
              <a:t>시정명령의 내용 </a:t>
            </a:r>
            <a:r>
              <a:rPr lang="ko-KR" altLang="en-US" sz="5000" b="1" spc="-150" dirty="0" smtClean="0"/>
              <a:t>및 문제점</a:t>
            </a:r>
            <a:endParaRPr lang="ko-KR" altLang="en-US" sz="5000" spc="-150" dirty="0"/>
          </a:p>
        </p:txBody>
      </p:sp>
      <p:cxnSp>
        <p:nvCxnSpPr>
          <p:cNvPr id="20" name="직선 연결선 19">
            <a:extLst>
              <a:ext uri="{FF2B5EF4-FFF2-40B4-BE49-F238E27FC236}">
                <a16:creationId xmlns="" xmlns:a16="http://schemas.microsoft.com/office/drawing/2014/main" id="{DC5E5697-8FA6-437B-98C5-6FB2E3BE14D5}"/>
              </a:ext>
            </a:extLst>
          </p:cNvPr>
          <p:cNvCxnSpPr>
            <a:cxnSpLocks/>
          </p:cNvCxnSpPr>
          <p:nvPr/>
        </p:nvCxnSpPr>
        <p:spPr>
          <a:xfrm>
            <a:off x="338045" y="4518138"/>
            <a:ext cx="10827702" cy="745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99977819"/>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84775"/>
          </a:xfrm>
          <a:prstGeom prst="rect">
            <a:avLst/>
          </a:prstGeom>
          <a:noFill/>
        </p:spPr>
        <p:txBody>
          <a:bodyPr wrap="square" rtlCol="0">
            <a:spAutoFit/>
          </a:bodyPr>
          <a:lstStyle/>
          <a:p>
            <a:pPr fontAlgn="base"/>
            <a:r>
              <a:rPr lang="en-US" altLang="ko-KR" sz="3200" b="1" dirty="0" smtClean="0"/>
              <a:t>3. </a:t>
            </a:r>
            <a:r>
              <a:rPr lang="ko-KR" altLang="en-US" sz="3200" b="1" dirty="0" smtClean="0"/>
              <a:t>단체협약 </a:t>
            </a:r>
            <a:r>
              <a:rPr lang="ko-KR" altLang="en-US" sz="3200" b="1" dirty="0"/>
              <a:t>시정명령의 내용 및 문제점</a:t>
            </a:r>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30088" y="567004"/>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138480" y="829966"/>
            <a:ext cx="11975218" cy="6407908"/>
          </a:xfrm>
          <a:prstGeom prst="rect">
            <a:avLst/>
          </a:prstGeom>
          <a:noFill/>
        </p:spPr>
        <p:txBody>
          <a:bodyPr wrap="square" rtlCol="0">
            <a:spAutoFit/>
          </a:bodyPr>
          <a:lstStyle/>
          <a:p>
            <a:pPr fontAlgn="base"/>
            <a:r>
              <a:rPr lang="ko-KR" altLang="en-US" sz="2400" b="1" dirty="0" smtClean="0"/>
              <a:t>가</a:t>
            </a:r>
            <a:r>
              <a:rPr lang="en-US" altLang="ko-KR" sz="2400" b="1" dirty="0" smtClean="0"/>
              <a:t>. </a:t>
            </a:r>
            <a:r>
              <a:rPr lang="ko-KR" altLang="en-US" sz="2400" b="1" dirty="0" smtClean="0"/>
              <a:t>개요</a:t>
            </a:r>
            <a:endParaRPr lang="ko-KR" altLang="en-US" sz="2400" b="1" dirty="0"/>
          </a:p>
          <a:p>
            <a:pPr fontAlgn="base"/>
            <a:endParaRPr lang="en-US" altLang="ko-KR" sz="800" dirty="0" smtClean="0"/>
          </a:p>
          <a:p>
            <a:pPr fontAlgn="base"/>
            <a:endParaRPr lang="en-US" altLang="ko-KR" sz="2400" dirty="0" smtClean="0"/>
          </a:p>
          <a:p>
            <a:pPr fontAlgn="base"/>
            <a:endParaRPr lang="en-US" altLang="ko-KR" sz="2400" dirty="0"/>
          </a:p>
          <a:p>
            <a:pPr fontAlgn="base"/>
            <a:endParaRPr lang="en-US" altLang="ko-KR" sz="800" dirty="0" smtClean="0"/>
          </a:p>
          <a:p>
            <a:pPr fontAlgn="base">
              <a:lnSpc>
                <a:spcPct val="130000"/>
              </a:lnSpc>
            </a:pPr>
            <a:r>
              <a:rPr lang="ko-KR" altLang="en-US" sz="2400" spc="-150" dirty="0" smtClean="0"/>
              <a:t>행정관청은 </a:t>
            </a:r>
            <a:r>
              <a:rPr lang="ko-KR" altLang="en-US" sz="2400" spc="-150" dirty="0"/>
              <a:t>위 노조법 조항에 따라 단체협약에 위법한 내용이 있으면 노동위원회의 의결을 얻어 시정명령을 할 수 있음</a:t>
            </a:r>
            <a:r>
              <a:rPr lang="en-US" altLang="ko-KR" sz="2400" spc="-150" dirty="0"/>
              <a:t>. </a:t>
            </a:r>
            <a:r>
              <a:rPr lang="ko-KR" altLang="en-US" sz="2400" spc="-150" dirty="0"/>
              <a:t>이러한 </a:t>
            </a:r>
            <a:r>
              <a:rPr lang="ko-KR" altLang="en-US" sz="2400" spc="-150" dirty="0" err="1"/>
              <a:t>단협</a:t>
            </a:r>
            <a:r>
              <a:rPr lang="ko-KR" altLang="en-US" sz="2400" spc="-150" dirty="0"/>
              <a:t> 시정명령 </a:t>
            </a:r>
            <a:r>
              <a:rPr lang="ko-KR" altLang="en-US" sz="2400" spc="-150" dirty="0" err="1"/>
              <a:t>위반시</a:t>
            </a:r>
            <a:r>
              <a:rPr lang="ko-KR" altLang="en-US" sz="2400" spc="-150" dirty="0"/>
              <a:t> </a:t>
            </a:r>
            <a:r>
              <a:rPr lang="en-US" altLang="ko-KR" sz="2400" spc="-150" dirty="0"/>
              <a:t>500</a:t>
            </a:r>
            <a:r>
              <a:rPr lang="ko-KR" altLang="en-US" sz="2400" spc="-150" dirty="0"/>
              <a:t>만원 이하의 벌금이 부과되고</a:t>
            </a:r>
            <a:r>
              <a:rPr lang="en-US" altLang="ko-KR" sz="2400" spc="-150" dirty="0"/>
              <a:t>, </a:t>
            </a:r>
            <a:r>
              <a:rPr lang="ko-KR" altLang="en-US" sz="2400" spc="-150" dirty="0" err="1"/>
              <a:t>박근혜정부하에서</a:t>
            </a:r>
            <a:r>
              <a:rPr lang="ko-KR" altLang="en-US" sz="2400" spc="-150" dirty="0"/>
              <a:t> 노동부가 이 조항을 악용하여 민주노총 산하 노동조합이 체결한 단체협약에 대해 시정명령을 남발하였음</a:t>
            </a:r>
            <a:r>
              <a:rPr lang="en-US" altLang="ko-KR" sz="2400" spc="-150" dirty="0"/>
              <a:t>.(</a:t>
            </a:r>
            <a:r>
              <a:rPr lang="ko-KR" altLang="en-US" sz="2400" spc="-150" dirty="0"/>
              <a:t>예</a:t>
            </a:r>
            <a:r>
              <a:rPr lang="en-US" altLang="ko-KR" sz="2400" spc="-150" dirty="0"/>
              <a:t>) </a:t>
            </a:r>
            <a:r>
              <a:rPr lang="ko-KR" altLang="en-US" sz="2400" spc="-150" dirty="0"/>
              <a:t>운영비원조조항</a:t>
            </a:r>
            <a:r>
              <a:rPr lang="en-US" altLang="ko-KR" sz="2400" spc="-150" dirty="0"/>
              <a:t>, </a:t>
            </a:r>
            <a:r>
              <a:rPr lang="ko-KR" altLang="en-US" sz="2400" spc="-150" dirty="0"/>
              <a:t>시설편의제공 조항</a:t>
            </a:r>
            <a:r>
              <a:rPr lang="en-US" altLang="ko-KR" sz="2400" spc="-150" dirty="0"/>
              <a:t>, </a:t>
            </a:r>
            <a:r>
              <a:rPr lang="ko-KR" altLang="en-US" sz="2400" spc="-150" dirty="0"/>
              <a:t>전임자급여지급 조항 등</a:t>
            </a:r>
            <a:r>
              <a:rPr lang="en-US" altLang="ko-KR" sz="2400" spc="-150" dirty="0"/>
              <a:t>)).</a:t>
            </a:r>
            <a:r>
              <a:rPr lang="ko-KR" altLang="en-US" sz="2400" spc="-150" dirty="0" err="1"/>
              <a:t>문재인정부</a:t>
            </a:r>
            <a:r>
              <a:rPr lang="ko-KR" altLang="en-US" sz="2400" spc="-150" dirty="0"/>
              <a:t> </a:t>
            </a:r>
            <a:r>
              <a:rPr lang="ko-KR" altLang="en-US" sz="2400" spc="-150" dirty="0" err="1"/>
              <a:t>출범이후에</a:t>
            </a:r>
            <a:r>
              <a:rPr lang="ko-KR" altLang="en-US" sz="2400" spc="-150" dirty="0"/>
              <a:t> </a:t>
            </a:r>
            <a:r>
              <a:rPr lang="ko-KR" altLang="en-US" sz="2400" spc="-150" dirty="0" err="1"/>
              <a:t>단협</a:t>
            </a:r>
            <a:r>
              <a:rPr lang="ko-KR" altLang="en-US" sz="2400" spc="-150" dirty="0"/>
              <a:t> 시정명령은 일시적으로 보류내지 중단되어왔으나 </a:t>
            </a:r>
            <a:r>
              <a:rPr lang="ko-KR" altLang="en-US" sz="2400" spc="-300" dirty="0"/>
              <a:t>최근 부분적으로 노동부가 노동위원회 의결요청을 한 후 시정명령을 하는 사례가 다시 확인되고 있음</a:t>
            </a:r>
            <a:r>
              <a:rPr lang="en-US" altLang="ko-KR" sz="2400" spc="-300" dirty="0"/>
              <a:t>. </a:t>
            </a:r>
            <a:endParaRPr lang="en-US" altLang="ko-KR" sz="2400" spc="-300" dirty="0" smtClean="0"/>
          </a:p>
          <a:p>
            <a:pPr fontAlgn="base">
              <a:lnSpc>
                <a:spcPct val="130000"/>
              </a:lnSpc>
            </a:pPr>
            <a:endParaRPr lang="en-US" altLang="ko-KR" sz="800" dirty="0" smtClean="0"/>
          </a:p>
          <a:p>
            <a:pPr fontAlgn="base">
              <a:lnSpc>
                <a:spcPct val="130000"/>
              </a:lnSpc>
            </a:pPr>
            <a:r>
              <a:rPr lang="ko-KR" altLang="en-US" sz="2400" dirty="0" smtClean="0"/>
              <a:t>절차상 </a:t>
            </a:r>
            <a:r>
              <a:rPr lang="ko-KR" altLang="en-US" sz="2400" dirty="0"/>
              <a:t>노동부의 행정지도가 ‘이행의무’</a:t>
            </a:r>
            <a:r>
              <a:rPr lang="ko-KR" altLang="en-US" sz="2400" dirty="0" err="1"/>
              <a:t>를</a:t>
            </a:r>
            <a:r>
              <a:rPr lang="ko-KR" altLang="en-US" sz="2400" dirty="0"/>
              <a:t> 발생시키는 단계는 노동위원회의 결정을 토대로 한 ‘시정명령’단계임</a:t>
            </a:r>
            <a:r>
              <a:rPr lang="en-US" altLang="ko-KR" sz="2400" dirty="0"/>
              <a:t>. </a:t>
            </a:r>
            <a:r>
              <a:rPr lang="ko-KR" altLang="en-US" sz="2400" spc="-150" dirty="0"/>
              <a:t>따라서 </a:t>
            </a:r>
            <a:r>
              <a:rPr lang="ko-KR" altLang="en-US" sz="2400" b="1" u="sng" spc="-150" dirty="0"/>
              <a:t>시정명령 통보에 이르기 전에 다양한 투쟁을 통해서 단체교섭과 단체협약 체결에 노동부가 개입하지 못하게 하고 시정지도를 차단시켜야 함</a:t>
            </a:r>
            <a:r>
              <a:rPr lang="en-US" altLang="ko-KR" sz="2400" b="1" u="sng" spc="-150" dirty="0"/>
              <a:t>. </a:t>
            </a:r>
            <a:endParaRPr lang="ko-KR" altLang="en-US" sz="2400" spc="-150" dirty="0"/>
          </a:p>
          <a:p>
            <a:pPr fontAlgn="base">
              <a:lnSpc>
                <a:spcPct val="130000"/>
              </a:lnSpc>
            </a:pPr>
            <a:endParaRPr lang="ko-KR" altLang="en-US" sz="2400" spc="-300" dirty="0"/>
          </a:p>
        </p:txBody>
      </p:sp>
      <p:graphicFrame>
        <p:nvGraphicFramePr>
          <p:cNvPr id="3" name="표 2"/>
          <p:cNvGraphicFramePr>
            <a:graphicFrameLocks noGrp="1"/>
          </p:cNvGraphicFramePr>
          <p:nvPr>
            <p:extLst>
              <p:ext uri="{D42A27DB-BD31-4B8C-83A1-F6EECF244321}">
                <p14:modId xmlns:p14="http://schemas.microsoft.com/office/powerpoint/2010/main" val="2405349732"/>
              </p:ext>
            </p:extLst>
          </p:nvPr>
        </p:nvGraphicFramePr>
        <p:xfrm>
          <a:off x="125164" y="1308683"/>
          <a:ext cx="11460032" cy="696849"/>
        </p:xfrm>
        <a:graphic>
          <a:graphicData uri="http://schemas.openxmlformats.org/drawingml/2006/table">
            <a:tbl>
              <a:tblPr firstRow="1" bandRow="1">
                <a:tableStyleId>{073A0DAA-6AF3-43AB-8588-CEC1D06C72B9}</a:tableStyleId>
              </a:tblPr>
              <a:tblGrid>
                <a:gridCol w="11460032"/>
              </a:tblGrid>
              <a:tr h="696849">
                <a:tc>
                  <a:txBody>
                    <a:bodyPr/>
                    <a:lstStyle/>
                    <a:p>
                      <a:pPr marL="0" marR="0" indent="0" algn="l" defTabSz="914400" rtl="0" eaLnBrk="1" fontAlgn="auto" latinLnBrk="1" hangingPunct="1">
                        <a:lnSpc>
                          <a:spcPct val="100000"/>
                        </a:lnSpc>
                        <a:spcBef>
                          <a:spcPts val="0"/>
                        </a:spcBef>
                        <a:spcAft>
                          <a:spcPts val="0"/>
                        </a:spcAft>
                        <a:buClrTx/>
                        <a:buSzTx/>
                        <a:buFontTx/>
                        <a:buNone/>
                        <a:tabLst/>
                        <a:defRPr/>
                      </a:pPr>
                      <a:r>
                        <a:rPr lang="ko-KR" altLang="en-US" sz="1800" dirty="0" smtClean="0">
                          <a:solidFill>
                            <a:schemeClr val="tx1"/>
                          </a:solidFill>
                          <a:latin typeface="굴림" panose="020B0600000101010101" pitchFamily="50" charset="-127"/>
                          <a:ea typeface="굴림" panose="020B0600000101010101" pitchFamily="50" charset="-127"/>
                        </a:rPr>
                        <a:t>노조법 제</a:t>
                      </a:r>
                      <a:r>
                        <a:rPr lang="en-US" altLang="ko-KR" sz="1800" dirty="0" smtClean="0">
                          <a:solidFill>
                            <a:schemeClr val="tx1"/>
                          </a:solidFill>
                          <a:latin typeface="굴림" panose="020B0600000101010101" pitchFamily="50" charset="-127"/>
                          <a:ea typeface="굴림" panose="020B0600000101010101" pitchFamily="50" charset="-127"/>
                        </a:rPr>
                        <a:t>31</a:t>
                      </a:r>
                      <a:r>
                        <a:rPr lang="ko-KR" altLang="en-US" sz="1800" dirty="0" smtClean="0">
                          <a:solidFill>
                            <a:schemeClr val="tx1"/>
                          </a:solidFill>
                          <a:latin typeface="굴림" panose="020B0600000101010101" pitchFamily="50" charset="-127"/>
                          <a:ea typeface="굴림" panose="020B0600000101010101" pitchFamily="50" charset="-127"/>
                        </a:rPr>
                        <a:t>조 ③행정관청은 </a:t>
                      </a:r>
                      <a:r>
                        <a:rPr lang="ko-KR" altLang="en-US" sz="1800" u="sng" dirty="0" err="1" smtClean="0">
                          <a:solidFill>
                            <a:schemeClr val="tx1"/>
                          </a:solidFill>
                          <a:latin typeface="굴림" panose="020B0600000101010101" pitchFamily="50" charset="-127"/>
                          <a:ea typeface="굴림" panose="020B0600000101010101" pitchFamily="50" charset="-127"/>
                        </a:rPr>
                        <a:t>단체협약중</a:t>
                      </a:r>
                      <a:r>
                        <a:rPr lang="ko-KR" altLang="en-US" sz="1800" u="sng" dirty="0" smtClean="0">
                          <a:solidFill>
                            <a:schemeClr val="tx1"/>
                          </a:solidFill>
                          <a:latin typeface="굴림" panose="020B0600000101010101" pitchFamily="50" charset="-127"/>
                          <a:ea typeface="굴림" panose="020B0600000101010101" pitchFamily="50" charset="-127"/>
                        </a:rPr>
                        <a:t> 위법한 내용이 있는 경우에는</a:t>
                      </a:r>
                      <a:r>
                        <a:rPr lang="ko-KR" altLang="en-US" sz="1800" dirty="0" smtClean="0">
                          <a:solidFill>
                            <a:schemeClr val="tx1"/>
                          </a:solidFill>
                          <a:latin typeface="굴림" panose="020B0600000101010101" pitchFamily="50" charset="-127"/>
                          <a:ea typeface="굴림" panose="020B0600000101010101" pitchFamily="50" charset="-127"/>
                        </a:rPr>
                        <a:t> 노동위원회의 의결을 얻어 </a:t>
                      </a:r>
                      <a:r>
                        <a:rPr lang="ko-KR" altLang="en-US" sz="1800" u="sng" dirty="0" smtClean="0">
                          <a:solidFill>
                            <a:schemeClr val="tx1"/>
                          </a:solidFill>
                          <a:latin typeface="굴림" panose="020B0600000101010101" pitchFamily="50" charset="-127"/>
                          <a:ea typeface="굴림" panose="020B0600000101010101" pitchFamily="50" charset="-127"/>
                        </a:rPr>
                        <a:t>그 시정을 명할 수 있다</a:t>
                      </a:r>
                      <a:r>
                        <a:rPr lang="en-US" altLang="ko-KR" sz="1800" u="sng" dirty="0" smtClean="0">
                          <a:solidFill>
                            <a:schemeClr val="tx1"/>
                          </a:solidFill>
                          <a:latin typeface="굴림" panose="020B0600000101010101" pitchFamily="50" charset="-127"/>
                          <a:ea typeface="굴림" panose="020B0600000101010101" pitchFamily="50" charset="-127"/>
                        </a:rPr>
                        <a:t>.</a:t>
                      </a:r>
                      <a:r>
                        <a:rPr lang="ko-KR" altLang="en-US" sz="1800" dirty="0" smtClean="0">
                          <a:solidFill>
                            <a:schemeClr val="tx1"/>
                          </a:solidFill>
                          <a:latin typeface="굴림" panose="020B0600000101010101" pitchFamily="50" charset="-127"/>
                          <a:ea typeface="굴림" panose="020B0600000101010101" pitchFamily="50" charset="-127"/>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val="871819024"/>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84775"/>
          </a:xfrm>
          <a:prstGeom prst="rect">
            <a:avLst/>
          </a:prstGeom>
          <a:noFill/>
        </p:spPr>
        <p:txBody>
          <a:bodyPr wrap="square" rtlCol="0">
            <a:spAutoFit/>
          </a:bodyPr>
          <a:lstStyle/>
          <a:p>
            <a:pPr fontAlgn="base"/>
            <a:r>
              <a:rPr lang="en-US" altLang="ko-KR" sz="3200" b="1" dirty="0" smtClean="0"/>
              <a:t>3. </a:t>
            </a:r>
            <a:r>
              <a:rPr lang="ko-KR" altLang="en-US" sz="3200" b="1" dirty="0" smtClean="0"/>
              <a:t>단체협약 </a:t>
            </a:r>
            <a:r>
              <a:rPr lang="ko-KR" altLang="en-US" sz="3200" b="1" dirty="0"/>
              <a:t>시정명령의 내용 및 문제점</a:t>
            </a:r>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30088" y="567004"/>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138480" y="829966"/>
            <a:ext cx="11975218" cy="7288149"/>
          </a:xfrm>
          <a:prstGeom prst="rect">
            <a:avLst/>
          </a:prstGeom>
          <a:noFill/>
        </p:spPr>
        <p:txBody>
          <a:bodyPr wrap="square" rtlCol="0">
            <a:spAutoFit/>
          </a:bodyPr>
          <a:lstStyle/>
          <a:p>
            <a:pPr fontAlgn="base"/>
            <a:r>
              <a:rPr lang="ko-KR" altLang="en-US" sz="2400" b="1" dirty="0" smtClean="0"/>
              <a:t>나</a:t>
            </a:r>
            <a:r>
              <a:rPr lang="en-US" altLang="ko-KR" sz="2400" b="1" dirty="0" smtClean="0"/>
              <a:t>. </a:t>
            </a:r>
            <a:r>
              <a:rPr lang="ko-KR" altLang="en-US" sz="2400" b="1" dirty="0" smtClean="0"/>
              <a:t>노동부가 </a:t>
            </a:r>
            <a:r>
              <a:rPr lang="ko-KR" altLang="en-US" sz="2400" b="1" dirty="0" err="1" smtClean="0"/>
              <a:t>위법하다고</a:t>
            </a:r>
            <a:r>
              <a:rPr lang="ko-KR" altLang="en-US" sz="2400" b="1" dirty="0" smtClean="0"/>
              <a:t> 지적한 몇 개 조항들</a:t>
            </a:r>
            <a:endParaRPr lang="en-US" altLang="ko-KR" sz="800" dirty="0" smtClean="0"/>
          </a:p>
          <a:p>
            <a:pPr fontAlgn="base"/>
            <a:endParaRPr lang="en-US" altLang="ko-KR" sz="1000" dirty="0" smtClean="0"/>
          </a:p>
          <a:p>
            <a:pPr fontAlgn="base"/>
            <a:r>
              <a:rPr lang="en-US" altLang="ko-KR" sz="2400" b="1" dirty="0" smtClean="0"/>
              <a:t>1) </a:t>
            </a:r>
            <a:r>
              <a:rPr lang="ko-KR" altLang="en-US" sz="2400" b="1" dirty="0" smtClean="0"/>
              <a:t>노조 </a:t>
            </a:r>
            <a:r>
              <a:rPr lang="ko-KR" altLang="en-US" sz="2400" b="1" dirty="0"/>
              <a:t>운영비 등 각종 시설편의제공 조항 </a:t>
            </a:r>
            <a:r>
              <a:rPr lang="en-US" altLang="ko-KR" sz="2400" b="1" dirty="0"/>
              <a:t>– </a:t>
            </a:r>
            <a:r>
              <a:rPr lang="ko-KR" altLang="en-US" sz="2400" b="1" dirty="0"/>
              <a:t>대법원 확정판결 있으나 일괄 위법 아님</a:t>
            </a:r>
          </a:p>
          <a:p>
            <a:pPr fontAlgn="base"/>
            <a:endParaRPr lang="en-US" altLang="ko-KR" sz="800" dirty="0" smtClean="0"/>
          </a:p>
          <a:p>
            <a:pPr fontAlgn="base">
              <a:lnSpc>
                <a:spcPct val="120000"/>
              </a:lnSpc>
            </a:pPr>
            <a:r>
              <a:rPr lang="ko-KR" altLang="en-US" sz="2400" spc="-150" dirty="0" smtClean="0"/>
              <a:t>● </a:t>
            </a:r>
            <a:r>
              <a:rPr lang="ko-KR" altLang="en-US" sz="2400" spc="-150" dirty="0"/>
              <a:t>대법원 확정판결 </a:t>
            </a:r>
            <a:r>
              <a:rPr lang="en-US" altLang="ko-KR" sz="2400" spc="-150" dirty="0"/>
              <a:t>: </a:t>
            </a:r>
            <a:r>
              <a:rPr lang="ko-KR" altLang="en-US" sz="2400" spc="-150" dirty="0" err="1"/>
              <a:t>실질설에서</a:t>
            </a:r>
            <a:r>
              <a:rPr lang="ko-KR" altLang="en-US" sz="2400" spc="-150" dirty="0"/>
              <a:t> </a:t>
            </a:r>
            <a:r>
              <a:rPr lang="ko-KR" altLang="en-US" sz="2400" spc="-150" dirty="0" err="1"/>
              <a:t>형식설로</a:t>
            </a:r>
            <a:r>
              <a:rPr lang="ko-KR" altLang="en-US" sz="2400" spc="-150" dirty="0"/>
              <a:t> 변화</a:t>
            </a:r>
          </a:p>
          <a:p>
            <a:pPr fontAlgn="base">
              <a:lnSpc>
                <a:spcPct val="120000"/>
              </a:lnSpc>
            </a:pPr>
            <a:endParaRPr lang="en-US" altLang="ko-KR" sz="800" spc="-150" dirty="0" smtClean="0"/>
          </a:p>
          <a:p>
            <a:pPr fontAlgn="base">
              <a:lnSpc>
                <a:spcPct val="120000"/>
              </a:lnSpc>
            </a:pPr>
            <a:r>
              <a:rPr lang="en-US" altLang="ko-KR" sz="2400" spc="-150" dirty="0" smtClean="0"/>
              <a:t>- </a:t>
            </a:r>
            <a:r>
              <a:rPr lang="ko-KR" altLang="en-US" sz="2400" spc="-150" dirty="0" smtClean="0">
                <a:solidFill>
                  <a:srgbClr val="3333FF"/>
                </a:solidFill>
              </a:rPr>
              <a:t>과거 </a:t>
            </a:r>
            <a:r>
              <a:rPr lang="ko-KR" altLang="en-US" sz="2400" spc="-150" dirty="0">
                <a:solidFill>
                  <a:srgbClr val="3333FF"/>
                </a:solidFill>
              </a:rPr>
              <a:t>대법원은 모든 경비원조가 부당노동행위에 해당하는 것이 아니고</a:t>
            </a:r>
            <a:r>
              <a:rPr lang="en-US" altLang="ko-KR" sz="2400" spc="-150" dirty="0">
                <a:solidFill>
                  <a:srgbClr val="3333FF"/>
                </a:solidFill>
              </a:rPr>
              <a:t>, </a:t>
            </a:r>
            <a:r>
              <a:rPr lang="ko-KR" altLang="en-US" sz="2400" spc="-150" dirty="0">
                <a:solidFill>
                  <a:srgbClr val="3333FF"/>
                </a:solidFill>
              </a:rPr>
              <a:t>그 운영비 원조가 노조의 적극적인 요구나 투쟁으로 얻은 결과로서 실질적으로 노동조합의 자주성이 저해되었거나 저해될 구체적 위험이 없는 이상 부당노동행위가 아니라고 판단하였음</a:t>
            </a:r>
            <a:r>
              <a:rPr lang="en-US" altLang="ko-KR" sz="2400" spc="-150" dirty="0"/>
              <a:t>(</a:t>
            </a:r>
            <a:r>
              <a:rPr lang="ko-KR" altLang="en-US" sz="2400" spc="-150" dirty="0" err="1"/>
              <a:t>실질설</a:t>
            </a:r>
            <a:r>
              <a:rPr lang="en-US" altLang="ko-KR" sz="2400" spc="-150" dirty="0"/>
              <a:t>). </a:t>
            </a:r>
            <a:endParaRPr lang="en-US" altLang="ko-KR" sz="2400" spc="-150" dirty="0" smtClean="0"/>
          </a:p>
          <a:p>
            <a:pPr fontAlgn="base">
              <a:lnSpc>
                <a:spcPct val="120000"/>
              </a:lnSpc>
            </a:pPr>
            <a:endParaRPr lang="ko-KR" altLang="en-US" sz="800" spc="-150" dirty="0"/>
          </a:p>
          <a:p>
            <a:pPr fontAlgn="base">
              <a:lnSpc>
                <a:spcPct val="120000"/>
              </a:lnSpc>
            </a:pPr>
            <a:r>
              <a:rPr lang="en-US" altLang="ko-KR" sz="2400" spc="-150" dirty="0"/>
              <a:t>- </a:t>
            </a:r>
            <a:r>
              <a:rPr lang="ko-KR" altLang="en-US" sz="2400" spc="-150" dirty="0"/>
              <a:t>그러나 </a:t>
            </a:r>
            <a:r>
              <a:rPr lang="ko-KR" altLang="en-US" sz="2400" spc="-150" dirty="0">
                <a:solidFill>
                  <a:srgbClr val="FF0000"/>
                </a:solidFill>
              </a:rPr>
              <a:t>대법원은 ‘복수노조가 허용되는 상황에서 노조의 자주성을 위하여 전임자에 대한 급여지원이 명시적으로 금지되었다면</a:t>
            </a:r>
            <a:r>
              <a:rPr lang="en-US" altLang="ko-KR" sz="2400" spc="-150" dirty="0">
                <a:solidFill>
                  <a:srgbClr val="FF0000"/>
                </a:solidFill>
              </a:rPr>
              <a:t>, </a:t>
            </a:r>
            <a:r>
              <a:rPr lang="ko-KR" altLang="en-US" sz="2400" spc="-150" dirty="0">
                <a:solidFill>
                  <a:srgbClr val="FF0000"/>
                </a:solidFill>
              </a:rPr>
              <a:t>전임자 급여 외 다른 운영비지원도 역시 엄격하게 해석하는 것이 타당’하는 전제에서 ‘운영비를 원조하는 행위에 해당하면 그 자체로 부당노동행위가 되고</a:t>
            </a:r>
            <a:r>
              <a:rPr lang="en-US" altLang="ko-KR" sz="2400" spc="-150" dirty="0">
                <a:solidFill>
                  <a:srgbClr val="FF0000"/>
                </a:solidFill>
              </a:rPr>
              <a:t>, </a:t>
            </a:r>
            <a:r>
              <a:rPr lang="ko-KR" altLang="en-US" sz="2400" spc="-150" dirty="0">
                <a:solidFill>
                  <a:srgbClr val="FF0000"/>
                </a:solidFill>
              </a:rPr>
              <a:t>별도로 노동조합의 자주성을 침해할 위험성이 있는지 판단을 요하지 않는다’</a:t>
            </a:r>
            <a:r>
              <a:rPr lang="en-US" altLang="ko-KR" sz="2400" spc="-150" dirty="0">
                <a:solidFill>
                  <a:srgbClr val="FF0000"/>
                </a:solidFill>
              </a:rPr>
              <a:t>(</a:t>
            </a:r>
            <a:r>
              <a:rPr lang="ko-KR" altLang="en-US" sz="2400" spc="-150" dirty="0" err="1">
                <a:solidFill>
                  <a:srgbClr val="FF0000"/>
                </a:solidFill>
              </a:rPr>
              <a:t>형식설</a:t>
            </a:r>
            <a:r>
              <a:rPr lang="en-US" altLang="ko-KR" sz="2400" spc="-150" dirty="0">
                <a:solidFill>
                  <a:srgbClr val="FF0000"/>
                </a:solidFill>
              </a:rPr>
              <a:t>)</a:t>
            </a:r>
            <a:r>
              <a:rPr lang="ko-KR" altLang="en-US" sz="2400" spc="-150" dirty="0">
                <a:solidFill>
                  <a:srgbClr val="FF0000"/>
                </a:solidFill>
              </a:rPr>
              <a:t>는 것으로 입장을 변경하여 해당 사안에서 문제가 된 운영비 원조 조항을 위법이라고 판시함 </a:t>
            </a:r>
            <a:r>
              <a:rPr lang="en-US" altLang="ko-KR" sz="2400" spc="-150" dirty="0"/>
              <a:t>(</a:t>
            </a:r>
            <a:r>
              <a:rPr lang="ko-KR" altLang="en-US" sz="2400" spc="-150" dirty="0"/>
              <a:t>대법원 </a:t>
            </a:r>
            <a:r>
              <a:rPr lang="en-US" altLang="ko-KR" sz="2400" spc="-150" dirty="0"/>
              <a:t>2016. 1. 28. </a:t>
            </a:r>
            <a:r>
              <a:rPr lang="ko-KR" altLang="en-US" sz="2400" spc="-150" dirty="0"/>
              <a:t>선고 </a:t>
            </a:r>
            <a:r>
              <a:rPr lang="en-US" altLang="ko-KR" sz="2400" spc="-150" dirty="0"/>
              <a:t>2012</a:t>
            </a:r>
            <a:r>
              <a:rPr lang="ko-KR" altLang="en-US" sz="2400" spc="-150" dirty="0"/>
              <a:t>두</a:t>
            </a:r>
            <a:r>
              <a:rPr lang="en-US" altLang="ko-KR" sz="2400" spc="-150" dirty="0"/>
              <a:t>15821 </a:t>
            </a:r>
            <a:r>
              <a:rPr lang="ko-KR" altLang="en-US" sz="2400" spc="-150" dirty="0"/>
              <a:t>판결</a:t>
            </a:r>
            <a:r>
              <a:rPr lang="en-US" altLang="ko-KR" sz="2400" spc="-150" dirty="0"/>
              <a:t>, </a:t>
            </a:r>
            <a:r>
              <a:rPr lang="ko-KR" altLang="en-US" sz="2400" spc="-150" dirty="0"/>
              <a:t>대법원 </a:t>
            </a:r>
            <a:r>
              <a:rPr lang="en-US" altLang="ko-KR" sz="2400" spc="-150" dirty="0"/>
              <a:t>2016. 3. 10. </a:t>
            </a:r>
            <a:r>
              <a:rPr lang="ko-KR" altLang="en-US" sz="2400" spc="-150" dirty="0"/>
              <a:t>선고 </a:t>
            </a:r>
            <a:r>
              <a:rPr lang="en-US" altLang="ko-KR" sz="2400" spc="-150" dirty="0"/>
              <a:t>2013</a:t>
            </a:r>
            <a:r>
              <a:rPr lang="ko-KR" altLang="en-US" sz="2400" spc="-150" dirty="0"/>
              <a:t>두</a:t>
            </a:r>
            <a:r>
              <a:rPr lang="en-US" altLang="ko-KR" sz="2400" spc="-150" dirty="0"/>
              <a:t>3160 </a:t>
            </a:r>
            <a:r>
              <a:rPr lang="ko-KR" altLang="en-US" sz="2400" spc="-150" dirty="0"/>
              <a:t>판결</a:t>
            </a:r>
            <a:r>
              <a:rPr lang="en-US" altLang="ko-KR" sz="2400" spc="-150" dirty="0"/>
              <a:t>)</a:t>
            </a:r>
            <a:endParaRPr lang="ko-KR" altLang="en-US" sz="2400" spc="-150" dirty="0"/>
          </a:p>
          <a:p>
            <a:pPr fontAlgn="base"/>
            <a:endParaRPr lang="en-US" altLang="ko-KR" sz="2400" dirty="0"/>
          </a:p>
          <a:p>
            <a:pPr fontAlgn="base"/>
            <a:endParaRPr lang="en-US" altLang="ko-KR" sz="800" dirty="0" smtClean="0"/>
          </a:p>
          <a:p>
            <a:pPr fontAlgn="base">
              <a:lnSpc>
                <a:spcPct val="130000"/>
              </a:lnSpc>
            </a:pPr>
            <a:r>
              <a:rPr lang="en-US" altLang="ko-KR" sz="2400" spc="-150" dirty="0" smtClean="0"/>
              <a:t> </a:t>
            </a:r>
            <a:endParaRPr lang="ko-KR" altLang="en-US" sz="2400" spc="-150" dirty="0"/>
          </a:p>
          <a:p>
            <a:pPr fontAlgn="base">
              <a:lnSpc>
                <a:spcPct val="130000"/>
              </a:lnSpc>
            </a:pPr>
            <a:endParaRPr lang="ko-KR" altLang="en-US" sz="2400" spc="-300" dirty="0"/>
          </a:p>
        </p:txBody>
      </p:sp>
    </p:spTree>
    <p:extLst>
      <p:ext uri="{BB962C8B-B14F-4D97-AF65-F5344CB8AC3E}">
        <p14:creationId xmlns:p14="http://schemas.microsoft.com/office/powerpoint/2010/main" val="1104366005"/>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84775"/>
          </a:xfrm>
          <a:prstGeom prst="rect">
            <a:avLst/>
          </a:prstGeom>
          <a:noFill/>
        </p:spPr>
        <p:txBody>
          <a:bodyPr wrap="square" rtlCol="0">
            <a:spAutoFit/>
          </a:bodyPr>
          <a:lstStyle/>
          <a:p>
            <a:pPr fontAlgn="base"/>
            <a:r>
              <a:rPr lang="en-US" altLang="ko-KR" sz="3200" b="1" dirty="0" smtClean="0"/>
              <a:t>3. </a:t>
            </a:r>
            <a:r>
              <a:rPr lang="ko-KR" altLang="en-US" sz="3200" b="1" dirty="0" smtClean="0"/>
              <a:t>단체협약 </a:t>
            </a:r>
            <a:r>
              <a:rPr lang="ko-KR" altLang="en-US" sz="3200" b="1" dirty="0"/>
              <a:t>시정명령의 내용 및 문제점</a:t>
            </a:r>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30088" y="567004"/>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138480" y="829966"/>
            <a:ext cx="11975218" cy="7023461"/>
          </a:xfrm>
          <a:prstGeom prst="rect">
            <a:avLst/>
          </a:prstGeom>
          <a:noFill/>
        </p:spPr>
        <p:txBody>
          <a:bodyPr wrap="square" rtlCol="0">
            <a:spAutoFit/>
          </a:bodyPr>
          <a:lstStyle/>
          <a:p>
            <a:pPr fontAlgn="base">
              <a:lnSpc>
                <a:spcPct val="150000"/>
              </a:lnSpc>
            </a:pPr>
            <a:r>
              <a:rPr lang="en-US" altLang="ko-KR" sz="2400" spc="-150" dirty="0"/>
              <a:t>- </a:t>
            </a:r>
            <a:r>
              <a:rPr lang="ko-KR" altLang="en-US" sz="2400" spc="-150" dirty="0"/>
              <a:t>대법원에서 </a:t>
            </a:r>
            <a:r>
              <a:rPr lang="ko-KR" altLang="en-US" sz="2400" spc="-150" dirty="0" err="1"/>
              <a:t>위법하다고</a:t>
            </a:r>
            <a:r>
              <a:rPr lang="ko-KR" altLang="en-US" sz="2400" spc="-150" dirty="0"/>
              <a:t> 인정한 조항은</a:t>
            </a:r>
            <a:r>
              <a:rPr lang="en-US" altLang="ko-KR" sz="2400" spc="-150" dirty="0"/>
              <a:t>, </a:t>
            </a:r>
            <a:endParaRPr lang="ko-KR" altLang="en-US" sz="2400" spc="-150" dirty="0"/>
          </a:p>
          <a:p>
            <a:pPr fontAlgn="base">
              <a:lnSpc>
                <a:spcPct val="150000"/>
              </a:lnSpc>
            </a:pPr>
            <a:r>
              <a:rPr lang="ko-KR" altLang="en-US" sz="2400" spc="-150" dirty="0">
                <a:solidFill>
                  <a:srgbClr val="FF6600"/>
                </a:solidFill>
              </a:rPr>
              <a:t>① 조합사무실 관리유지비</a:t>
            </a:r>
            <a:r>
              <a:rPr lang="en-US" altLang="ko-KR" sz="2400" spc="-150" dirty="0">
                <a:solidFill>
                  <a:srgbClr val="FF6600"/>
                </a:solidFill>
              </a:rPr>
              <a:t>(</a:t>
            </a:r>
            <a:r>
              <a:rPr lang="ko-KR" altLang="en-US" sz="2400" spc="-150" dirty="0">
                <a:solidFill>
                  <a:srgbClr val="FF6600"/>
                </a:solidFill>
              </a:rPr>
              <a:t>예</a:t>
            </a:r>
            <a:r>
              <a:rPr lang="en-US" altLang="ko-KR" sz="2400" spc="-150" dirty="0">
                <a:solidFill>
                  <a:srgbClr val="FF6600"/>
                </a:solidFill>
              </a:rPr>
              <a:t>: </a:t>
            </a:r>
            <a:r>
              <a:rPr lang="ko-KR" altLang="en-US" sz="2400" spc="-150" dirty="0" err="1">
                <a:solidFill>
                  <a:srgbClr val="FF6600"/>
                </a:solidFill>
              </a:rPr>
              <a:t>냉난방비</a:t>
            </a:r>
            <a:r>
              <a:rPr lang="en-US" altLang="ko-KR" sz="2400" spc="-150" dirty="0">
                <a:solidFill>
                  <a:srgbClr val="FF6600"/>
                </a:solidFill>
              </a:rPr>
              <a:t>, </a:t>
            </a:r>
            <a:r>
              <a:rPr lang="ko-KR" altLang="en-US" sz="2400" spc="-150" dirty="0">
                <a:solidFill>
                  <a:srgbClr val="FF6600"/>
                </a:solidFill>
              </a:rPr>
              <a:t>식수</a:t>
            </a:r>
            <a:r>
              <a:rPr lang="en-US" altLang="ko-KR" sz="2400" spc="-150" dirty="0">
                <a:solidFill>
                  <a:srgbClr val="FF6600"/>
                </a:solidFill>
              </a:rPr>
              <a:t>, </a:t>
            </a:r>
            <a:r>
              <a:rPr lang="ko-KR" altLang="en-US" sz="2400" spc="-150" dirty="0">
                <a:solidFill>
                  <a:srgbClr val="FF6600"/>
                </a:solidFill>
              </a:rPr>
              <a:t>전기</a:t>
            </a:r>
            <a:r>
              <a:rPr lang="en-US" altLang="ko-KR" sz="2400" spc="-150" dirty="0">
                <a:solidFill>
                  <a:srgbClr val="FF6600"/>
                </a:solidFill>
              </a:rPr>
              <a:t>, </a:t>
            </a:r>
            <a:r>
              <a:rPr lang="ko-KR" altLang="en-US" sz="2400" spc="-150" dirty="0">
                <a:solidFill>
                  <a:srgbClr val="FF6600"/>
                </a:solidFill>
              </a:rPr>
              <a:t>통신비 등</a:t>
            </a:r>
            <a:r>
              <a:rPr lang="en-US" altLang="ko-KR" sz="2400" spc="-150" dirty="0">
                <a:solidFill>
                  <a:srgbClr val="FF6600"/>
                </a:solidFill>
              </a:rPr>
              <a:t>).</a:t>
            </a:r>
            <a:endParaRPr lang="ko-KR" altLang="en-US" sz="2400" spc="-150" dirty="0">
              <a:solidFill>
                <a:srgbClr val="FF6600"/>
              </a:solidFill>
            </a:endParaRPr>
          </a:p>
          <a:p>
            <a:pPr fontAlgn="base">
              <a:lnSpc>
                <a:spcPct val="150000"/>
              </a:lnSpc>
            </a:pPr>
            <a:r>
              <a:rPr lang="ko-KR" altLang="en-US" sz="2400" spc="-150" dirty="0">
                <a:solidFill>
                  <a:srgbClr val="FF6600"/>
                </a:solidFill>
              </a:rPr>
              <a:t>② 조합 재정자립기금 지원</a:t>
            </a:r>
          </a:p>
          <a:p>
            <a:pPr fontAlgn="base">
              <a:lnSpc>
                <a:spcPct val="150000"/>
              </a:lnSpc>
            </a:pPr>
            <a:r>
              <a:rPr lang="ko-KR" altLang="en-US" sz="2400" spc="-150" dirty="0">
                <a:solidFill>
                  <a:srgbClr val="FF6600"/>
                </a:solidFill>
              </a:rPr>
              <a:t>③ 차량 및 차량유지비의 제공</a:t>
            </a:r>
          </a:p>
          <a:p>
            <a:pPr fontAlgn="base">
              <a:lnSpc>
                <a:spcPct val="150000"/>
              </a:lnSpc>
            </a:pPr>
            <a:r>
              <a:rPr lang="ko-KR" altLang="en-US" sz="2400" spc="-150" dirty="0">
                <a:solidFill>
                  <a:srgbClr val="FF6600"/>
                </a:solidFill>
              </a:rPr>
              <a:t>④ 노동조합 간부 수당 지급 등임</a:t>
            </a:r>
          </a:p>
          <a:p>
            <a:pPr fontAlgn="base"/>
            <a:endParaRPr lang="en-US" altLang="ko-KR" sz="800" dirty="0"/>
          </a:p>
          <a:p>
            <a:pPr fontAlgn="base"/>
            <a:endParaRPr lang="en-US" altLang="ko-KR" sz="800" dirty="0" smtClean="0"/>
          </a:p>
          <a:p>
            <a:pPr fontAlgn="base">
              <a:lnSpc>
                <a:spcPct val="120000"/>
              </a:lnSpc>
            </a:pPr>
            <a:r>
              <a:rPr lang="en-US" altLang="ko-KR" sz="2400" spc="-150" dirty="0" smtClean="0"/>
              <a:t> </a:t>
            </a:r>
            <a:r>
              <a:rPr lang="ko-KR" altLang="en-US" sz="2400" spc="-150" dirty="0"/>
              <a:t>● </a:t>
            </a:r>
            <a:r>
              <a:rPr lang="ko-KR" altLang="en-US" sz="2400" b="1" spc="-150" dirty="0"/>
              <a:t>반면</a:t>
            </a:r>
            <a:r>
              <a:rPr lang="en-US" altLang="ko-KR" sz="2400" spc="-150" dirty="0"/>
              <a:t>, </a:t>
            </a:r>
            <a:endParaRPr lang="ko-KR" altLang="en-US" sz="2400" spc="-150" dirty="0"/>
          </a:p>
          <a:p>
            <a:pPr fontAlgn="base">
              <a:lnSpc>
                <a:spcPct val="120000"/>
              </a:lnSpc>
            </a:pPr>
            <a:endParaRPr lang="en-US" altLang="ko-KR" sz="800" spc="-150" dirty="0" smtClean="0"/>
          </a:p>
          <a:p>
            <a:pPr fontAlgn="base">
              <a:lnSpc>
                <a:spcPct val="120000"/>
              </a:lnSpc>
            </a:pPr>
            <a:r>
              <a:rPr lang="ko-KR" altLang="en-US" sz="2400" spc="-150" dirty="0" smtClean="0"/>
              <a:t>① </a:t>
            </a:r>
            <a:r>
              <a:rPr lang="ko-KR" altLang="en-US" sz="2400" spc="-150" dirty="0"/>
              <a:t>노조법 제</a:t>
            </a:r>
            <a:r>
              <a:rPr lang="en-US" altLang="ko-KR" sz="2400" spc="-150" dirty="0"/>
              <a:t>81</a:t>
            </a:r>
            <a:r>
              <a:rPr lang="ko-KR" altLang="en-US" sz="2400" spc="-150" dirty="0"/>
              <a:t>조 </a:t>
            </a:r>
            <a:r>
              <a:rPr lang="en-US" altLang="ko-KR" sz="2400" spc="-150" dirty="0"/>
              <a:t>4</a:t>
            </a:r>
            <a:r>
              <a:rPr lang="ko-KR" altLang="en-US" sz="2400" spc="-150" dirty="0"/>
              <a:t>호 단서의 </a:t>
            </a:r>
            <a:r>
              <a:rPr lang="ko-KR" altLang="en-US" sz="2400" b="1" u="sng" spc="-150" dirty="0"/>
              <a:t>노동조합 사무실</a:t>
            </a:r>
            <a:r>
              <a:rPr lang="ko-KR" altLang="en-US" sz="2400" spc="-150" dirty="0"/>
              <a:t>과 </a:t>
            </a:r>
            <a:r>
              <a:rPr lang="ko-KR" altLang="en-US" sz="2400" b="1" u="sng" spc="-150" dirty="0"/>
              <a:t>집기</a:t>
            </a:r>
            <a:r>
              <a:rPr lang="en-US" altLang="ko-KR" sz="2400" b="1" u="sng" spc="-150" dirty="0"/>
              <a:t>, </a:t>
            </a:r>
            <a:r>
              <a:rPr lang="ko-KR" altLang="en-US" sz="2400" b="1" u="sng" spc="-150" dirty="0"/>
              <a:t>비품 및 시설 제공</a:t>
            </a:r>
            <a:r>
              <a:rPr lang="ko-KR" altLang="en-US" sz="2400" spc="-150" dirty="0"/>
              <a:t>은 금지대상이 아님</a:t>
            </a:r>
          </a:p>
          <a:p>
            <a:pPr fontAlgn="base">
              <a:lnSpc>
                <a:spcPct val="120000"/>
              </a:lnSpc>
            </a:pPr>
            <a:r>
              <a:rPr lang="en-US" altLang="ko-KR" sz="2400" spc="-150" dirty="0"/>
              <a:t>- </a:t>
            </a:r>
            <a:r>
              <a:rPr lang="ko-KR" altLang="en-US" sz="2400" spc="-150" dirty="0"/>
              <a:t>노조법 제</a:t>
            </a:r>
            <a:r>
              <a:rPr lang="en-US" altLang="ko-KR" sz="2400" spc="-150" dirty="0"/>
              <a:t>81</a:t>
            </a:r>
            <a:r>
              <a:rPr lang="ko-KR" altLang="en-US" sz="2400" spc="-150" dirty="0"/>
              <a:t>조제</a:t>
            </a:r>
            <a:r>
              <a:rPr lang="en-US" altLang="ko-KR" sz="2400" spc="-150" dirty="0"/>
              <a:t>4</a:t>
            </a:r>
            <a:r>
              <a:rPr lang="ko-KR" altLang="en-US" sz="2400" spc="-150" dirty="0"/>
              <a:t>호 단서의 규정상 </a:t>
            </a:r>
            <a:r>
              <a:rPr lang="ko-KR" altLang="en-US" sz="2400" spc="-150" dirty="0">
                <a:solidFill>
                  <a:srgbClr val="3333FF"/>
                </a:solidFill>
              </a:rPr>
              <a:t>사무소와 함께 통상 비치되어야 할 책상</a:t>
            </a:r>
            <a:r>
              <a:rPr lang="en-US" altLang="ko-KR" sz="2400" spc="-150" dirty="0">
                <a:solidFill>
                  <a:srgbClr val="3333FF"/>
                </a:solidFill>
              </a:rPr>
              <a:t>, </a:t>
            </a:r>
            <a:r>
              <a:rPr lang="ko-KR" altLang="en-US" sz="2400" spc="-150" dirty="0">
                <a:solidFill>
                  <a:srgbClr val="3333FF"/>
                </a:solidFill>
              </a:rPr>
              <a:t>의자</a:t>
            </a:r>
            <a:r>
              <a:rPr lang="en-US" altLang="ko-KR" sz="2400" spc="-150" dirty="0">
                <a:solidFill>
                  <a:srgbClr val="3333FF"/>
                </a:solidFill>
              </a:rPr>
              <a:t>, </a:t>
            </a:r>
            <a:r>
              <a:rPr lang="ko-KR" altLang="en-US" sz="2400" spc="-150" dirty="0">
                <a:solidFill>
                  <a:srgbClr val="3333FF"/>
                </a:solidFill>
              </a:rPr>
              <a:t>전기시설 등의 비품과 시설을 제공받는 것은 허용 </a:t>
            </a:r>
            <a:r>
              <a:rPr lang="en-US" altLang="ko-KR" sz="2400" spc="-150" dirty="0"/>
              <a:t>: </a:t>
            </a:r>
            <a:r>
              <a:rPr lang="ko-KR" altLang="en-US" sz="2400" spc="-150" dirty="0"/>
              <a:t>대구지법 </a:t>
            </a:r>
            <a:r>
              <a:rPr lang="en-US" altLang="ko-KR" sz="2400" spc="-150" dirty="0"/>
              <a:t>2011. 9. 28. </a:t>
            </a:r>
            <a:r>
              <a:rPr lang="ko-KR" altLang="en-US" sz="2400" spc="-150" dirty="0"/>
              <a:t>선고 </a:t>
            </a:r>
            <a:r>
              <a:rPr lang="en-US" altLang="ko-KR" sz="2400" spc="-150" dirty="0"/>
              <a:t>2011</a:t>
            </a:r>
            <a:r>
              <a:rPr lang="ko-KR" altLang="en-US" sz="2400" spc="-150" dirty="0" err="1"/>
              <a:t>구합</a:t>
            </a:r>
            <a:r>
              <a:rPr lang="en-US" altLang="ko-KR" sz="2400" spc="-150" dirty="0"/>
              <a:t>1544 </a:t>
            </a:r>
            <a:r>
              <a:rPr lang="ko-KR" altLang="en-US" sz="2400" spc="-150" dirty="0"/>
              <a:t>판결 </a:t>
            </a:r>
          </a:p>
          <a:p>
            <a:pPr fontAlgn="base">
              <a:lnSpc>
                <a:spcPct val="120000"/>
              </a:lnSpc>
            </a:pPr>
            <a:endParaRPr lang="en-US" altLang="ko-KR" sz="800" spc="-150" dirty="0" smtClean="0"/>
          </a:p>
          <a:p>
            <a:pPr fontAlgn="base">
              <a:lnSpc>
                <a:spcPct val="120000"/>
              </a:lnSpc>
            </a:pPr>
            <a:r>
              <a:rPr lang="en-US" altLang="ko-KR" sz="2400" spc="-150" dirty="0" smtClean="0"/>
              <a:t>- </a:t>
            </a:r>
            <a:r>
              <a:rPr lang="ko-KR" altLang="en-US" sz="2400" spc="-150" dirty="0">
                <a:solidFill>
                  <a:srgbClr val="3333FF"/>
                </a:solidFill>
              </a:rPr>
              <a:t>노동조합 사무실과 집기</a:t>
            </a:r>
            <a:r>
              <a:rPr lang="en-US" altLang="ko-KR" sz="2400" spc="-150" dirty="0">
                <a:solidFill>
                  <a:srgbClr val="3333FF"/>
                </a:solidFill>
              </a:rPr>
              <a:t>‧</a:t>
            </a:r>
            <a:r>
              <a:rPr lang="ko-KR" altLang="en-US" sz="2400" spc="-150" dirty="0">
                <a:solidFill>
                  <a:srgbClr val="3333FF"/>
                </a:solidFill>
              </a:rPr>
              <a:t>비품의 제공을 넘어서 사무실 유지관리비</a:t>
            </a:r>
            <a:r>
              <a:rPr lang="en-US" altLang="ko-KR" sz="2400" spc="-150" dirty="0">
                <a:solidFill>
                  <a:srgbClr val="3333FF"/>
                </a:solidFill>
              </a:rPr>
              <a:t>, </a:t>
            </a:r>
            <a:r>
              <a:rPr lang="ko-KR" altLang="en-US" sz="2400" spc="-150" dirty="0">
                <a:solidFill>
                  <a:srgbClr val="3333FF"/>
                </a:solidFill>
              </a:rPr>
              <a:t>차량과 그 관리비 및 </a:t>
            </a:r>
            <a:r>
              <a:rPr lang="ko-KR" altLang="en-US" sz="2400" spc="-150" dirty="0" err="1">
                <a:solidFill>
                  <a:srgbClr val="3333FF"/>
                </a:solidFill>
              </a:rPr>
              <a:t>유류비</a:t>
            </a:r>
            <a:r>
              <a:rPr lang="ko-KR" altLang="en-US" sz="2400" spc="-150" dirty="0">
                <a:solidFill>
                  <a:srgbClr val="3333FF"/>
                </a:solidFill>
              </a:rPr>
              <a:t> 등을 지원한다는 부분은 법 위반 </a:t>
            </a:r>
            <a:r>
              <a:rPr lang="en-US" altLang="ko-KR" sz="2400" spc="-150" dirty="0"/>
              <a:t>: </a:t>
            </a:r>
            <a:r>
              <a:rPr lang="ko-KR" altLang="en-US" sz="2400" spc="-150" dirty="0"/>
              <a:t>대전고법 </a:t>
            </a:r>
            <a:r>
              <a:rPr lang="en-US" altLang="ko-KR" sz="2400" spc="-150" dirty="0"/>
              <a:t>2013. 1. 10. </a:t>
            </a:r>
            <a:r>
              <a:rPr lang="ko-KR" altLang="en-US" sz="2400" spc="-150" dirty="0"/>
              <a:t>선고 </a:t>
            </a:r>
            <a:r>
              <a:rPr lang="en-US" altLang="ko-KR" sz="2400" spc="-150" dirty="0"/>
              <a:t>2012</a:t>
            </a:r>
            <a:r>
              <a:rPr lang="ko-KR" altLang="en-US" sz="2400" spc="-150" dirty="0"/>
              <a:t>누</a:t>
            </a:r>
            <a:r>
              <a:rPr lang="en-US" altLang="ko-KR" sz="2400" spc="-150" dirty="0"/>
              <a:t>483 </a:t>
            </a:r>
            <a:r>
              <a:rPr lang="ko-KR" altLang="en-US" sz="2400" spc="-150" dirty="0"/>
              <a:t>판결 </a:t>
            </a:r>
          </a:p>
          <a:p>
            <a:pPr fontAlgn="base">
              <a:lnSpc>
                <a:spcPct val="130000"/>
              </a:lnSpc>
            </a:pPr>
            <a:endParaRPr lang="ko-KR" altLang="en-US" sz="2400" spc="-150" dirty="0"/>
          </a:p>
          <a:p>
            <a:pPr fontAlgn="base">
              <a:lnSpc>
                <a:spcPct val="130000"/>
              </a:lnSpc>
            </a:pPr>
            <a:endParaRPr lang="ko-KR" altLang="en-US" sz="2400" spc="-300" dirty="0"/>
          </a:p>
        </p:txBody>
      </p:sp>
    </p:spTree>
    <p:extLst>
      <p:ext uri="{BB962C8B-B14F-4D97-AF65-F5344CB8AC3E}">
        <p14:creationId xmlns:p14="http://schemas.microsoft.com/office/powerpoint/2010/main" val="2520138365"/>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84775"/>
          </a:xfrm>
          <a:prstGeom prst="rect">
            <a:avLst/>
          </a:prstGeom>
          <a:noFill/>
        </p:spPr>
        <p:txBody>
          <a:bodyPr wrap="square" rtlCol="0">
            <a:spAutoFit/>
          </a:bodyPr>
          <a:lstStyle/>
          <a:p>
            <a:pPr fontAlgn="base"/>
            <a:r>
              <a:rPr lang="en-US" altLang="ko-KR" sz="3200" b="1" dirty="0" smtClean="0"/>
              <a:t>3. </a:t>
            </a:r>
            <a:r>
              <a:rPr lang="ko-KR" altLang="en-US" sz="3200" b="1" dirty="0" smtClean="0"/>
              <a:t>단체협약 </a:t>
            </a:r>
            <a:r>
              <a:rPr lang="ko-KR" altLang="en-US" sz="3200" b="1" dirty="0"/>
              <a:t>시정명령의 내용 및 문제점</a:t>
            </a:r>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30088" y="567004"/>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138480" y="829966"/>
            <a:ext cx="11975218" cy="6407908"/>
          </a:xfrm>
          <a:prstGeom prst="rect">
            <a:avLst/>
          </a:prstGeom>
          <a:noFill/>
        </p:spPr>
        <p:txBody>
          <a:bodyPr wrap="square" rtlCol="0">
            <a:spAutoFit/>
          </a:bodyPr>
          <a:lstStyle/>
          <a:p>
            <a:pPr fontAlgn="base">
              <a:lnSpc>
                <a:spcPct val="130000"/>
              </a:lnSpc>
            </a:pPr>
            <a:r>
              <a:rPr lang="en-US" altLang="ko-KR" sz="2400" spc="-150" dirty="0"/>
              <a:t>- </a:t>
            </a:r>
            <a:r>
              <a:rPr lang="ko-KR" altLang="en-US" sz="2400" spc="-150" dirty="0">
                <a:solidFill>
                  <a:srgbClr val="3333FF"/>
                </a:solidFill>
              </a:rPr>
              <a:t>노조법 제</a:t>
            </a:r>
            <a:r>
              <a:rPr lang="en-US" altLang="ko-KR" sz="2400" spc="-150" dirty="0">
                <a:solidFill>
                  <a:srgbClr val="3333FF"/>
                </a:solidFill>
              </a:rPr>
              <a:t>81</a:t>
            </a:r>
            <a:r>
              <a:rPr lang="ko-KR" altLang="en-US" sz="2400" spc="-150" dirty="0">
                <a:solidFill>
                  <a:srgbClr val="3333FF"/>
                </a:solidFill>
              </a:rPr>
              <a:t>조 제</a:t>
            </a:r>
            <a:r>
              <a:rPr lang="en-US" altLang="ko-KR" sz="2400" spc="-150" dirty="0">
                <a:solidFill>
                  <a:srgbClr val="3333FF"/>
                </a:solidFill>
              </a:rPr>
              <a:t>4</a:t>
            </a:r>
            <a:r>
              <a:rPr lang="ko-KR" altLang="en-US" sz="2400" spc="-150" dirty="0">
                <a:solidFill>
                  <a:srgbClr val="3333FF"/>
                </a:solidFill>
              </a:rPr>
              <a:t>호 단서를 넘어 주기적</a:t>
            </a:r>
            <a:r>
              <a:rPr lang="en-US" altLang="ko-KR" sz="2400" spc="-150" dirty="0">
                <a:solidFill>
                  <a:srgbClr val="3333FF"/>
                </a:solidFill>
              </a:rPr>
              <a:t>, </a:t>
            </a:r>
            <a:r>
              <a:rPr lang="ko-KR" altLang="en-US" sz="2400" spc="-150" dirty="0">
                <a:solidFill>
                  <a:srgbClr val="3333FF"/>
                </a:solidFill>
              </a:rPr>
              <a:t>고정적으로 이루어지는 운영비 원조는 전임자에 대한 급여지원과 마찬가지로 </a:t>
            </a:r>
            <a:r>
              <a:rPr lang="ko-KR" altLang="en-US" sz="2400" spc="-150" dirty="0" smtClean="0">
                <a:solidFill>
                  <a:srgbClr val="3333FF"/>
                </a:solidFill>
              </a:rPr>
              <a:t>부당노동행위</a:t>
            </a:r>
            <a:r>
              <a:rPr lang="ko-KR" altLang="en-US" sz="2400" spc="-150" dirty="0" smtClean="0"/>
              <a:t>로 </a:t>
            </a:r>
            <a:r>
              <a:rPr lang="ko-KR" altLang="en-US" sz="2400" spc="-150" dirty="0"/>
              <a:t>보아야 하고 </a:t>
            </a:r>
            <a:r>
              <a:rPr lang="en-US" altLang="ko-KR" sz="2400" spc="-150" dirty="0"/>
              <a:t>: </a:t>
            </a:r>
            <a:r>
              <a:rPr lang="ko-KR" altLang="en-US" sz="2400" spc="-150" dirty="0"/>
              <a:t>대법원 </a:t>
            </a:r>
            <a:r>
              <a:rPr lang="en-US" altLang="ko-KR" sz="2400" spc="-150" dirty="0"/>
              <a:t>2016. 3. 10. 2013</a:t>
            </a:r>
            <a:r>
              <a:rPr lang="ko-KR" altLang="en-US" sz="2400" spc="-150" dirty="0"/>
              <a:t>두</a:t>
            </a:r>
            <a:r>
              <a:rPr lang="en-US" altLang="ko-KR" sz="2400" spc="-150" dirty="0"/>
              <a:t>3160</a:t>
            </a:r>
            <a:endParaRPr lang="ko-KR" altLang="en-US" sz="2400" spc="-150" dirty="0"/>
          </a:p>
          <a:p>
            <a:pPr fontAlgn="base">
              <a:lnSpc>
                <a:spcPct val="130000"/>
              </a:lnSpc>
            </a:pPr>
            <a:endParaRPr lang="en-US" altLang="ko-KR" sz="800" spc="-150" dirty="0" smtClean="0"/>
          </a:p>
          <a:p>
            <a:pPr fontAlgn="base">
              <a:lnSpc>
                <a:spcPct val="140000"/>
              </a:lnSpc>
            </a:pPr>
            <a:r>
              <a:rPr lang="ko-KR" altLang="en-US" sz="2400" spc="-150" dirty="0" smtClean="0"/>
              <a:t>② </a:t>
            </a:r>
            <a:r>
              <a:rPr lang="ko-KR" altLang="en-US" sz="2400" spc="-150" dirty="0"/>
              <a:t>노조법 제</a:t>
            </a:r>
            <a:r>
              <a:rPr lang="en-US" altLang="ko-KR" sz="2400" spc="-150" dirty="0"/>
              <a:t>81</a:t>
            </a:r>
            <a:r>
              <a:rPr lang="ko-KR" altLang="en-US" sz="2400" spc="-150" dirty="0"/>
              <a:t>조 </a:t>
            </a:r>
            <a:r>
              <a:rPr lang="en-US" altLang="ko-KR" sz="2400" spc="-150" dirty="0"/>
              <a:t>4</a:t>
            </a:r>
            <a:r>
              <a:rPr lang="ko-KR" altLang="en-US" sz="2400" spc="-150" dirty="0"/>
              <a:t>호 단서의 ‘</a:t>
            </a:r>
            <a:r>
              <a:rPr lang="ko-KR" altLang="en-US" sz="2400" b="1" u="sng" spc="-150" dirty="0"/>
              <a:t>근로자의 후생자금 또는 경제상의 불행 기타 재액의 방지와 구제 등을 위한 기금의 기부</a:t>
            </a:r>
            <a:r>
              <a:rPr lang="ko-KR" altLang="en-US" sz="2400" spc="-150" dirty="0"/>
              <a:t>’는 금지대상이 아님</a:t>
            </a:r>
            <a:r>
              <a:rPr lang="en-US" altLang="ko-KR" sz="2400" spc="-150" dirty="0"/>
              <a:t>.</a:t>
            </a:r>
            <a:endParaRPr lang="ko-KR" altLang="en-US" sz="2400" spc="-150" dirty="0"/>
          </a:p>
          <a:p>
            <a:pPr fontAlgn="base">
              <a:lnSpc>
                <a:spcPct val="140000"/>
              </a:lnSpc>
            </a:pPr>
            <a:endParaRPr lang="en-US" altLang="ko-KR" sz="800" spc="-150" dirty="0" smtClean="0"/>
          </a:p>
          <a:p>
            <a:pPr fontAlgn="base">
              <a:lnSpc>
                <a:spcPct val="140000"/>
              </a:lnSpc>
            </a:pPr>
            <a:r>
              <a:rPr lang="ko-KR" altLang="en-US" sz="2400" spc="-150" dirty="0" smtClean="0"/>
              <a:t>예</a:t>
            </a:r>
            <a:r>
              <a:rPr lang="en-US" altLang="ko-KR" sz="2400" spc="-150" dirty="0"/>
              <a:t>&gt; </a:t>
            </a:r>
            <a:r>
              <a:rPr lang="ko-KR" altLang="en-US" sz="2400" u="sng" spc="-150" dirty="0">
                <a:solidFill>
                  <a:srgbClr val="3333FF"/>
                </a:solidFill>
              </a:rPr>
              <a:t>사용자가 노동조합에게 조합원의 복리증진 및 향상을 위한 복리후생비를 지급하기로 약정한 경우</a:t>
            </a:r>
            <a:r>
              <a:rPr lang="en-US" altLang="ko-KR" sz="2400" u="sng" spc="-150" dirty="0">
                <a:solidFill>
                  <a:srgbClr val="3333FF"/>
                </a:solidFill>
              </a:rPr>
              <a:t>, </a:t>
            </a:r>
            <a:r>
              <a:rPr lang="ko-KR" altLang="en-US" sz="2400" u="sng" spc="-150" dirty="0">
                <a:solidFill>
                  <a:srgbClr val="3333FF"/>
                </a:solidFill>
              </a:rPr>
              <a:t>사용자가 개별 조합원에게 지급할 후생자금을 노동조합을 통해 지불하는 것으로 그 방식만 달리한 데 불과하고 전임자에 대한 급여지원과 같이 볼 수 없으므로 유효하다고 </a:t>
            </a:r>
            <a:r>
              <a:rPr lang="ko-KR" altLang="en-US" sz="2400" u="sng" spc="-150" dirty="0" err="1">
                <a:solidFill>
                  <a:srgbClr val="3333FF"/>
                </a:solidFill>
              </a:rPr>
              <a:t>보아야할</a:t>
            </a:r>
            <a:r>
              <a:rPr lang="ko-KR" altLang="en-US" sz="2400" u="sng" spc="-150" dirty="0">
                <a:solidFill>
                  <a:srgbClr val="3333FF"/>
                </a:solidFill>
              </a:rPr>
              <a:t> 것임 </a:t>
            </a:r>
            <a:r>
              <a:rPr lang="en-US" altLang="ko-KR" sz="2400" spc="-150" dirty="0"/>
              <a:t>(</a:t>
            </a:r>
            <a:r>
              <a:rPr lang="ko-KR" altLang="en-US" sz="2400" spc="-150" dirty="0">
                <a:solidFill>
                  <a:srgbClr val="3333FF"/>
                </a:solidFill>
              </a:rPr>
              <a:t>연구원은 </a:t>
            </a:r>
            <a:r>
              <a:rPr lang="en-US" altLang="ko-KR" sz="2400" spc="-150" dirty="0">
                <a:solidFill>
                  <a:srgbClr val="3333FF"/>
                </a:solidFill>
              </a:rPr>
              <a:t>A</a:t>
            </a:r>
            <a:r>
              <a:rPr lang="ko-KR" altLang="en-US" sz="2400" spc="-150" dirty="0">
                <a:solidFill>
                  <a:srgbClr val="3333FF"/>
                </a:solidFill>
              </a:rPr>
              <a:t>노동조합 산하 연구원 지부에 직접 복리후생비를 지급하기로 약정하였고 위 규정이 부당노동행위로서 무효라고 볼 수도 없다는 등 이유로</a:t>
            </a:r>
            <a:r>
              <a:rPr lang="en-US" altLang="ko-KR" sz="2400" spc="-150" dirty="0">
                <a:solidFill>
                  <a:srgbClr val="3333FF"/>
                </a:solidFill>
              </a:rPr>
              <a:t>, </a:t>
            </a:r>
            <a:r>
              <a:rPr lang="ko-KR" altLang="en-US" sz="2400" spc="-150" dirty="0">
                <a:solidFill>
                  <a:srgbClr val="3333FF"/>
                </a:solidFill>
              </a:rPr>
              <a:t>연구원은 </a:t>
            </a:r>
            <a:r>
              <a:rPr lang="en-US" altLang="ko-KR" sz="2400" spc="-150" dirty="0">
                <a:solidFill>
                  <a:srgbClr val="3333FF"/>
                </a:solidFill>
              </a:rPr>
              <a:t>A</a:t>
            </a:r>
            <a:r>
              <a:rPr lang="ko-KR" altLang="en-US" sz="2400" spc="-150" dirty="0">
                <a:solidFill>
                  <a:srgbClr val="3333FF"/>
                </a:solidFill>
              </a:rPr>
              <a:t>노동조합에 미지급 복리후생비를 지급할 의무가 있다고 한 사례</a:t>
            </a:r>
            <a:r>
              <a:rPr lang="ko-KR" altLang="en-US" sz="2400" spc="-150" dirty="0"/>
              <a:t> </a:t>
            </a:r>
            <a:r>
              <a:rPr lang="en-US" altLang="ko-KR" sz="2400" spc="-150" dirty="0"/>
              <a:t>: </a:t>
            </a:r>
            <a:r>
              <a:rPr lang="ko-KR" altLang="en-US" sz="2400" spc="-150" dirty="0"/>
              <a:t>의정부지법 고양지원 </a:t>
            </a:r>
            <a:r>
              <a:rPr lang="en-US" altLang="ko-KR" sz="2400" spc="-150" dirty="0"/>
              <a:t>2012. 2. 3. </a:t>
            </a:r>
            <a:r>
              <a:rPr lang="ko-KR" altLang="en-US" sz="2400" spc="-150" dirty="0"/>
              <a:t>선고 </a:t>
            </a:r>
            <a:r>
              <a:rPr lang="en-US" altLang="ko-KR" sz="2400" spc="-150" dirty="0"/>
              <a:t>2011</a:t>
            </a:r>
            <a:r>
              <a:rPr lang="ko-KR" altLang="en-US" sz="2400" spc="-150" dirty="0" err="1"/>
              <a:t>가합</a:t>
            </a:r>
            <a:r>
              <a:rPr lang="en-US" altLang="ko-KR" sz="2400" spc="-150" dirty="0"/>
              <a:t>3374 </a:t>
            </a:r>
            <a:r>
              <a:rPr lang="ko-KR" altLang="en-US" sz="2400" spc="-150" dirty="0"/>
              <a:t>판결</a:t>
            </a:r>
            <a:r>
              <a:rPr lang="en-US" altLang="ko-KR" sz="2400" spc="-150" dirty="0"/>
              <a:t>, </a:t>
            </a:r>
            <a:r>
              <a:rPr lang="ko-KR" altLang="en-US" sz="2400" spc="-150" dirty="0"/>
              <a:t>항소기각으로 확정</a:t>
            </a:r>
            <a:r>
              <a:rPr lang="en-US" altLang="ko-KR" sz="2400" spc="-150" dirty="0"/>
              <a:t>). </a:t>
            </a:r>
            <a:endParaRPr lang="ko-KR" altLang="en-US" sz="2400" spc="-150" dirty="0"/>
          </a:p>
          <a:p>
            <a:pPr fontAlgn="base"/>
            <a:endParaRPr lang="en-US" altLang="ko-KR" sz="2400" dirty="0" smtClean="0"/>
          </a:p>
        </p:txBody>
      </p:sp>
    </p:spTree>
    <p:extLst>
      <p:ext uri="{BB962C8B-B14F-4D97-AF65-F5344CB8AC3E}">
        <p14:creationId xmlns:p14="http://schemas.microsoft.com/office/powerpoint/2010/main" val="578295700"/>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84775"/>
          </a:xfrm>
          <a:prstGeom prst="rect">
            <a:avLst/>
          </a:prstGeom>
          <a:noFill/>
        </p:spPr>
        <p:txBody>
          <a:bodyPr wrap="square" rtlCol="0">
            <a:spAutoFit/>
          </a:bodyPr>
          <a:lstStyle/>
          <a:p>
            <a:pPr fontAlgn="base"/>
            <a:r>
              <a:rPr lang="en-US" altLang="ko-KR" sz="3200" b="1" dirty="0" smtClean="0"/>
              <a:t>3. </a:t>
            </a:r>
            <a:r>
              <a:rPr lang="ko-KR" altLang="en-US" sz="3200" b="1" dirty="0" smtClean="0"/>
              <a:t>단체협약 </a:t>
            </a:r>
            <a:r>
              <a:rPr lang="ko-KR" altLang="en-US" sz="3200" b="1" dirty="0"/>
              <a:t>시정명령의 내용 및 문제점</a:t>
            </a:r>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30088" y="567004"/>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138480" y="793393"/>
            <a:ext cx="11975218" cy="7035772"/>
          </a:xfrm>
          <a:prstGeom prst="rect">
            <a:avLst/>
          </a:prstGeom>
          <a:noFill/>
        </p:spPr>
        <p:txBody>
          <a:bodyPr wrap="square" rtlCol="0">
            <a:spAutoFit/>
          </a:bodyPr>
          <a:lstStyle/>
          <a:p>
            <a:pPr fontAlgn="base">
              <a:lnSpc>
                <a:spcPct val="110000"/>
              </a:lnSpc>
            </a:pPr>
            <a:r>
              <a:rPr lang="ko-KR" altLang="en-US" sz="2400" spc="-150" dirty="0"/>
              <a:t>③ 운영비의 무상제공이 아니라 사용자와 노동조합이 </a:t>
            </a:r>
            <a:r>
              <a:rPr lang="ko-KR" altLang="en-US" sz="2400" b="1" u="sng" spc="-150" dirty="0"/>
              <a:t>별도의 </a:t>
            </a:r>
            <a:r>
              <a:rPr lang="ko-KR" altLang="en-US" sz="2400" b="1" u="sng" spc="-150" dirty="0" err="1"/>
              <a:t>위수탁계약</a:t>
            </a:r>
            <a:r>
              <a:rPr lang="ko-KR" altLang="en-US" sz="2400" spc="-150" dirty="0" err="1"/>
              <a:t>을</a:t>
            </a:r>
            <a:r>
              <a:rPr lang="ko-KR" altLang="en-US" sz="2400" spc="-150" dirty="0"/>
              <a:t> 통하여 사내</a:t>
            </a:r>
            <a:r>
              <a:rPr lang="en-US" altLang="ko-KR" sz="2400" spc="-150" dirty="0"/>
              <a:t>․</a:t>
            </a:r>
            <a:r>
              <a:rPr lang="ko-KR" altLang="en-US" sz="2400" spc="-150" dirty="0"/>
              <a:t>외 구판</a:t>
            </a:r>
            <a:r>
              <a:rPr lang="en-US" altLang="ko-KR" sz="2400" spc="-150" dirty="0"/>
              <a:t>(</a:t>
            </a:r>
            <a:r>
              <a:rPr lang="ko-KR" altLang="en-US" sz="2400" spc="-150" dirty="0"/>
              <a:t>사업자판기</a:t>
            </a:r>
            <a:r>
              <a:rPr lang="en-US" altLang="ko-KR" sz="2400" spc="-150" dirty="0"/>
              <a:t>, </a:t>
            </a:r>
            <a:r>
              <a:rPr lang="ko-KR" altLang="en-US" sz="2400" spc="-150" dirty="0"/>
              <a:t>매점 등</a:t>
            </a:r>
            <a:r>
              <a:rPr lang="en-US" altLang="ko-KR" sz="2400" spc="-150" dirty="0"/>
              <a:t>) </a:t>
            </a:r>
            <a:r>
              <a:rPr lang="ko-KR" altLang="en-US" sz="2400" spc="-150" dirty="0"/>
              <a:t>등을 임대하고 운영권을 위탁하는 것은 특혜에 이르지 않는 이상 민사계약 상의 채권채무관계로서 유효할 것임</a:t>
            </a:r>
          </a:p>
          <a:p>
            <a:pPr fontAlgn="base">
              <a:lnSpc>
                <a:spcPct val="110000"/>
              </a:lnSpc>
            </a:pPr>
            <a:endParaRPr lang="en-US" altLang="ko-KR" sz="800" spc="-150" dirty="0" smtClean="0"/>
          </a:p>
          <a:p>
            <a:pPr fontAlgn="base">
              <a:lnSpc>
                <a:spcPct val="110000"/>
              </a:lnSpc>
            </a:pPr>
            <a:r>
              <a:rPr lang="en-US" altLang="ko-KR" sz="2400" spc="-150" dirty="0" smtClean="0"/>
              <a:t>- </a:t>
            </a:r>
            <a:r>
              <a:rPr lang="ko-KR" altLang="en-US" sz="2400" spc="-150" dirty="0">
                <a:solidFill>
                  <a:srgbClr val="3333FF"/>
                </a:solidFill>
              </a:rPr>
              <a:t>사용자가 노동조합에게 자판기 설치</a:t>
            </a:r>
            <a:r>
              <a:rPr lang="en-US" altLang="ko-KR" sz="2400" spc="-150" dirty="0">
                <a:solidFill>
                  <a:srgbClr val="3333FF"/>
                </a:solidFill>
              </a:rPr>
              <a:t>, </a:t>
            </a:r>
            <a:r>
              <a:rPr lang="ko-KR" altLang="en-US" sz="2400" spc="-150" dirty="0">
                <a:solidFill>
                  <a:srgbClr val="3333FF"/>
                </a:solidFill>
              </a:rPr>
              <a:t>운영권을 부여하기로 하는 합의를 체결하였음에도</a:t>
            </a:r>
            <a:r>
              <a:rPr lang="en-US" altLang="ko-KR" sz="2400" spc="-150" dirty="0">
                <a:solidFill>
                  <a:srgbClr val="3333FF"/>
                </a:solidFill>
              </a:rPr>
              <a:t>, </a:t>
            </a:r>
            <a:r>
              <a:rPr lang="ko-KR" altLang="en-US" sz="2400" spc="-150" dirty="0">
                <a:solidFill>
                  <a:srgbClr val="3333FF"/>
                </a:solidFill>
              </a:rPr>
              <a:t>위 합의에 반하여 자판기를 철거하고 설치장소 제공의무를 다하지 아니하는 등의 행위는 </a:t>
            </a:r>
            <a:r>
              <a:rPr lang="ko-KR" altLang="en-US" sz="2400" spc="-150" dirty="0" err="1">
                <a:solidFill>
                  <a:srgbClr val="3333FF"/>
                </a:solidFill>
              </a:rPr>
              <a:t>단협</a:t>
            </a:r>
            <a:r>
              <a:rPr lang="ko-KR" altLang="en-US" sz="2400" spc="-150" dirty="0">
                <a:solidFill>
                  <a:srgbClr val="3333FF"/>
                </a:solidFill>
              </a:rPr>
              <a:t> 및 노사합의서에 반하는 것으로서</a:t>
            </a:r>
            <a:r>
              <a:rPr lang="en-US" altLang="ko-KR" sz="2400" spc="-150" dirty="0">
                <a:solidFill>
                  <a:srgbClr val="3333FF"/>
                </a:solidFill>
              </a:rPr>
              <a:t>, </a:t>
            </a:r>
            <a:r>
              <a:rPr lang="ko-KR" altLang="en-US" sz="2400" spc="-150" dirty="0">
                <a:solidFill>
                  <a:srgbClr val="3333FF"/>
                </a:solidFill>
              </a:rPr>
              <a:t>손해배상 의무를 인정한 사례 </a:t>
            </a:r>
            <a:r>
              <a:rPr lang="en-US" altLang="ko-KR" sz="2400" spc="-150" dirty="0"/>
              <a:t>: </a:t>
            </a:r>
            <a:r>
              <a:rPr lang="ko-KR" altLang="en-US" sz="2400" spc="-150" dirty="0"/>
              <a:t>대구지법 김천지원 </a:t>
            </a:r>
            <a:r>
              <a:rPr lang="en-US" altLang="ko-KR" sz="2400" spc="-150" dirty="0"/>
              <a:t>2012. 12. 21. </a:t>
            </a:r>
            <a:r>
              <a:rPr lang="ko-KR" altLang="en-US" sz="2400" spc="-150" dirty="0"/>
              <a:t>선고 </a:t>
            </a:r>
            <a:r>
              <a:rPr lang="en-US" altLang="ko-KR" sz="2400" spc="-150" dirty="0"/>
              <a:t>2012</a:t>
            </a:r>
            <a:r>
              <a:rPr lang="ko-KR" altLang="en-US" sz="2400" spc="-150" dirty="0" err="1"/>
              <a:t>가단</a:t>
            </a:r>
            <a:r>
              <a:rPr lang="en-US" altLang="ko-KR" sz="2400" spc="-150" dirty="0"/>
              <a:t>5991, 2012</a:t>
            </a:r>
            <a:r>
              <a:rPr lang="ko-KR" altLang="en-US" sz="2400" spc="-150" dirty="0" err="1"/>
              <a:t>가단</a:t>
            </a:r>
            <a:r>
              <a:rPr lang="en-US" altLang="ko-KR" sz="2400" spc="-150" dirty="0"/>
              <a:t>6000 </a:t>
            </a:r>
            <a:r>
              <a:rPr lang="ko-KR" altLang="en-US" sz="2400" spc="-150" dirty="0"/>
              <a:t>판결</a:t>
            </a:r>
            <a:r>
              <a:rPr lang="en-US" altLang="ko-KR" sz="2400" spc="-150" dirty="0"/>
              <a:t>, 1</a:t>
            </a:r>
            <a:r>
              <a:rPr lang="ko-KR" altLang="en-US" sz="2400" spc="-150" dirty="0"/>
              <a:t>심 확정</a:t>
            </a:r>
            <a:r>
              <a:rPr lang="en-US" altLang="ko-KR" sz="2400" spc="-150" dirty="0"/>
              <a:t>)</a:t>
            </a:r>
            <a:endParaRPr lang="ko-KR" altLang="en-US" sz="2400" spc="-150" dirty="0"/>
          </a:p>
          <a:p>
            <a:pPr fontAlgn="base">
              <a:lnSpc>
                <a:spcPct val="110000"/>
              </a:lnSpc>
            </a:pPr>
            <a:endParaRPr lang="en-US" altLang="ko-KR" sz="800" spc="-150" dirty="0" smtClean="0"/>
          </a:p>
          <a:p>
            <a:pPr fontAlgn="base">
              <a:lnSpc>
                <a:spcPct val="110000"/>
              </a:lnSpc>
            </a:pPr>
            <a:r>
              <a:rPr lang="en-US" altLang="ko-KR" sz="2400" spc="-150" dirty="0" smtClean="0"/>
              <a:t>- </a:t>
            </a:r>
            <a:r>
              <a:rPr lang="ko-KR" altLang="en-US" sz="2400" u="sng" spc="-150" dirty="0"/>
              <a:t>사업주가 사업장 내의 매점 및 자판기 </a:t>
            </a:r>
            <a:r>
              <a:rPr lang="ko-KR" altLang="en-US" sz="2400" u="sng" spc="-150" dirty="0" err="1"/>
              <a:t>운영사업권을</a:t>
            </a:r>
            <a:r>
              <a:rPr lang="ko-KR" altLang="en-US" sz="2400" u="sng" spc="-150" dirty="0"/>
              <a:t> 노동조합에 위탁하여 운영하고자 한다면 노동조합에 대한 특혜에 해당되지 않는 합리적인 수준에서 임대료 및 관리비를 </a:t>
            </a:r>
            <a:r>
              <a:rPr lang="ko-KR" altLang="en-US" sz="2400" u="sng" spc="-150" dirty="0" err="1"/>
              <a:t>수탁인인</a:t>
            </a:r>
            <a:r>
              <a:rPr lang="ko-KR" altLang="en-US" sz="2400" u="sng" spc="-150" dirty="0"/>
              <a:t> 노동조합 측이 부담하도록 하고</a:t>
            </a:r>
            <a:r>
              <a:rPr lang="en-US" altLang="ko-KR" sz="2400" u="sng" spc="-150" dirty="0"/>
              <a:t>, </a:t>
            </a:r>
            <a:r>
              <a:rPr lang="ko-KR" altLang="en-US" sz="2400" u="sng" spc="-150" dirty="0"/>
              <a:t>사업에 소요되는 </a:t>
            </a:r>
            <a:r>
              <a:rPr lang="ko-KR" altLang="en-US" sz="2400" u="sng" spc="-150" dirty="0" err="1"/>
              <a:t>제반비용</a:t>
            </a:r>
            <a:r>
              <a:rPr lang="ko-KR" altLang="en-US" sz="2400" u="sng" spc="-150" dirty="0"/>
              <a:t> 및 운영상 발생하는 경영상 위험도 노동조합 스스로 부담하며</a:t>
            </a:r>
            <a:r>
              <a:rPr lang="en-US" altLang="ko-KR" sz="2400" u="sng" spc="-150" dirty="0"/>
              <a:t>, </a:t>
            </a:r>
            <a:r>
              <a:rPr lang="ko-KR" altLang="en-US" sz="2400" u="sng" spc="-150" dirty="0"/>
              <a:t>수익금 관리 규정 등에 따라 용도를 명확히 구분하는 등의 조치가 이루어진다면 이를 운영비 원조라 하기는 어려울 것임</a:t>
            </a:r>
            <a:r>
              <a:rPr lang="en-US" altLang="ko-KR" sz="2400" u="sng" spc="-150" dirty="0"/>
              <a:t>. </a:t>
            </a:r>
            <a:r>
              <a:rPr lang="en-US" altLang="ko-KR" sz="2400" spc="-150" dirty="0"/>
              <a:t>[</a:t>
            </a:r>
            <a:r>
              <a:rPr lang="ko-KR" altLang="en-US" sz="2400" spc="-150" dirty="0"/>
              <a:t>노사관계법제과</a:t>
            </a:r>
            <a:r>
              <a:rPr lang="en-US" altLang="ko-KR" sz="2400" spc="-150" dirty="0"/>
              <a:t>-1351, 2010.11.25.]</a:t>
            </a:r>
            <a:endParaRPr lang="ko-KR" altLang="en-US" sz="2400" spc="-150" dirty="0"/>
          </a:p>
          <a:p>
            <a:pPr fontAlgn="base">
              <a:lnSpc>
                <a:spcPct val="110000"/>
              </a:lnSpc>
            </a:pPr>
            <a:endParaRPr lang="en-US" altLang="ko-KR" sz="800" spc="-150" dirty="0" smtClean="0"/>
          </a:p>
          <a:p>
            <a:pPr fontAlgn="base">
              <a:lnSpc>
                <a:spcPct val="110000"/>
              </a:lnSpc>
            </a:pPr>
            <a:r>
              <a:rPr lang="ko-KR" altLang="en-US" sz="2400" spc="-150" dirty="0" smtClean="0"/>
              <a:t>● </a:t>
            </a:r>
            <a:r>
              <a:rPr lang="ko-KR" altLang="en-US" sz="2400" u="sng" spc="-150" dirty="0">
                <a:solidFill>
                  <a:srgbClr val="FF0000"/>
                </a:solidFill>
              </a:rPr>
              <a:t>결국 노동부의 자율개선권고 지적만으로 바로 위법하다 할 수 없고</a:t>
            </a:r>
            <a:r>
              <a:rPr lang="en-US" altLang="ko-KR" sz="2400" u="sng" spc="-150" dirty="0">
                <a:solidFill>
                  <a:srgbClr val="FF0000"/>
                </a:solidFill>
              </a:rPr>
              <a:t>, </a:t>
            </a:r>
            <a:r>
              <a:rPr lang="ko-KR" altLang="en-US" sz="2400" u="sng" spc="-150" dirty="0">
                <a:solidFill>
                  <a:srgbClr val="FF0000"/>
                </a:solidFill>
              </a:rPr>
              <a:t>시설편의제공조항을 일괄 </a:t>
            </a:r>
            <a:r>
              <a:rPr lang="ko-KR" altLang="en-US" sz="2400" u="sng" spc="-150" dirty="0" err="1">
                <a:solidFill>
                  <a:srgbClr val="FF0000"/>
                </a:solidFill>
              </a:rPr>
              <a:t>위법하다고</a:t>
            </a:r>
            <a:r>
              <a:rPr lang="ko-KR" altLang="en-US" sz="2400" u="sng" spc="-150" dirty="0">
                <a:solidFill>
                  <a:srgbClr val="FF0000"/>
                </a:solidFill>
              </a:rPr>
              <a:t> 볼 수도 없음</a:t>
            </a:r>
            <a:r>
              <a:rPr lang="en-US" altLang="ko-KR" sz="2400" u="sng" spc="-150" dirty="0">
                <a:solidFill>
                  <a:srgbClr val="FF0000"/>
                </a:solidFill>
              </a:rPr>
              <a:t>. </a:t>
            </a:r>
            <a:r>
              <a:rPr lang="ko-KR" altLang="en-US" sz="2400" u="sng" spc="-150" dirty="0">
                <a:solidFill>
                  <a:srgbClr val="FF0000"/>
                </a:solidFill>
              </a:rPr>
              <a:t>각 사업장 </a:t>
            </a:r>
            <a:r>
              <a:rPr lang="ko-KR" altLang="en-US" sz="2400" u="sng" spc="-150" dirty="0" err="1">
                <a:solidFill>
                  <a:srgbClr val="FF0000"/>
                </a:solidFill>
              </a:rPr>
              <a:t>단협이</a:t>
            </a:r>
            <a:r>
              <a:rPr lang="ko-KR" altLang="en-US" sz="2400" u="sng" spc="-150" dirty="0">
                <a:solidFill>
                  <a:srgbClr val="FF0000"/>
                </a:solidFill>
              </a:rPr>
              <a:t> 규정하고 있는 세부 내용을 판단해 봐야 함</a:t>
            </a:r>
            <a:r>
              <a:rPr lang="en-US" altLang="ko-KR" sz="2400" u="sng" spc="-150" dirty="0"/>
              <a:t>.</a:t>
            </a:r>
            <a:endParaRPr lang="ko-KR" altLang="en-US" sz="2400" spc="-150" dirty="0"/>
          </a:p>
          <a:p>
            <a:pPr fontAlgn="base">
              <a:lnSpc>
                <a:spcPct val="130000"/>
              </a:lnSpc>
            </a:pPr>
            <a:endParaRPr lang="ko-KR" altLang="en-US" sz="2400" spc="-300" dirty="0"/>
          </a:p>
          <a:p>
            <a:pPr fontAlgn="base"/>
            <a:endParaRPr lang="en-US" altLang="ko-KR" sz="2400" dirty="0" smtClean="0"/>
          </a:p>
        </p:txBody>
      </p:sp>
    </p:spTree>
    <p:extLst>
      <p:ext uri="{BB962C8B-B14F-4D97-AF65-F5344CB8AC3E}">
        <p14:creationId xmlns:p14="http://schemas.microsoft.com/office/powerpoint/2010/main" val="1448613384"/>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84775"/>
          </a:xfrm>
          <a:prstGeom prst="rect">
            <a:avLst/>
          </a:prstGeom>
          <a:noFill/>
        </p:spPr>
        <p:txBody>
          <a:bodyPr wrap="square" rtlCol="0">
            <a:spAutoFit/>
          </a:bodyPr>
          <a:lstStyle/>
          <a:p>
            <a:pPr fontAlgn="base"/>
            <a:r>
              <a:rPr lang="en-US" altLang="ko-KR" sz="3200" b="1" dirty="0" smtClean="0"/>
              <a:t>3. </a:t>
            </a:r>
            <a:r>
              <a:rPr lang="ko-KR" altLang="en-US" sz="3200" b="1" dirty="0" smtClean="0"/>
              <a:t>단체협약 </a:t>
            </a:r>
            <a:r>
              <a:rPr lang="ko-KR" altLang="en-US" sz="3200" b="1" dirty="0"/>
              <a:t>시정명령의 내용 및 문제점</a:t>
            </a:r>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30088" y="567004"/>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138480" y="793393"/>
            <a:ext cx="11975218" cy="6666440"/>
          </a:xfrm>
          <a:prstGeom prst="rect">
            <a:avLst/>
          </a:prstGeom>
          <a:noFill/>
        </p:spPr>
        <p:txBody>
          <a:bodyPr wrap="square" rtlCol="0">
            <a:spAutoFit/>
          </a:bodyPr>
          <a:lstStyle/>
          <a:p>
            <a:pPr fontAlgn="base"/>
            <a:r>
              <a:rPr lang="en-US" altLang="ko-KR" sz="2400" b="1" dirty="0" smtClean="0"/>
              <a:t>2) </a:t>
            </a:r>
            <a:r>
              <a:rPr lang="ko-KR" altLang="en-US" sz="2400" b="1" dirty="0" smtClean="0"/>
              <a:t>우선</a:t>
            </a:r>
            <a:r>
              <a:rPr lang="en-US" altLang="ko-KR" sz="2400" b="1" dirty="0"/>
              <a:t>․</a:t>
            </a:r>
            <a:r>
              <a:rPr lang="ko-KR" altLang="en-US" sz="2400" b="1" dirty="0"/>
              <a:t>특별채용 </a:t>
            </a:r>
            <a:r>
              <a:rPr lang="en-US" altLang="ko-KR" sz="2400" b="1" dirty="0"/>
              <a:t>– </a:t>
            </a:r>
            <a:r>
              <a:rPr lang="ko-KR" altLang="en-US" sz="2400" b="1" dirty="0"/>
              <a:t>산재 사망자 유족 관련 하급심 진행 중</a:t>
            </a:r>
            <a:r>
              <a:rPr lang="en-US" altLang="ko-KR" sz="2400" b="1" dirty="0"/>
              <a:t>, </a:t>
            </a:r>
            <a:r>
              <a:rPr lang="ko-KR" altLang="en-US" sz="2400" b="1" dirty="0"/>
              <a:t>대법원 확정 판결 </a:t>
            </a:r>
            <a:r>
              <a:rPr lang="ko-KR" altLang="en-US" sz="2400" b="1" dirty="0" smtClean="0"/>
              <a:t>없음</a:t>
            </a:r>
            <a:endParaRPr lang="en-US" altLang="ko-KR" sz="2400" b="1" dirty="0" smtClean="0"/>
          </a:p>
          <a:p>
            <a:pPr fontAlgn="base"/>
            <a:endParaRPr lang="en-US" altLang="ko-KR" sz="800" b="1" dirty="0"/>
          </a:p>
          <a:p>
            <a:pPr fontAlgn="base">
              <a:lnSpc>
                <a:spcPct val="140000"/>
              </a:lnSpc>
            </a:pPr>
            <a:r>
              <a:rPr lang="ko-KR" altLang="en-US" sz="2400" spc="-150" dirty="0"/>
              <a:t>● 최근 하급심에서 산재자 유족 특별채용 규정의 효력이 부인된 경우는 있으나</a:t>
            </a:r>
            <a:r>
              <a:rPr lang="en-US" altLang="ko-KR" sz="2400" spc="-150" dirty="0"/>
              <a:t>(</a:t>
            </a:r>
            <a:r>
              <a:rPr lang="ko-KR" altLang="en-US" sz="2400" u="sng" spc="-150" dirty="0">
                <a:solidFill>
                  <a:srgbClr val="3333FF"/>
                </a:solidFill>
              </a:rPr>
              <a:t>예를 들어 서울고등법원 </a:t>
            </a:r>
            <a:r>
              <a:rPr lang="en-US" altLang="ko-KR" sz="2400" u="sng" spc="-150" dirty="0">
                <a:solidFill>
                  <a:srgbClr val="3333FF"/>
                </a:solidFill>
              </a:rPr>
              <a:t>2016.8.18.</a:t>
            </a:r>
            <a:r>
              <a:rPr lang="ko-KR" altLang="en-US" sz="2400" u="sng" spc="-150" dirty="0">
                <a:solidFill>
                  <a:srgbClr val="3333FF"/>
                </a:solidFill>
              </a:rPr>
              <a:t>선고 </a:t>
            </a:r>
            <a:r>
              <a:rPr lang="en-US" altLang="ko-KR" sz="2400" u="sng" spc="-150" dirty="0">
                <a:solidFill>
                  <a:srgbClr val="3333FF"/>
                </a:solidFill>
              </a:rPr>
              <a:t>2015</a:t>
            </a:r>
            <a:r>
              <a:rPr lang="ko-KR" altLang="en-US" sz="2400" u="sng" spc="-150" dirty="0">
                <a:solidFill>
                  <a:srgbClr val="3333FF"/>
                </a:solidFill>
              </a:rPr>
              <a:t>나</a:t>
            </a:r>
            <a:r>
              <a:rPr lang="en-US" altLang="ko-KR" sz="2400" u="sng" spc="-150" dirty="0">
                <a:solidFill>
                  <a:srgbClr val="3333FF"/>
                </a:solidFill>
              </a:rPr>
              <a:t>2067268</a:t>
            </a:r>
            <a:r>
              <a:rPr lang="ko-KR" altLang="en-US" sz="2400" u="sng" spc="-150" dirty="0">
                <a:solidFill>
                  <a:srgbClr val="3333FF"/>
                </a:solidFill>
              </a:rPr>
              <a:t>판결은 업무상 재해를 당한 조합원의 가족채용에 관한 단체협약의 효력에 대해 민법 제</a:t>
            </a:r>
            <a:r>
              <a:rPr lang="en-US" altLang="ko-KR" sz="2400" u="sng" spc="-150" dirty="0">
                <a:solidFill>
                  <a:srgbClr val="3333FF"/>
                </a:solidFill>
              </a:rPr>
              <a:t>103</a:t>
            </a:r>
            <a:r>
              <a:rPr lang="ko-KR" altLang="en-US" sz="2400" u="sng" spc="-150" dirty="0">
                <a:solidFill>
                  <a:srgbClr val="3333FF"/>
                </a:solidFill>
              </a:rPr>
              <a:t>조의 선량한 풍속 기타 사회질서에 위반하여 무효라고 판시하였음</a:t>
            </a:r>
            <a:r>
              <a:rPr lang="en-US" altLang="ko-KR" sz="2400" spc="-150" dirty="0">
                <a:solidFill>
                  <a:srgbClr val="3333FF"/>
                </a:solidFill>
              </a:rPr>
              <a:t>)</a:t>
            </a:r>
            <a:r>
              <a:rPr lang="en-US" altLang="ko-KR" sz="2400" spc="-150" dirty="0"/>
              <a:t>, </a:t>
            </a:r>
            <a:r>
              <a:rPr lang="ko-KR" altLang="en-US" sz="2400" spc="-150" dirty="0">
                <a:solidFill>
                  <a:srgbClr val="3333FF"/>
                </a:solidFill>
              </a:rPr>
              <a:t>대법원에서 해당 조항이 위법</a:t>
            </a:r>
            <a:r>
              <a:rPr lang="en-US" altLang="ko-KR" sz="2400" spc="-150" dirty="0">
                <a:solidFill>
                  <a:srgbClr val="3333FF"/>
                </a:solidFill>
              </a:rPr>
              <a:t>․</a:t>
            </a:r>
            <a:r>
              <a:rPr lang="ko-KR" altLang="en-US" sz="2400" spc="-150" dirty="0">
                <a:solidFill>
                  <a:srgbClr val="3333FF"/>
                </a:solidFill>
              </a:rPr>
              <a:t>무효라 확정되지 않았음</a:t>
            </a:r>
            <a:r>
              <a:rPr lang="en-US" altLang="ko-KR" sz="2400" spc="-150" dirty="0">
                <a:solidFill>
                  <a:srgbClr val="3333FF"/>
                </a:solidFill>
              </a:rPr>
              <a:t>. </a:t>
            </a:r>
            <a:r>
              <a:rPr lang="ko-KR" altLang="en-US" sz="2400" spc="-150" dirty="0">
                <a:solidFill>
                  <a:srgbClr val="3333FF"/>
                </a:solidFill>
              </a:rPr>
              <a:t>따라서 </a:t>
            </a:r>
            <a:r>
              <a:rPr lang="ko-KR" altLang="en-US" sz="2400" b="1" u="sng" spc="-150" dirty="0">
                <a:solidFill>
                  <a:srgbClr val="3333FF"/>
                </a:solidFill>
              </a:rPr>
              <a:t>명백하게 위법한 사항이라 볼 수 없음</a:t>
            </a:r>
            <a:r>
              <a:rPr lang="en-US" altLang="ko-KR" sz="2400" b="1" u="sng" spc="-150" dirty="0">
                <a:solidFill>
                  <a:srgbClr val="3333FF"/>
                </a:solidFill>
              </a:rPr>
              <a:t>.</a:t>
            </a:r>
            <a:r>
              <a:rPr lang="ko-KR" altLang="en-US" sz="2400" spc="-150" dirty="0">
                <a:solidFill>
                  <a:srgbClr val="3333FF"/>
                </a:solidFill>
              </a:rPr>
              <a:t> </a:t>
            </a:r>
          </a:p>
          <a:p>
            <a:pPr fontAlgn="base">
              <a:lnSpc>
                <a:spcPct val="140000"/>
              </a:lnSpc>
            </a:pPr>
            <a:endParaRPr lang="en-US" altLang="ko-KR" sz="800" spc="-150" dirty="0" smtClean="0"/>
          </a:p>
          <a:p>
            <a:pPr fontAlgn="base">
              <a:lnSpc>
                <a:spcPct val="140000"/>
              </a:lnSpc>
            </a:pPr>
            <a:r>
              <a:rPr lang="ko-KR" altLang="en-US" sz="2400" spc="-150" dirty="0" smtClean="0"/>
              <a:t>● </a:t>
            </a:r>
            <a:r>
              <a:rPr lang="ko-KR" altLang="en-US" sz="2400" spc="-150" dirty="0"/>
              <a:t>업무상 사고</a:t>
            </a:r>
            <a:r>
              <a:rPr lang="en-US" altLang="ko-KR" sz="2400" spc="-150" dirty="0"/>
              <a:t>, </a:t>
            </a:r>
            <a:r>
              <a:rPr lang="ko-KR" altLang="en-US" sz="2400" spc="-150" dirty="0"/>
              <a:t>질병으로 인한 사망의 등의 경우 본질적으로 사용자의 안전보호의무 위반으로 근로자가 회복하기 어려운 치명적 손해를 입은 경우이므로 사용자가 우선채용 의무를 부담하는 것이 </a:t>
            </a:r>
            <a:r>
              <a:rPr lang="ko-KR" altLang="en-US" sz="2400" spc="-150" dirty="0" err="1"/>
              <a:t>위법하다거나</a:t>
            </a:r>
            <a:r>
              <a:rPr lang="ko-KR" altLang="en-US" sz="2400" spc="-150" dirty="0"/>
              <a:t> 부당하다고 보기 어려움</a:t>
            </a:r>
            <a:r>
              <a:rPr lang="en-US" altLang="ko-KR" sz="2400" spc="-150" dirty="0" smtClean="0"/>
              <a:t>.</a:t>
            </a:r>
            <a:endParaRPr lang="ko-KR" altLang="en-US" sz="2400" spc="-150" dirty="0"/>
          </a:p>
          <a:p>
            <a:pPr fontAlgn="base">
              <a:lnSpc>
                <a:spcPct val="140000"/>
              </a:lnSpc>
            </a:pPr>
            <a:r>
              <a:rPr lang="en-US" altLang="ko-KR" sz="2400" spc="-300" dirty="0"/>
              <a:t>- </a:t>
            </a:r>
            <a:r>
              <a:rPr lang="ko-KR" altLang="en-US" sz="2400" spc="-300" dirty="0" err="1"/>
              <a:t>사회안전망이</a:t>
            </a:r>
            <a:r>
              <a:rPr lang="ko-KR" altLang="en-US" sz="2400" spc="-300" dirty="0"/>
              <a:t> 취약한 한국사회에서 업무상 재해를 입은 노동자의 가족이 우선</a:t>
            </a:r>
            <a:r>
              <a:rPr lang="en-US" altLang="ko-KR" sz="2400" spc="-300" dirty="0"/>
              <a:t>․</a:t>
            </a:r>
            <a:r>
              <a:rPr lang="ko-KR" altLang="en-US" sz="2400" spc="-300" dirty="0" err="1"/>
              <a:t>특별채용되는</a:t>
            </a:r>
            <a:r>
              <a:rPr lang="ko-KR" altLang="en-US" sz="2400" spc="-300" dirty="0"/>
              <a:t> 것을 사업장내 규범인 단체협약으로 두는 것은 사회보장적 관점에서도 지지되어야 할 사항임</a:t>
            </a:r>
            <a:r>
              <a:rPr lang="en-US" altLang="ko-KR" sz="2400" spc="-300" dirty="0"/>
              <a:t>.</a:t>
            </a:r>
            <a:endParaRPr lang="ko-KR" altLang="en-US" sz="2400" spc="-300" dirty="0"/>
          </a:p>
          <a:p>
            <a:pPr fontAlgn="base"/>
            <a:endParaRPr lang="en-US" altLang="ko-KR" sz="2400" b="1" dirty="0" smtClean="0"/>
          </a:p>
          <a:p>
            <a:pPr fontAlgn="base"/>
            <a:r>
              <a:rPr lang="ko-KR" altLang="en-US" sz="2400" b="1" dirty="0" smtClean="0"/>
              <a:t> </a:t>
            </a:r>
            <a:endParaRPr lang="ko-KR" altLang="en-US" sz="2400" b="1" dirty="0"/>
          </a:p>
        </p:txBody>
      </p:sp>
    </p:spTree>
    <p:extLst>
      <p:ext uri="{BB962C8B-B14F-4D97-AF65-F5344CB8AC3E}">
        <p14:creationId xmlns:p14="http://schemas.microsoft.com/office/powerpoint/2010/main" val="906477921"/>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84775"/>
          </a:xfrm>
          <a:prstGeom prst="rect">
            <a:avLst/>
          </a:prstGeom>
          <a:noFill/>
        </p:spPr>
        <p:txBody>
          <a:bodyPr wrap="square" rtlCol="0">
            <a:spAutoFit/>
          </a:bodyPr>
          <a:lstStyle/>
          <a:p>
            <a:pPr fontAlgn="base"/>
            <a:r>
              <a:rPr lang="en-US" altLang="ko-KR" sz="3200" b="1" dirty="0" smtClean="0"/>
              <a:t>3. </a:t>
            </a:r>
            <a:r>
              <a:rPr lang="ko-KR" altLang="en-US" sz="3200" b="1" dirty="0" smtClean="0"/>
              <a:t>단체협약 </a:t>
            </a:r>
            <a:r>
              <a:rPr lang="ko-KR" altLang="en-US" sz="3200" b="1" dirty="0"/>
              <a:t>시정명령의 내용 및 문제점</a:t>
            </a:r>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30088" y="567004"/>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138480" y="793393"/>
            <a:ext cx="11975218" cy="4154984"/>
          </a:xfrm>
          <a:prstGeom prst="rect">
            <a:avLst/>
          </a:prstGeom>
          <a:noFill/>
        </p:spPr>
        <p:txBody>
          <a:bodyPr wrap="square" rtlCol="0">
            <a:spAutoFit/>
          </a:bodyPr>
          <a:lstStyle/>
          <a:p>
            <a:pPr fontAlgn="base">
              <a:lnSpc>
                <a:spcPct val="150000"/>
              </a:lnSpc>
            </a:pPr>
            <a:r>
              <a:rPr lang="en-US" altLang="ko-KR" sz="2400" spc="-150" dirty="0"/>
              <a:t>- </a:t>
            </a:r>
            <a:r>
              <a:rPr lang="ko-KR" altLang="en-US" sz="2400" spc="-150" dirty="0"/>
              <a:t>이와 관련하여 </a:t>
            </a:r>
            <a:r>
              <a:rPr lang="ko-KR" altLang="en-US" sz="2400" u="sng" spc="-150" dirty="0"/>
              <a:t>노동법 학계에서도 업무상 재해를 당해 가족의 생계에 영향을 받게 된 조합원과 그 가족을 위해 </a:t>
            </a:r>
            <a:r>
              <a:rPr lang="ko-KR" altLang="en-US" sz="2400" u="sng" spc="-150" dirty="0" err="1"/>
              <a:t>특별채용하도록</a:t>
            </a:r>
            <a:r>
              <a:rPr lang="ko-KR" altLang="en-US" sz="2400" u="sng" spc="-150" dirty="0"/>
              <a:t> 노동조합이 활동하고 노력하는 것은 자연스러운 것이므로 노사합의를 통해 업무상 재해를 당한 조합원의 가족을 채용하기로 한 단체협약의 내용은 민법 제</a:t>
            </a:r>
            <a:r>
              <a:rPr lang="en-US" altLang="ko-KR" sz="2400" u="sng" spc="-150" dirty="0"/>
              <a:t>103</a:t>
            </a:r>
            <a:r>
              <a:rPr lang="ko-KR" altLang="en-US" sz="2400" u="sng" spc="-150" dirty="0"/>
              <a:t>조의 사회질서에 반하는 것으로 보기 어렵고</a:t>
            </a:r>
            <a:r>
              <a:rPr lang="en-US" altLang="ko-KR" sz="2400" u="sng" spc="-150" dirty="0"/>
              <a:t>, </a:t>
            </a:r>
            <a:r>
              <a:rPr lang="ko-KR" altLang="en-US" sz="2400" u="sng" spc="-150" dirty="0"/>
              <a:t>만약 이를 사회적 질서위반으로 무효로 파악한다면 사회적 질서를 너무 확대하는 것이고 노동조합의 활동범위를 제한하며 단체협약의 자치를 축소하는 것이 될 수 있다는 의견이 있음</a:t>
            </a:r>
            <a:r>
              <a:rPr lang="en-US" altLang="ko-KR" sz="2400" u="sng" spc="-150" dirty="0"/>
              <a:t>.</a:t>
            </a:r>
            <a:endParaRPr lang="ko-KR" altLang="en-US" sz="2400" spc="-150" dirty="0"/>
          </a:p>
          <a:p>
            <a:pPr fontAlgn="base"/>
            <a:endParaRPr lang="en-US" altLang="ko-KR" sz="2400" b="1" dirty="0" smtClean="0"/>
          </a:p>
          <a:p>
            <a:pPr fontAlgn="base"/>
            <a:r>
              <a:rPr lang="ko-KR" altLang="en-US" sz="2400" b="1" dirty="0" smtClean="0"/>
              <a:t> </a:t>
            </a:r>
            <a:endParaRPr lang="ko-KR" altLang="en-US" sz="2400" b="1" dirty="0"/>
          </a:p>
        </p:txBody>
      </p:sp>
    </p:spTree>
    <p:extLst>
      <p:ext uri="{BB962C8B-B14F-4D97-AF65-F5344CB8AC3E}">
        <p14:creationId xmlns:p14="http://schemas.microsoft.com/office/powerpoint/2010/main" val="2093364183"/>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84775"/>
          </a:xfrm>
          <a:prstGeom prst="rect">
            <a:avLst/>
          </a:prstGeom>
          <a:noFill/>
        </p:spPr>
        <p:txBody>
          <a:bodyPr wrap="square" rtlCol="0">
            <a:spAutoFit/>
          </a:bodyPr>
          <a:lstStyle/>
          <a:p>
            <a:pPr fontAlgn="base"/>
            <a:r>
              <a:rPr lang="en-US" altLang="ko-KR" sz="3200" b="1" dirty="0" smtClean="0"/>
              <a:t>3. </a:t>
            </a:r>
            <a:r>
              <a:rPr lang="ko-KR" altLang="en-US" sz="3200" b="1" dirty="0" smtClean="0"/>
              <a:t>단체협약 </a:t>
            </a:r>
            <a:r>
              <a:rPr lang="ko-KR" altLang="en-US" sz="3200" b="1" dirty="0"/>
              <a:t>시정명령의 내용 및 문제점</a:t>
            </a:r>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30088" y="567004"/>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138480" y="793393"/>
            <a:ext cx="11975218" cy="11233845"/>
          </a:xfrm>
          <a:prstGeom prst="rect">
            <a:avLst/>
          </a:prstGeom>
          <a:noFill/>
        </p:spPr>
        <p:txBody>
          <a:bodyPr wrap="square" rtlCol="0">
            <a:spAutoFit/>
          </a:bodyPr>
          <a:lstStyle/>
          <a:p>
            <a:pPr fontAlgn="base">
              <a:lnSpc>
                <a:spcPct val="150000"/>
              </a:lnSpc>
            </a:pPr>
            <a:r>
              <a:rPr lang="ko-KR" altLang="en-US" sz="2400" b="1" spc="-150" dirty="0" smtClean="0"/>
              <a:t>다</a:t>
            </a:r>
            <a:r>
              <a:rPr lang="en-US" altLang="ko-KR" sz="2400" b="1" spc="-150" dirty="0"/>
              <a:t>. </a:t>
            </a:r>
            <a:r>
              <a:rPr lang="ko-KR" altLang="en-US" sz="2400" b="1" spc="-150" dirty="0"/>
              <a:t>노동부가 </a:t>
            </a:r>
            <a:r>
              <a:rPr lang="en-US" altLang="ko-KR" sz="2400" b="1" spc="-150" dirty="0" smtClean="0"/>
              <a:t>‘</a:t>
            </a:r>
            <a:r>
              <a:rPr lang="ko-KR" altLang="en-US" sz="2400" b="1" spc="-150" dirty="0" smtClean="0"/>
              <a:t>불합리</a:t>
            </a:r>
            <a:r>
              <a:rPr lang="en-US" altLang="ko-KR" sz="2400" b="1" spc="-150" dirty="0" smtClean="0"/>
              <a:t>’</a:t>
            </a:r>
            <a:r>
              <a:rPr lang="ko-KR" altLang="en-US" sz="2400" b="1" spc="-150" dirty="0" smtClean="0"/>
              <a:t>하다고 </a:t>
            </a:r>
            <a:r>
              <a:rPr lang="ko-KR" altLang="en-US" sz="2400" b="1" spc="-150" dirty="0"/>
              <a:t>지적한 조항들</a:t>
            </a:r>
            <a:endParaRPr lang="en-US" altLang="ko-KR" sz="2400" b="1" dirty="0"/>
          </a:p>
          <a:p>
            <a:pPr fontAlgn="base"/>
            <a:endParaRPr lang="en-US" altLang="ko-KR" sz="800" dirty="0" smtClean="0"/>
          </a:p>
          <a:p>
            <a:pPr fontAlgn="base"/>
            <a:r>
              <a:rPr lang="en-US" altLang="ko-KR" sz="2400" dirty="0" smtClean="0"/>
              <a:t>&lt; </a:t>
            </a:r>
            <a:r>
              <a:rPr lang="ko-KR" altLang="en-US" sz="2400" dirty="0"/>
              <a:t>인사권 관련 </a:t>
            </a:r>
            <a:r>
              <a:rPr lang="en-US" altLang="ko-KR" sz="2400" dirty="0"/>
              <a:t>&gt;</a:t>
            </a:r>
            <a:endParaRPr lang="ko-KR" altLang="en-US" sz="2400" dirty="0"/>
          </a:p>
          <a:p>
            <a:pPr fontAlgn="base"/>
            <a:r>
              <a:rPr lang="ko-KR" altLang="en-US" sz="2400" dirty="0">
                <a:solidFill>
                  <a:srgbClr val="FF6600"/>
                </a:solidFill>
              </a:rPr>
              <a:t>○ 전직</a:t>
            </a:r>
            <a:r>
              <a:rPr lang="en-US" altLang="ko-KR" sz="2400" dirty="0">
                <a:solidFill>
                  <a:srgbClr val="FF6600"/>
                </a:solidFill>
              </a:rPr>
              <a:t>·</a:t>
            </a:r>
            <a:r>
              <a:rPr lang="ko-KR" altLang="en-US" sz="2400" dirty="0">
                <a:solidFill>
                  <a:srgbClr val="FF6600"/>
                </a:solidFill>
              </a:rPr>
              <a:t>전근 등 조합원 또는 노조간부의 배치전환 시 노조동의 필요</a:t>
            </a:r>
          </a:p>
          <a:p>
            <a:pPr fontAlgn="base"/>
            <a:r>
              <a:rPr lang="ko-KR" altLang="en-US" sz="2400" dirty="0">
                <a:solidFill>
                  <a:srgbClr val="FF6600"/>
                </a:solidFill>
              </a:rPr>
              <a:t>○ 조합원 징계해고 시 노조의 동의 필요 </a:t>
            </a:r>
            <a:r>
              <a:rPr lang="en-US" altLang="ko-KR" sz="2400" dirty="0">
                <a:solidFill>
                  <a:srgbClr val="FF6600"/>
                </a:solidFill>
              </a:rPr>
              <a:t>(</a:t>
            </a:r>
            <a:r>
              <a:rPr lang="ko-KR" altLang="en-US" sz="2400" dirty="0">
                <a:solidFill>
                  <a:srgbClr val="FF6600"/>
                </a:solidFill>
              </a:rPr>
              <a:t>징계위원회 노사동수 구성 및 가부동수 시 부결 포함</a:t>
            </a:r>
            <a:r>
              <a:rPr lang="en-US" altLang="ko-KR" sz="2400" dirty="0">
                <a:solidFill>
                  <a:srgbClr val="FF6600"/>
                </a:solidFill>
              </a:rPr>
              <a:t>)</a:t>
            </a:r>
            <a:endParaRPr lang="ko-KR" altLang="en-US" sz="2400" dirty="0">
              <a:solidFill>
                <a:srgbClr val="FF6600"/>
              </a:solidFill>
            </a:endParaRPr>
          </a:p>
          <a:p>
            <a:pPr fontAlgn="base"/>
            <a:r>
              <a:rPr lang="ko-KR" altLang="en-US" sz="2400" dirty="0">
                <a:solidFill>
                  <a:srgbClr val="FF6600"/>
                </a:solidFill>
              </a:rPr>
              <a:t>○ 신규채용 시 노조 동의 필요</a:t>
            </a:r>
          </a:p>
          <a:p>
            <a:pPr fontAlgn="base"/>
            <a:endParaRPr lang="en-US" altLang="ko-KR" sz="800" dirty="0" smtClean="0"/>
          </a:p>
          <a:p>
            <a:pPr fontAlgn="base"/>
            <a:r>
              <a:rPr lang="en-US" altLang="ko-KR" sz="2400" dirty="0" smtClean="0"/>
              <a:t>&lt; </a:t>
            </a:r>
            <a:r>
              <a:rPr lang="ko-KR" altLang="en-US" sz="2400" dirty="0"/>
              <a:t>경영권 관련 </a:t>
            </a:r>
            <a:r>
              <a:rPr lang="en-US" altLang="ko-KR" sz="2400" dirty="0"/>
              <a:t>&gt;</a:t>
            </a:r>
            <a:endParaRPr lang="ko-KR" altLang="en-US" sz="2400" dirty="0"/>
          </a:p>
          <a:p>
            <a:pPr fontAlgn="base"/>
            <a:r>
              <a:rPr lang="ko-KR" altLang="en-US" sz="2400" dirty="0">
                <a:solidFill>
                  <a:srgbClr val="FF6600"/>
                </a:solidFill>
              </a:rPr>
              <a:t>○ 경영상 이유에 대한 </a:t>
            </a:r>
            <a:r>
              <a:rPr lang="ko-KR" altLang="en-US" sz="2400" dirty="0" err="1">
                <a:solidFill>
                  <a:srgbClr val="FF6600"/>
                </a:solidFill>
              </a:rPr>
              <a:t>해고시</a:t>
            </a:r>
            <a:r>
              <a:rPr lang="ko-KR" altLang="en-US" sz="2400" dirty="0">
                <a:solidFill>
                  <a:srgbClr val="FF6600"/>
                </a:solidFill>
              </a:rPr>
              <a:t> 노조 동의 필요</a:t>
            </a:r>
          </a:p>
          <a:p>
            <a:pPr fontAlgn="base"/>
            <a:r>
              <a:rPr lang="ko-KR" altLang="en-US" sz="2400" dirty="0">
                <a:solidFill>
                  <a:srgbClr val="FF6600"/>
                </a:solidFill>
              </a:rPr>
              <a:t>○ 기업 분할</a:t>
            </a:r>
            <a:r>
              <a:rPr lang="en-US" altLang="ko-KR" sz="2400" dirty="0">
                <a:solidFill>
                  <a:srgbClr val="FF6600"/>
                </a:solidFill>
              </a:rPr>
              <a:t>·</a:t>
            </a:r>
            <a:r>
              <a:rPr lang="ko-KR" altLang="en-US" sz="2400" dirty="0">
                <a:solidFill>
                  <a:srgbClr val="FF6600"/>
                </a:solidFill>
              </a:rPr>
              <a:t>합병</a:t>
            </a:r>
            <a:r>
              <a:rPr lang="en-US" altLang="ko-KR" sz="2400" dirty="0">
                <a:solidFill>
                  <a:srgbClr val="FF6600"/>
                </a:solidFill>
              </a:rPr>
              <a:t>, </a:t>
            </a:r>
            <a:r>
              <a:rPr lang="ko-KR" altLang="en-US" sz="2400" dirty="0">
                <a:solidFill>
                  <a:srgbClr val="FF6600"/>
                </a:solidFill>
              </a:rPr>
              <a:t>양도</a:t>
            </a:r>
            <a:r>
              <a:rPr lang="en-US" altLang="ko-KR" sz="2400" dirty="0">
                <a:solidFill>
                  <a:srgbClr val="FF6600"/>
                </a:solidFill>
              </a:rPr>
              <a:t>·</a:t>
            </a:r>
            <a:r>
              <a:rPr lang="ko-KR" altLang="en-US" sz="2400" dirty="0">
                <a:solidFill>
                  <a:srgbClr val="FF6600"/>
                </a:solidFill>
              </a:rPr>
              <a:t>양수</a:t>
            </a:r>
            <a:r>
              <a:rPr lang="en-US" altLang="ko-KR" sz="2400" dirty="0">
                <a:solidFill>
                  <a:srgbClr val="FF6600"/>
                </a:solidFill>
              </a:rPr>
              <a:t>, </a:t>
            </a:r>
            <a:r>
              <a:rPr lang="ko-KR" altLang="en-US" sz="2400" dirty="0">
                <a:solidFill>
                  <a:srgbClr val="FF6600"/>
                </a:solidFill>
              </a:rPr>
              <a:t>사업장 이전</a:t>
            </a:r>
            <a:r>
              <a:rPr lang="en-US" altLang="ko-KR" sz="2400" dirty="0">
                <a:solidFill>
                  <a:srgbClr val="FF6600"/>
                </a:solidFill>
              </a:rPr>
              <a:t>, </a:t>
            </a:r>
            <a:r>
              <a:rPr lang="ko-KR" altLang="en-US" sz="2400" dirty="0" err="1">
                <a:solidFill>
                  <a:srgbClr val="FF6600"/>
                </a:solidFill>
              </a:rPr>
              <a:t>휴</a:t>
            </a:r>
            <a:r>
              <a:rPr lang="en-US" altLang="ko-KR" sz="2400" dirty="0">
                <a:solidFill>
                  <a:srgbClr val="FF6600"/>
                </a:solidFill>
              </a:rPr>
              <a:t>·</a:t>
            </a:r>
            <a:r>
              <a:rPr lang="ko-KR" altLang="en-US" sz="2400" dirty="0">
                <a:solidFill>
                  <a:srgbClr val="FF6600"/>
                </a:solidFill>
              </a:rPr>
              <a:t>폐업 또는 신기술 도입 시 노조 동의</a:t>
            </a:r>
          </a:p>
          <a:p>
            <a:pPr fontAlgn="base"/>
            <a:r>
              <a:rPr lang="ko-KR" altLang="en-US" sz="2400" dirty="0">
                <a:solidFill>
                  <a:srgbClr val="FF6600"/>
                </a:solidFill>
              </a:rPr>
              <a:t>○ 하도급 시 노조 동의 필요</a:t>
            </a:r>
          </a:p>
          <a:p>
            <a:pPr fontAlgn="base"/>
            <a:r>
              <a:rPr lang="ko-KR" altLang="en-US" sz="2400" dirty="0">
                <a:solidFill>
                  <a:srgbClr val="FF6600"/>
                </a:solidFill>
              </a:rPr>
              <a:t>○ </a:t>
            </a:r>
            <a:r>
              <a:rPr lang="ko-KR" altLang="en-US" sz="2400" dirty="0" err="1">
                <a:solidFill>
                  <a:srgbClr val="FF6600"/>
                </a:solidFill>
              </a:rPr>
              <a:t>비정규직</a:t>
            </a:r>
            <a:r>
              <a:rPr lang="ko-KR" altLang="en-US" sz="2400" dirty="0">
                <a:solidFill>
                  <a:srgbClr val="FF6600"/>
                </a:solidFill>
              </a:rPr>
              <a:t> 채용 시 노조동의 또는 노사합의로 </a:t>
            </a:r>
            <a:r>
              <a:rPr lang="ko-KR" altLang="en-US" sz="2400" dirty="0" err="1">
                <a:solidFill>
                  <a:srgbClr val="FF6600"/>
                </a:solidFill>
              </a:rPr>
              <a:t>비정규직</a:t>
            </a:r>
            <a:r>
              <a:rPr lang="ko-KR" altLang="en-US" sz="2400" dirty="0">
                <a:solidFill>
                  <a:srgbClr val="FF6600"/>
                </a:solidFill>
              </a:rPr>
              <a:t> 채용규모를 정하는 경우</a:t>
            </a:r>
          </a:p>
          <a:p>
            <a:pPr fontAlgn="base"/>
            <a:endParaRPr lang="en-US" altLang="ko-KR" sz="2400" b="1" dirty="0" smtClean="0"/>
          </a:p>
          <a:p>
            <a:pPr fontAlgn="base">
              <a:lnSpc>
                <a:spcPct val="150000"/>
              </a:lnSpc>
            </a:pPr>
            <a:r>
              <a:rPr lang="en-US" altLang="ko-KR" sz="2400" dirty="0"/>
              <a:t>- </a:t>
            </a:r>
            <a:r>
              <a:rPr lang="ko-KR" altLang="en-US" sz="2400" dirty="0" smtClean="0">
                <a:solidFill>
                  <a:srgbClr val="3333FF"/>
                </a:solidFill>
              </a:rPr>
              <a:t>노동부는 </a:t>
            </a:r>
            <a:r>
              <a:rPr lang="ko-KR" altLang="en-US" sz="2400" dirty="0" err="1" smtClean="0">
                <a:solidFill>
                  <a:srgbClr val="3333FF"/>
                </a:solidFill>
              </a:rPr>
              <a:t>박근혜정부시절</a:t>
            </a:r>
            <a:r>
              <a:rPr lang="ko-KR" altLang="en-US" sz="2400" dirty="0" smtClean="0">
                <a:solidFill>
                  <a:srgbClr val="3333FF"/>
                </a:solidFill>
              </a:rPr>
              <a:t> </a:t>
            </a:r>
            <a:r>
              <a:rPr lang="en-US" altLang="ko-KR" sz="2400" dirty="0" smtClean="0">
                <a:solidFill>
                  <a:srgbClr val="3333FF"/>
                </a:solidFill>
              </a:rPr>
              <a:t>'</a:t>
            </a:r>
            <a:r>
              <a:rPr lang="ko-KR" altLang="en-US" sz="2400" dirty="0">
                <a:solidFill>
                  <a:srgbClr val="3333FF"/>
                </a:solidFill>
              </a:rPr>
              <a:t>인사</a:t>
            </a:r>
            <a:r>
              <a:rPr lang="en-US" altLang="ko-KR" sz="2400" dirty="0">
                <a:solidFill>
                  <a:srgbClr val="3333FF"/>
                </a:solidFill>
              </a:rPr>
              <a:t>․</a:t>
            </a:r>
            <a:r>
              <a:rPr lang="ko-KR" altLang="en-US" sz="2400" dirty="0">
                <a:solidFill>
                  <a:srgbClr val="3333FF"/>
                </a:solidFill>
              </a:rPr>
              <a:t>경영권을 제한하는 노동조합과의 합의 조항</a:t>
            </a:r>
            <a:r>
              <a:rPr lang="en-US" altLang="ko-KR" sz="2400" dirty="0">
                <a:solidFill>
                  <a:srgbClr val="3333FF"/>
                </a:solidFill>
              </a:rPr>
              <a:t>'</a:t>
            </a:r>
            <a:r>
              <a:rPr lang="ko-KR" altLang="en-US" sz="2400" dirty="0">
                <a:solidFill>
                  <a:srgbClr val="3333FF"/>
                </a:solidFill>
              </a:rPr>
              <a:t>을 불합리한 사항이라고 주장하면서 이를 </a:t>
            </a:r>
            <a:r>
              <a:rPr lang="ko-KR" altLang="en-US" sz="2400" dirty="0" err="1">
                <a:solidFill>
                  <a:srgbClr val="3333FF"/>
                </a:solidFill>
              </a:rPr>
              <a:t>개선지도하겠다고</a:t>
            </a:r>
            <a:r>
              <a:rPr lang="ko-KR" altLang="en-US" sz="2400" dirty="0">
                <a:solidFill>
                  <a:srgbClr val="3333FF"/>
                </a:solidFill>
              </a:rPr>
              <a:t> </a:t>
            </a:r>
            <a:r>
              <a:rPr lang="ko-KR" altLang="en-US" sz="2400" dirty="0" err="1" smtClean="0">
                <a:solidFill>
                  <a:srgbClr val="3333FF"/>
                </a:solidFill>
              </a:rPr>
              <a:t>밝힌적이</a:t>
            </a:r>
            <a:r>
              <a:rPr lang="ko-KR" altLang="en-US" sz="2400" dirty="0" smtClean="0">
                <a:solidFill>
                  <a:srgbClr val="3333FF"/>
                </a:solidFill>
              </a:rPr>
              <a:t> 있음</a:t>
            </a:r>
            <a:endParaRPr lang="ko-KR" altLang="en-US" sz="2400" dirty="0">
              <a:solidFill>
                <a:srgbClr val="3333FF"/>
              </a:solidFill>
            </a:endParaRPr>
          </a:p>
          <a:p>
            <a:pPr fontAlgn="base"/>
            <a:endParaRPr lang="en-US" altLang="ko-KR" sz="2400" b="1" dirty="0"/>
          </a:p>
          <a:p>
            <a:pPr fontAlgn="base"/>
            <a:endParaRPr lang="en-US" altLang="ko-KR" sz="2400" b="1" dirty="0" smtClean="0"/>
          </a:p>
          <a:p>
            <a:pPr fontAlgn="base"/>
            <a:endParaRPr lang="en-US" altLang="ko-KR" sz="2400" b="1" dirty="0"/>
          </a:p>
          <a:p>
            <a:pPr fontAlgn="base"/>
            <a:endParaRPr lang="en-US" altLang="ko-KR" sz="2400" b="1" dirty="0" smtClean="0"/>
          </a:p>
          <a:p>
            <a:pPr fontAlgn="base"/>
            <a:endParaRPr lang="en-US" altLang="ko-KR" sz="2400" b="1" dirty="0"/>
          </a:p>
          <a:p>
            <a:pPr fontAlgn="base"/>
            <a:endParaRPr lang="en-US" altLang="ko-KR" sz="2400" b="1" dirty="0" smtClean="0"/>
          </a:p>
          <a:p>
            <a:pPr fontAlgn="base"/>
            <a:endParaRPr lang="en-US" altLang="ko-KR" sz="2400" b="1" dirty="0"/>
          </a:p>
          <a:p>
            <a:pPr fontAlgn="base"/>
            <a:endParaRPr lang="en-US" altLang="ko-KR" sz="2400" b="1" dirty="0" smtClean="0"/>
          </a:p>
          <a:p>
            <a:pPr fontAlgn="base"/>
            <a:endParaRPr lang="en-US" altLang="ko-KR" sz="2400" b="1" dirty="0"/>
          </a:p>
          <a:p>
            <a:pPr fontAlgn="base"/>
            <a:endParaRPr lang="en-US" altLang="ko-KR" sz="2400" b="1" dirty="0" smtClean="0"/>
          </a:p>
          <a:p>
            <a:pPr fontAlgn="base"/>
            <a:endParaRPr lang="en-US" altLang="ko-KR" sz="2400" b="1" dirty="0"/>
          </a:p>
          <a:p>
            <a:pPr fontAlgn="base"/>
            <a:endParaRPr lang="en-US" altLang="ko-KR" sz="2400" b="1" dirty="0" smtClean="0"/>
          </a:p>
          <a:p>
            <a:pPr fontAlgn="base"/>
            <a:endParaRPr lang="en-US" altLang="ko-KR" sz="2400" b="1" dirty="0"/>
          </a:p>
          <a:p>
            <a:pPr fontAlgn="base"/>
            <a:endParaRPr lang="ko-KR" altLang="en-US" sz="2400" b="1" dirty="0"/>
          </a:p>
        </p:txBody>
      </p:sp>
    </p:spTree>
    <p:extLst>
      <p:ext uri="{BB962C8B-B14F-4D97-AF65-F5344CB8AC3E}">
        <p14:creationId xmlns:p14="http://schemas.microsoft.com/office/powerpoint/2010/main" val="64436005"/>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84775"/>
          </a:xfrm>
          <a:prstGeom prst="rect">
            <a:avLst/>
          </a:prstGeom>
          <a:noFill/>
        </p:spPr>
        <p:txBody>
          <a:bodyPr wrap="square" rtlCol="0">
            <a:spAutoFit/>
          </a:bodyPr>
          <a:lstStyle/>
          <a:p>
            <a:pPr fontAlgn="base"/>
            <a:r>
              <a:rPr lang="en-US" altLang="ko-KR" sz="3200" b="1" dirty="0" smtClean="0"/>
              <a:t>3. </a:t>
            </a:r>
            <a:r>
              <a:rPr lang="ko-KR" altLang="en-US" sz="3200" b="1" dirty="0" smtClean="0"/>
              <a:t>단체협약 </a:t>
            </a:r>
            <a:r>
              <a:rPr lang="ko-KR" altLang="en-US" sz="3200" b="1" dirty="0"/>
              <a:t>시정명령의 내용 및 문제점</a:t>
            </a:r>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30088" y="567004"/>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138480" y="793393"/>
            <a:ext cx="11975218" cy="11664732"/>
          </a:xfrm>
          <a:prstGeom prst="rect">
            <a:avLst/>
          </a:prstGeom>
          <a:noFill/>
        </p:spPr>
        <p:txBody>
          <a:bodyPr wrap="square" rtlCol="0">
            <a:spAutoFit/>
          </a:bodyPr>
          <a:lstStyle/>
          <a:p>
            <a:pPr fontAlgn="base">
              <a:lnSpc>
                <a:spcPct val="130000"/>
              </a:lnSpc>
            </a:pPr>
            <a:r>
              <a:rPr lang="ko-KR" altLang="en-US" sz="2400" b="1" spc="-150" dirty="0"/>
              <a:t>● 인사경영권 제한 조항은 적법한 단체협약 조항임</a:t>
            </a:r>
            <a:endParaRPr lang="ko-KR" altLang="en-US" sz="2400" spc="-150" dirty="0"/>
          </a:p>
          <a:p>
            <a:pPr fontAlgn="base">
              <a:lnSpc>
                <a:spcPct val="130000"/>
              </a:lnSpc>
            </a:pPr>
            <a:endParaRPr lang="en-US" altLang="ko-KR" sz="800" spc="-150" dirty="0" smtClean="0"/>
          </a:p>
          <a:p>
            <a:pPr fontAlgn="base">
              <a:lnSpc>
                <a:spcPct val="130000"/>
              </a:lnSpc>
            </a:pPr>
            <a:r>
              <a:rPr lang="ko-KR" altLang="en-US" sz="2400" b="1" spc="-150" dirty="0" smtClean="0"/>
              <a:t>○ </a:t>
            </a:r>
            <a:r>
              <a:rPr lang="ko-KR" altLang="en-US" sz="2400" b="1" spc="-150" dirty="0"/>
              <a:t>인사권 제한 조항의 효력</a:t>
            </a:r>
          </a:p>
          <a:p>
            <a:pPr fontAlgn="base">
              <a:lnSpc>
                <a:spcPct val="130000"/>
              </a:lnSpc>
            </a:pPr>
            <a:r>
              <a:rPr lang="en-US" altLang="ko-KR" sz="2400" spc="-150" dirty="0"/>
              <a:t>- </a:t>
            </a:r>
            <a:r>
              <a:rPr lang="ko-KR" altLang="en-US" sz="2400" spc="-150" dirty="0"/>
              <a:t>그러나 법원은 </a:t>
            </a:r>
            <a:r>
              <a:rPr lang="en-US" altLang="ko-KR" sz="2400" spc="-150" dirty="0"/>
              <a:t>"</a:t>
            </a:r>
            <a:r>
              <a:rPr lang="ko-KR" altLang="en-US" sz="2400" spc="-150" dirty="0">
                <a:solidFill>
                  <a:srgbClr val="FF0000"/>
                </a:solidFill>
              </a:rPr>
              <a:t>인사권이 원칙적으로 사용자의 권한에 속한다고 하더라도 사용자는 스스로의 의지에 따라 그 권한에 제약을 가할 수 있는 것이므로</a:t>
            </a:r>
            <a:r>
              <a:rPr lang="en-US" altLang="ko-KR" sz="2400" spc="-150" dirty="0">
                <a:solidFill>
                  <a:srgbClr val="FF0000"/>
                </a:solidFill>
              </a:rPr>
              <a:t>, </a:t>
            </a:r>
            <a:r>
              <a:rPr lang="ko-KR" altLang="en-US" sz="2400" spc="-150" dirty="0">
                <a:solidFill>
                  <a:srgbClr val="FF0000"/>
                </a:solidFill>
              </a:rPr>
              <a:t>사용자가 노동조합과 사이에 체결한 단체협약에 의하여 조합원의 인사에 대한 조합의 관여를 인정하였다면 그 효력은 협약 규정의 취지에 따라 결정된다</a:t>
            </a:r>
            <a:r>
              <a:rPr lang="en-US" altLang="ko-KR" sz="2400" spc="-150" dirty="0"/>
              <a:t>(</a:t>
            </a:r>
            <a:r>
              <a:rPr lang="ko-KR" altLang="en-US" sz="2400" spc="-150" dirty="0"/>
              <a:t>대법원 </a:t>
            </a:r>
            <a:r>
              <a:rPr lang="en-US" altLang="ko-KR" sz="2400" spc="-150" dirty="0"/>
              <a:t>1994. 9. 13. </a:t>
            </a:r>
            <a:r>
              <a:rPr lang="ko-KR" altLang="en-US" sz="2400" spc="-150" dirty="0"/>
              <a:t>선고</a:t>
            </a:r>
            <a:r>
              <a:rPr lang="en-US" altLang="ko-KR" sz="2400" spc="-150" dirty="0"/>
              <a:t>, 93</a:t>
            </a:r>
            <a:r>
              <a:rPr lang="ko-KR" altLang="en-US" sz="2400" spc="-150" dirty="0"/>
              <a:t>다</a:t>
            </a:r>
            <a:r>
              <a:rPr lang="en-US" altLang="ko-KR" sz="2400" spc="-150" dirty="0"/>
              <a:t>50017 </a:t>
            </a:r>
            <a:r>
              <a:rPr lang="ko-KR" altLang="en-US" sz="2400" spc="-150" dirty="0"/>
              <a:t>판결</a:t>
            </a:r>
            <a:r>
              <a:rPr lang="en-US" altLang="ko-KR" sz="2400" spc="-150" dirty="0"/>
              <a:t>)"</a:t>
            </a:r>
            <a:r>
              <a:rPr lang="ko-KR" altLang="en-US" sz="2400" spc="-150" dirty="0"/>
              <a:t>고 보고 있음</a:t>
            </a:r>
          </a:p>
          <a:p>
            <a:pPr fontAlgn="base">
              <a:lnSpc>
                <a:spcPct val="130000"/>
              </a:lnSpc>
            </a:pPr>
            <a:endParaRPr lang="en-US" altLang="ko-KR" sz="800" spc="-150" dirty="0" smtClean="0"/>
          </a:p>
          <a:p>
            <a:pPr fontAlgn="base">
              <a:lnSpc>
                <a:spcPct val="130000"/>
              </a:lnSpc>
            </a:pPr>
            <a:r>
              <a:rPr lang="en-US" altLang="ko-KR" sz="2400" spc="-150" dirty="0" smtClean="0"/>
              <a:t>- </a:t>
            </a:r>
            <a:r>
              <a:rPr lang="ko-KR" altLang="en-US" sz="2400" spc="-150" dirty="0"/>
              <a:t>따라서</a:t>
            </a:r>
            <a:r>
              <a:rPr lang="en-US" altLang="ko-KR" sz="2400" spc="-150" dirty="0"/>
              <a:t>, “</a:t>
            </a:r>
            <a:r>
              <a:rPr lang="ko-KR" altLang="en-US" sz="2400" spc="-150" dirty="0">
                <a:solidFill>
                  <a:srgbClr val="FF0000"/>
                </a:solidFill>
              </a:rPr>
              <a:t>사용자가 인사처분을 할 때 노동조합의 사전 동의나 승낙을 얻어야 한다거나 노동조합과 인사처분에 관하여 논의하여 의견을 합치를 보아 인사처분을 하도록 단체협약 등에 규정된 경우에는 그 절차를 거치지 아니한 인사처분은 원칙적으로 무효로 보아야 </a:t>
            </a:r>
            <a:r>
              <a:rPr lang="ko-KR" altLang="en-US" sz="2400" spc="-150" dirty="0"/>
              <a:t>한다</a:t>
            </a:r>
            <a:r>
              <a:rPr lang="en-US" altLang="ko-KR" sz="2400" spc="-150" dirty="0"/>
              <a:t>(</a:t>
            </a:r>
            <a:r>
              <a:rPr lang="ko-KR" altLang="en-US" sz="2400" spc="-150" dirty="0"/>
              <a:t>대법원 </a:t>
            </a:r>
            <a:r>
              <a:rPr lang="en-US" altLang="ko-KR" sz="2400" spc="-150" dirty="0"/>
              <a:t>2010. 7. 15. </a:t>
            </a:r>
            <a:r>
              <a:rPr lang="ko-KR" altLang="en-US" sz="2400" spc="-150" dirty="0"/>
              <a:t>선고 </a:t>
            </a:r>
            <a:r>
              <a:rPr lang="en-US" altLang="ko-KR" sz="2400" spc="-150" dirty="0"/>
              <a:t>2007</a:t>
            </a:r>
            <a:r>
              <a:rPr lang="ko-KR" altLang="en-US" sz="2400" spc="-150" dirty="0"/>
              <a:t>두</a:t>
            </a:r>
            <a:r>
              <a:rPr lang="en-US" altLang="ko-KR" sz="2400" spc="-150" dirty="0"/>
              <a:t>15797 </a:t>
            </a:r>
            <a:r>
              <a:rPr lang="ko-KR" altLang="en-US" sz="2400" spc="-150" dirty="0"/>
              <a:t>판결</a:t>
            </a:r>
            <a:r>
              <a:rPr lang="en-US" altLang="ko-KR" sz="2400" spc="-150" dirty="0"/>
              <a:t>; </a:t>
            </a:r>
            <a:r>
              <a:rPr lang="ko-KR" altLang="en-US" sz="2400" spc="-150" dirty="0"/>
              <a:t>대법원 </a:t>
            </a:r>
            <a:r>
              <a:rPr lang="en-US" altLang="ko-KR" sz="2400" spc="-150" dirty="0"/>
              <a:t>94</a:t>
            </a:r>
            <a:r>
              <a:rPr lang="ko-KR" altLang="en-US" sz="2400" spc="-150" dirty="0"/>
              <a:t>다</a:t>
            </a:r>
            <a:r>
              <a:rPr lang="en-US" altLang="ko-KR" sz="2400" spc="-150" dirty="0"/>
              <a:t>46763 </a:t>
            </a:r>
            <a:r>
              <a:rPr lang="ko-KR" altLang="en-US" sz="2400" spc="-150" dirty="0"/>
              <a:t>판결</a:t>
            </a:r>
            <a:r>
              <a:rPr lang="en-US" altLang="ko-KR" sz="2400" spc="-150" dirty="0"/>
              <a:t>; </a:t>
            </a:r>
            <a:r>
              <a:rPr lang="ko-KR" altLang="en-US" sz="2400" spc="-150" dirty="0"/>
              <a:t>대법원 </a:t>
            </a:r>
            <a:r>
              <a:rPr lang="en-US" altLang="ko-KR" sz="2400" spc="-150" dirty="0"/>
              <a:t>93</a:t>
            </a:r>
            <a:r>
              <a:rPr lang="ko-KR" altLang="en-US" sz="2400" spc="-150" dirty="0"/>
              <a:t>다</a:t>
            </a:r>
            <a:r>
              <a:rPr lang="en-US" altLang="ko-KR" sz="2400" spc="-150" dirty="0"/>
              <a:t>50017 </a:t>
            </a:r>
            <a:r>
              <a:rPr lang="ko-KR" altLang="en-US" sz="2400" spc="-150" dirty="0"/>
              <a:t>판결</a:t>
            </a:r>
            <a:r>
              <a:rPr lang="en-US" altLang="ko-KR" sz="2400" spc="-150" dirty="0"/>
              <a:t>; </a:t>
            </a:r>
            <a:r>
              <a:rPr lang="ko-KR" altLang="en-US" sz="2400" spc="-150" dirty="0"/>
              <a:t>대법원 </a:t>
            </a:r>
            <a:r>
              <a:rPr lang="en-US" altLang="ko-KR" sz="2400" spc="-150" dirty="0"/>
              <a:t>92</a:t>
            </a:r>
            <a:r>
              <a:rPr lang="ko-KR" altLang="en-US" sz="2400" spc="-150" dirty="0"/>
              <a:t>다</a:t>
            </a:r>
            <a:r>
              <a:rPr lang="en-US" altLang="ko-KR" sz="2400" spc="-150" dirty="0"/>
              <a:t>34926 </a:t>
            </a:r>
            <a:r>
              <a:rPr lang="ko-KR" altLang="en-US" sz="2400" spc="-150" dirty="0"/>
              <a:t>판결</a:t>
            </a:r>
            <a:r>
              <a:rPr lang="en-US" altLang="ko-KR" sz="2400" spc="-150" dirty="0"/>
              <a:t>)</a:t>
            </a:r>
            <a:r>
              <a:rPr lang="ko-KR" altLang="en-US" sz="2400" spc="-150" dirty="0"/>
              <a:t>고 판시함으로써 </a:t>
            </a:r>
            <a:r>
              <a:rPr lang="ko-KR" altLang="en-US" sz="2400" u="sng" spc="-150" dirty="0">
                <a:solidFill>
                  <a:srgbClr val="FF0000"/>
                </a:solidFill>
              </a:rPr>
              <a:t>배치전환이나 징계해고 시 노동조합 동의를 얻도록 한 동의</a:t>
            </a:r>
            <a:r>
              <a:rPr lang="en-US" altLang="ko-KR" sz="2400" u="sng" spc="-150" dirty="0">
                <a:solidFill>
                  <a:srgbClr val="FF0000"/>
                </a:solidFill>
              </a:rPr>
              <a:t>(</a:t>
            </a:r>
            <a:r>
              <a:rPr lang="ko-KR" altLang="en-US" sz="2400" u="sng" spc="-150" dirty="0">
                <a:solidFill>
                  <a:srgbClr val="FF0000"/>
                </a:solidFill>
              </a:rPr>
              <a:t>합의</a:t>
            </a:r>
            <a:r>
              <a:rPr lang="en-US" altLang="ko-KR" sz="2400" u="sng" spc="-150" dirty="0">
                <a:solidFill>
                  <a:srgbClr val="FF0000"/>
                </a:solidFill>
              </a:rPr>
              <a:t>) </a:t>
            </a:r>
            <a:r>
              <a:rPr lang="ko-KR" altLang="en-US" sz="2400" u="sng" spc="-150" dirty="0">
                <a:solidFill>
                  <a:srgbClr val="FF0000"/>
                </a:solidFill>
              </a:rPr>
              <a:t>조항의 유효성을 긍정하고 있음</a:t>
            </a:r>
          </a:p>
          <a:p>
            <a:pPr fontAlgn="base"/>
            <a:endParaRPr lang="en-US" altLang="ko-KR" sz="2400" b="1" dirty="0"/>
          </a:p>
          <a:p>
            <a:pPr fontAlgn="base"/>
            <a:endParaRPr lang="en-US" altLang="ko-KR" sz="2400" b="1" dirty="0" smtClean="0"/>
          </a:p>
          <a:p>
            <a:pPr fontAlgn="base"/>
            <a:endParaRPr lang="en-US" altLang="ko-KR" sz="2400" b="1" dirty="0"/>
          </a:p>
          <a:p>
            <a:pPr fontAlgn="base"/>
            <a:endParaRPr lang="en-US" altLang="ko-KR" sz="2400" b="1" dirty="0" smtClean="0"/>
          </a:p>
          <a:p>
            <a:pPr fontAlgn="base"/>
            <a:endParaRPr lang="en-US" altLang="ko-KR" sz="2400" b="1" dirty="0"/>
          </a:p>
          <a:p>
            <a:pPr fontAlgn="base"/>
            <a:endParaRPr lang="en-US" altLang="ko-KR" sz="2400" b="1" dirty="0" smtClean="0"/>
          </a:p>
          <a:p>
            <a:pPr fontAlgn="base"/>
            <a:endParaRPr lang="en-US" altLang="ko-KR" sz="2400" b="1" dirty="0"/>
          </a:p>
          <a:p>
            <a:pPr fontAlgn="base"/>
            <a:endParaRPr lang="en-US" altLang="ko-KR" sz="2400" b="1" dirty="0" smtClean="0"/>
          </a:p>
          <a:p>
            <a:pPr fontAlgn="base"/>
            <a:endParaRPr lang="en-US" altLang="ko-KR" sz="2400" b="1" dirty="0"/>
          </a:p>
          <a:p>
            <a:pPr fontAlgn="base"/>
            <a:endParaRPr lang="en-US" altLang="ko-KR" sz="2400" b="1" dirty="0" smtClean="0"/>
          </a:p>
          <a:p>
            <a:pPr fontAlgn="base"/>
            <a:endParaRPr lang="en-US" altLang="ko-KR" sz="2400" b="1" dirty="0"/>
          </a:p>
          <a:p>
            <a:pPr fontAlgn="base"/>
            <a:endParaRPr lang="en-US" altLang="ko-KR" sz="2400" b="1" dirty="0" smtClean="0"/>
          </a:p>
          <a:p>
            <a:pPr fontAlgn="base"/>
            <a:endParaRPr lang="en-US" altLang="ko-KR" sz="2400" b="1" dirty="0"/>
          </a:p>
          <a:p>
            <a:pPr fontAlgn="base"/>
            <a:endParaRPr lang="ko-KR" altLang="en-US" sz="2400" b="1" dirty="0"/>
          </a:p>
        </p:txBody>
      </p:sp>
    </p:spTree>
    <p:extLst>
      <p:ext uri="{BB962C8B-B14F-4D97-AF65-F5344CB8AC3E}">
        <p14:creationId xmlns:p14="http://schemas.microsoft.com/office/powerpoint/2010/main" val="2253360378"/>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84775"/>
          </a:xfrm>
          <a:prstGeom prst="rect">
            <a:avLst/>
          </a:prstGeom>
          <a:noFill/>
        </p:spPr>
        <p:txBody>
          <a:bodyPr wrap="square" rtlCol="0">
            <a:spAutoFit/>
          </a:bodyPr>
          <a:lstStyle/>
          <a:p>
            <a:pPr fontAlgn="base"/>
            <a:r>
              <a:rPr lang="en-US" altLang="ko-KR" sz="3200" b="1" dirty="0" smtClean="0"/>
              <a:t>3. </a:t>
            </a:r>
            <a:r>
              <a:rPr lang="ko-KR" altLang="en-US" sz="3200" b="1" dirty="0" smtClean="0"/>
              <a:t>단체협약 </a:t>
            </a:r>
            <a:r>
              <a:rPr lang="ko-KR" altLang="en-US" sz="3200" b="1" dirty="0"/>
              <a:t>시정명령의 내용 및 문제점</a:t>
            </a:r>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30088" y="567004"/>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138480" y="793393"/>
            <a:ext cx="11975218" cy="11541621"/>
          </a:xfrm>
          <a:prstGeom prst="rect">
            <a:avLst/>
          </a:prstGeom>
          <a:noFill/>
        </p:spPr>
        <p:txBody>
          <a:bodyPr wrap="square" rtlCol="0">
            <a:spAutoFit/>
          </a:bodyPr>
          <a:lstStyle/>
          <a:p>
            <a:pPr fontAlgn="base">
              <a:lnSpc>
                <a:spcPct val="150000"/>
              </a:lnSpc>
            </a:pPr>
            <a:r>
              <a:rPr lang="ko-KR" altLang="en-US" sz="2400" b="1" spc="-150" dirty="0"/>
              <a:t>○ 경영권 제한 조항의 </a:t>
            </a:r>
            <a:r>
              <a:rPr lang="ko-KR" altLang="en-US" sz="2400" b="1" spc="-150" dirty="0" smtClean="0"/>
              <a:t>효력</a:t>
            </a:r>
            <a:endParaRPr lang="en-US" altLang="ko-KR" sz="800" b="1" spc="-150" dirty="0" smtClean="0"/>
          </a:p>
          <a:p>
            <a:pPr fontAlgn="base">
              <a:lnSpc>
                <a:spcPct val="150000"/>
              </a:lnSpc>
            </a:pPr>
            <a:endParaRPr lang="en-US" altLang="ko-KR" sz="800" spc="-150" dirty="0" smtClean="0"/>
          </a:p>
          <a:p>
            <a:pPr fontAlgn="base">
              <a:lnSpc>
                <a:spcPct val="150000"/>
              </a:lnSpc>
            </a:pPr>
            <a:r>
              <a:rPr lang="en-US" altLang="ko-KR" sz="2400" spc="-150" dirty="0" smtClean="0"/>
              <a:t>- </a:t>
            </a:r>
            <a:r>
              <a:rPr lang="ko-KR" altLang="en-US" sz="2400" spc="-150" dirty="0"/>
              <a:t>법원은 </a:t>
            </a:r>
            <a:r>
              <a:rPr lang="en-US" altLang="ko-KR" sz="2400" spc="-150" dirty="0"/>
              <a:t>"</a:t>
            </a:r>
            <a:r>
              <a:rPr lang="ko-KR" altLang="en-US" sz="2400" spc="-150" dirty="0">
                <a:solidFill>
                  <a:srgbClr val="FF0000"/>
                </a:solidFill>
              </a:rPr>
              <a:t>사용자의 경영권에 속하는 사항이라 하더라도 그에 관하여 노사는 임의로 단체교섭을 진행하여 단체협약을 체결할 수 있고</a:t>
            </a:r>
            <a:r>
              <a:rPr lang="en-US" altLang="ko-KR" sz="2400" spc="-150" dirty="0">
                <a:solidFill>
                  <a:srgbClr val="FF0000"/>
                </a:solidFill>
              </a:rPr>
              <a:t>, </a:t>
            </a:r>
            <a:r>
              <a:rPr lang="ko-KR" altLang="en-US" sz="2400" spc="-150" dirty="0">
                <a:solidFill>
                  <a:srgbClr val="FF0000"/>
                </a:solidFill>
              </a:rPr>
              <a:t>그 내용이 강행법규나 사회질서에 위배되지 아니하는 이상 단체협약으로서의 효력이 인정된다</a:t>
            </a:r>
            <a:r>
              <a:rPr lang="en-US" altLang="ko-KR" sz="2400" spc="-150" dirty="0"/>
              <a:t>(</a:t>
            </a:r>
            <a:r>
              <a:rPr lang="ko-KR" altLang="en-US" sz="2400" spc="-150" dirty="0"/>
              <a:t>대법원 </a:t>
            </a:r>
            <a:r>
              <a:rPr lang="en-US" altLang="ko-KR" sz="2400" spc="-150" dirty="0"/>
              <a:t>2011</a:t>
            </a:r>
            <a:r>
              <a:rPr lang="ko-KR" altLang="en-US" sz="2400" spc="-150" dirty="0"/>
              <a:t>두</a:t>
            </a:r>
            <a:r>
              <a:rPr lang="en-US" altLang="ko-KR" sz="2400" spc="-150" dirty="0"/>
              <a:t>20406 </a:t>
            </a:r>
            <a:r>
              <a:rPr lang="ko-KR" altLang="en-US" sz="2400" spc="-150" dirty="0"/>
              <a:t>판결</a:t>
            </a:r>
            <a:r>
              <a:rPr lang="en-US" altLang="ko-KR" sz="2400" spc="-150" dirty="0"/>
              <a:t>, </a:t>
            </a:r>
            <a:r>
              <a:rPr lang="ko-KR" altLang="en-US" sz="2400" spc="-150" dirty="0"/>
              <a:t>대법원 </a:t>
            </a:r>
            <a:r>
              <a:rPr lang="en-US" altLang="ko-KR" sz="2400" spc="-150" dirty="0"/>
              <a:t>2011</a:t>
            </a:r>
            <a:r>
              <a:rPr lang="ko-KR" altLang="en-US" sz="2400" spc="-150" dirty="0"/>
              <a:t>두</a:t>
            </a:r>
            <a:r>
              <a:rPr lang="en-US" altLang="ko-KR" sz="2400" spc="-150" dirty="0"/>
              <a:t>7256 </a:t>
            </a:r>
            <a:r>
              <a:rPr lang="ko-KR" altLang="en-US" sz="2400" spc="-150" dirty="0"/>
              <a:t>판결</a:t>
            </a:r>
            <a:r>
              <a:rPr lang="en-US" altLang="ko-KR" sz="2400" spc="-150" dirty="0"/>
              <a:t>, </a:t>
            </a:r>
            <a:r>
              <a:rPr lang="ko-KR" altLang="en-US" sz="2400" spc="-150" dirty="0"/>
              <a:t>서울고등 </a:t>
            </a:r>
            <a:r>
              <a:rPr lang="en-US" altLang="ko-KR" sz="2400" spc="-150" dirty="0"/>
              <a:t>2010</a:t>
            </a:r>
            <a:r>
              <a:rPr lang="ko-KR" altLang="en-US" sz="2400" spc="-150" dirty="0"/>
              <a:t>누</a:t>
            </a:r>
            <a:r>
              <a:rPr lang="en-US" altLang="ko-KR" sz="2400" spc="-150" dirty="0"/>
              <a:t>8552 </a:t>
            </a:r>
            <a:r>
              <a:rPr lang="ko-KR" altLang="en-US" sz="2400" spc="-150" dirty="0"/>
              <a:t>판결</a:t>
            </a:r>
            <a:r>
              <a:rPr lang="en-US" altLang="ko-KR" sz="2400" spc="-150" dirty="0"/>
              <a:t>)"</a:t>
            </a:r>
            <a:r>
              <a:rPr lang="ko-KR" altLang="en-US" sz="2400" spc="-150" dirty="0"/>
              <a:t>고 판시하고 있음 </a:t>
            </a:r>
          </a:p>
          <a:p>
            <a:pPr fontAlgn="base">
              <a:lnSpc>
                <a:spcPct val="150000"/>
              </a:lnSpc>
            </a:pPr>
            <a:endParaRPr lang="en-US" altLang="ko-KR" sz="800" spc="-150" dirty="0" smtClean="0"/>
          </a:p>
          <a:p>
            <a:pPr fontAlgn="base">
              <a:lnSpc>
                <a:spcPct val="150000"/>
              </a:lnSpc>
            </a:pPr>
            <a:r>
              <a:rPr lang="en-US" altLang="ko-KR" sz="2400" spc="-150" dirty="0" smtClean="0"/>
              <a:t>- </a:t>
            </a:r>
            <a:r>
              <a:rPr lang="ko-KR" altLang="en-US" sz="2400" spc="-150" dirty="0"/>
              <a:t>따라서</a:t>
            </a:r>
            <a:r>
              <a:rPr lang="en-US" altLang="ko-KR" sz="2400" spc="-150" dirty="0"/>
              <a:t>, “</a:t>
            </a:r>
            <a:r>
              <a:rPr lang="ko-KR" altLang="en-US" sz="2400" spc="-150" dirty="0">
                <a:solidFill>
                  <a:srgbClr val="FF0000"/>
                </a:solidFill>
              </a:rPr>
              <a:t>사용자가 노동조합과의 협상에 따라 정리해고를 제한하기로 하는 내용의 단체협약을 체결하였다면 특별한 사정이 없는 한 단체협약이 강행법규나 사회질서에 위배된다고 볼 수 없고</a:t>
            </a:r>
            <a:r>
              <a:rPr lang="en-US" altLang="ko-KR" sz="2400" spc="-150" dirty="0">
                <a:solidFill>
                  <a:srgbClr val="FF0000"/>
                </a:solidFill>
              </a:rPr>
              <a:t>, </a:t>
            </a:r>
            <a:r>
              <a:rPr lang="ko-KR" altLang="en-US" sz="2400" spc="-150" dirty="0">
                <a:solidFill>
                  <a:srgbClr val="FF0000"/>
                </a:solidFill>
              </a:rPr>
              <a:t>나아가 이는 근로조건 기타 근로자에 대한 대우에 관하여 정한 것으로서 그에 반하여 이루어지는 정리해고는 원칙적으로 정당한 해고라고 볼 수 없다</a:t>
            </a:r>
            <a:r>
              <a:rPr lang="en-US" altLang="ko-KR" sz="2400" spc="-150" dirty="0"/>
              <a:t>(</a:t>
            </a:r>
            <a:r>
              <a:rPr lang="ko-KR" altLang="en-US" sz="2400" spc="-150" dirty="0"/>
              <a:t>대법원 </a:t>
            </a:r>
            <a:r>
              <a:rPr lang="en-US" altLang="ko-KR" sz="2400" spc="-150" dirty="0"/>
              <a:t>2011</a:t>
            </a:r>
            <a:r>
              <a:rPr lang="ko-KR" altLang="en-US" sz="2400" spc="-150" dirty="0"/>
              <a:t>두</a:t>
            </a:r>
            <a:r>
              <a:rPr lang="en-US" altLang="ko-KR" sz="2400" spc="-150" dirty="0"/>
              <a:t>20406 </a:t>
            </a:r>
            <a:r>
              <a:rPr lang="ko-KR" altLang="en-US" sz="2400" spc="-150" dirty="0"/>
              <a:t>판결</a:t>
            </a:r>
            <a:r>
              <a:rPr lang="en-US" altLang="ko-KR" sz="2400" spc="-150" dirty="0"/>
              <a:t>)</a:t>
            </a:r>
            <a:r>
              <a:rPr lang="ko-KR" altLang="en-US" sz="2400" spc="-150" dirty="0"/>
              <a:t>고 보아 </a:t>
            </a:r>
            <a:r>
              <a:rPr lang="ko-KR" altLang="en-US" sz="2400" u="sng" spc="-150" dirty="0">
                <a:solidFill>
                  <a:srgbClr val="FF0000"/>
                </a:solidFill>
              </a:rPr>
              <a:t>구조조정 시 정리해고를 대비한 고용안정협약도 유효하다고 보고 있음</a:t>
            </a:r>
          </a:p>
          <a:p>
            <a:pPr fontAlgn="base"/>
            <a:endParaRPr lang="en-US" altLang="ko-KR" sz="2400" b="1" dirty="0"/>
          </a:p>
          <a:p>
            <a:pPr fontAlgn="base"/>
            <a:endParaRPr lang="en-US" altLang="ko-KR" sz="2400" b="1" dirty="0" smtClean="0"/>
          </a:p>
          <a:p>
            <a:pPr fontAlgn="base"/>
            <a:endParaRPr lang="en-US" altLang="ko-KR" sz="2400" b="1" dirty="0"/>
          </a:p>
          <a:p>
            <a:pPr fontAlgn="base"/>
            <a:endParaRPr lang="en-US" altLang="ko-KR" sz="2400" b="1" dirty="0" smtClean="0"/>
          </a:p>
          <a:p>
            <a:pPr fontAlgn="base"/>
            <a:endParaRPr lang="en-US" altLang="ko-KR" sz="2400" b="1" dirty="0"/>
          </a:p>
          <a:p>
            <a:pPr fontAlgn="base"/>
            <a:endParaRPr lang="en-US" altLang="ko-KR" sz="2400" b="1" dirty="0" smtClean="0"/>
          </a:p>
          <a:p>
            <a:pPr fontAlgn="base"/>
            <a:endParaRPr lang="en-US" altLang="ko-KR" sz="2400" b="1" dirty="0"/>
          </a:p>
          <a:p>
            <a:pPr fontAlgn="base"/>
            <a:endParaRPr lang="en-US" altLang="ko-KR" sz="2400" b="1" dirty="0" smtClean="0"/>
          </a:p>
          <a:p>
            <a:pPr fontAlgn="base"/>
            <a:endParaRPr lang="en-US" altLang="ko-KR" sz="2400" b="1" dirty="0"/>
          </a:p>
          <a:p>
            <a:pPr fontAlgn="base"/>
            <a:endParaRPr lang="en-US" altLang="ko-KR" sz="2400" b="1" dirty="0" smtClean="0"/>
          </a:p>
          <a:p>
            <a:pPr fontAlgn="base"/>
            <a:endParaRPr lang="en-US" altLang="ko-KR" sz="2400" b="1" dirty="0"/>
          </a:p>
          <a:p>
            <a:pPr fontAlgn="base"/>
            <a:endParaRPr lang="en-US" altLang="ko-KR" sz="2400" b="1" dirty="0" smtClean="0"/>
          </a:p>
          <a:p>
            <a:pPr fontAlgn="base"/>
            <a:endParaRPr lang="en-US" altLang="ko-KR" sz="2400" b="1" dirty="0"/>
          </a:p>
          <a:p>
            <a:pPr fontAlgn="base"/>
            <a:endParaRPr lang="ko-KR" altLang="en-US" sz="2400" b="1" dirty="0"/>
          </a:p>
        </p:txBody>
      </p:sp>
    </p:spTree>
    <p:extLst>
      <p:ext uri="{BB962C8B-B14F-4D97-AF65-F5344CB8AC3E}">
        <p14:creationId xmlns:p14="http://schemas.microsoft.com/office/powerpoint/2010/main" val="470262527"/>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84775"/>
          </a:xfrm>
          <a:prstGeom prst="rect">
            <a:avLst/>
          </a:prstGeom>
          <a:noFill/>
        </p:spPr>
        <p:txBody>
          <a:bodyPr wrap="square" rtlCol="0">
            <a:spAutoFit/>
          </a:bodyPr>
          <a:lstStyle/>
          <a:p>
            <a:pPr fontAlgn="base"/>
            <a:r>
              <a:rPr lang="en-US" altLang="ko-KR" sz="3200" b="1" dirty="0" smtClean="0"/>
              <a:t>3. </a:t>
            </a:r>
            <a:r>
              <a:rPr lang="ko-KR" altLang="en-US" sz="3200" b="1" dirty="0" smtClean="0"/>
              <a:t>단체협약 </a:t>
            </a:r>
            <a:r>
              <a:rPr lang="ko-KR" altLang="en-US" sz="3200" b="1" dirty="0"/>
              <a:t>시정명령의 내용 및 문제점</a:t>
            </a:r>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30088" y="567004"/>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138480" y="793393"/>
            <a:ext cx="11975218" cy="11910953"/>
          </a:xfrm>
          <a:prstGeom prst="rect">
            <a:avLst/>
          </a:prstGeom>
          <a:noFill/>
        </p:spPr>
        <p:txBody>
          <a:bodyPr wrap="square" rtlCol="0">
            <a:spAutoFit/>
          </a:bodyPr>
          <a:lstStyle/>
          <a:p>
            <a:pPr fontAlgn="base">
              <a:lnSpc>
                <a:spcPct val="150000"/>
              </a:lnSpc>
            </a:pPr>
            <a:r>
              <a:rPr lang="ko-KR" altLang="en-US" sz="2400" b="1" spc="-150" dirty="0"/>
              <a:t>● 노동부가 개선을 요구할 아무런 법률적 근거가 없음</a:t>
            </a:r>
            <a:endParaRPr lang="ko-KR" altLang="en-US" sz="2400" spc="-150" dirty="0"/>
          </a:p>
          <a:p>
            <a:pPr fontAlgn="base">
              <a:lnSpc>
                <a:spcPct val="150000"/>
              </a:lnSpc>
            </a:pPr>
            <a:endParaRPr lang="en-US" altLang="ko-KR" sz="800" spc="-150" dirty="0" smtClean="0"/>
          </a:p>
          <a:p>
            <a:pPr fontAlgn="base">
              <a:lnSpc>
                <a:spcPct val="150000"/>
              </a:lnSpc>
            </a:pPr>
            <a:r>
              <a:rPr lang="en-US" altLang="ko-KR" sz="2400" spc="-150" dirty="0" smtClean="0"/>
              <a:t>- </a:t>
            </a:r>
            <a:r>
              <a:rPr lang="ko-KR" altLang="en-US" sz="2400" u="sng" spc="-150" dirty="0">
                <a:solidFill>
                  <a:srgbClr val="3333FF"/>
                </a:solidFill>
              </a:rPr>
              <a:t>노동부는 단지 </a:t>
            </a:r>
            <a:r>
              <a:rPr lang="en-US" altLang="ko-KR" sz="2400" u="sng" spc="-150" dirty="0">
                <a:solidFill>
                  <a:srgbClr val="3333FF"/>
                </a:solidFill>
              </a:rPr>
              <a:t>"</a:t>
            </a:r>
            <a:r>
              <a:rPr lang="ko-KR" altLang="en-US" sz="2400" u="sng" spc="-150" dirty="0">
                <a:solidFill>
                  <a:srgbClr val="3333FF"/>
                </a:solidFill>
              </a:rPr>
              <a:t>위법한 사항</a:t>
            </a:r>
            <a:r>
              <a:rPr lang="en-US" altLang="ko-KR" sz="2400" u="sng" spc="-150" dirty="0">
                <a:solidFill>
                  <a:srgbClr val="3333FF"/>
                </a:solidFill>
              </a:rPr>
              <a:t>"</a:t>
            </a:r>
            <a:r>
              <a:rPr lang="ko-KR" altLang="en-US" sz="2400" u="sng" spc="-150" dirty="0">
                <a:solidFill>
                  <a:srgbClr val="3333FF"/>
                </a:solidFill>
              </a:rPr>
              <a:t>에 대하여만 필요한 최소한도의 범위에서 행정지도를 할 수 있고</a:t>
            </a:r>
            <a:r>
              <a:rPr lang="en-US" altLang="ko-KR" sz="2400" u="sng" spc="-150" dirty="0">
                <a:solidFill>
                  <a:srgbClr val="3333FF"/>
                </a:solidFill>
              </a:rPr>
              <a:t>(</a:t>
            </a:r>
            <a:r>
              <a:rPr lang="ko-KR" altLang="en-US" sz="2400" u="sng" spc="-150" dirty="0">
                <a:solidFill>
                  <a:srgbClr val="3333FF"/>
                </a:solidFill>
              </a:rPr>
              <a:t>행정절차법 </a:t>
            </a:r>
            <a:r>
              <a:rPr lang="en-US" altLang="ko-KR" sz="2400" u="sng" spc="-150" dirty="0">
                <a:solidFill>
                  <a:srgbClr val="3333FF"/>
                </a:solidFill>
              </a:rPr>
              <a:t>4</a:t>
            </a:r>
            <a:r>
              <a:rPr lang="ko-KR" altLang="en-US" sz="2400" u="sng" spc="-150" dirty="0">
                <a:solidFill>
                  <a:srgbClr val="3333FF"/>
                </a:solidFill>
              </a:rPr>
              <a:t>조</a:t>
            </a:r>
            <a:r>
              <a:rPr lang="en-US" altLang="ko-KR" sz="2400" u="sng" spc="-150" dirty="0">
                <a:solidFill>
                  <a:srgbClr val="3333FF"/>
                </a:solidFill>
              </a:rPr>
              <a:t>), "</a:t>
            </a:r>
            <a:r>
              <a:rPr lang="ko-KR" altLang="en-US" sz="2400" u="sng" spc="-150" dirty="0">
                <a:solidFill>
                  <a:srgbClr val="3333FF"/>
                </a:solidFill>
              </a:rPr>
              <a:t>위법한 내용</a:t>
            </a:r>
            <a:r>
              <a:rPr lang="en-US" altLang="ko-KR" sz="2400" u="sng" spc="-150" dirty="0">
                <a:solidFill>
                  <a:srgbClr val="3333FF"/>
                </a:solidFill>
              </a:rPr>
              <a:t>"</a:t>
            </a:r>
            <a:r>
              <a:rPr lang="ko-KR" altLang="en-US" sz="2400" u="sng" spc="-150" dirty="0">
                <a:solidFill>
                  <a:srgbClr val="3333FF"/>
                </a:solidFill>
              </a:rPr>
              <a:t>이 있는 경우에 한하여 그 시정을 명할 수 있을 뿐이므로</a:t>
            </a:r>
            <a:r>
              <a:rPr lang="en-US" altLang="ko-KR" sz="2400" u="sng" spc="-150" dirty="0">
                <a:solidFill>
                  <a:srgbClr val="3333FF"/>
                </a:solidFill>
              </a:rPr>
              <a:t>(</a:t>
            </a:r>
            <a:r>
              <a:rPr lang="ko-KR" altLang="en-US" sz="2400" u="sng" spc="-150" dirty="0">
                <a:solidFill>
                  <a:srgbClr val="3333FF"/>
                </a:solidFill>
              </a:rPr>
              <a:t>노동조합법 </a:t>
            </a:r>
            <a:r>
              <a:rPr lang="en-US" altLang="ko-KR" sz="2400" u="sng" spc="-150" dirty="0">
                <a:solidFill>
                  <a:srgbClr val="3333FF"/>
                </a:solidFill>
              </a:rPr>
              <a:t>31</a:t>
            </a:r>
            <a:r>
              <a:rPr lang="ko-KR" altLang="en-US" sz="2400" u="sng" spc="-150" dirty="0">
                <a:solidFill>
                  <a:srgbClr val="3333FF"/>
                </a:solidFill>
              </a:rPr>
              <a:t>조 </a:t>
            </a:r>
            <a:r>
              <a:rPr lang="en-US" altLang="ko-KR" sz="2400" u="sng" spc="-150" dirty="0">
                <a:solidFill>
                  <a:srgbClr val="3333FF"/>
                </a:solidFill>
              </a:rPr>
              <a:t>3</a:t>
            </a:r>
            <a:r>
              <a:rPr lang="ko-KR" altLang="en-US" sz="2400" u="sng" spc="-150" dirty="0">
                <a:solidFill>
                  <a:srgbClr val="3333FF"/>
                </a:solidFill>
              </a:rPr>
              <a:t>항</a:t>
            </a:r>
            <a:r>
              <a:rPr lang="en-US" altLang="ko-KR" sz="2400" u="sng" spc="-150" dirty="0">
                <a:solidFill>
                  <a:srgbClr val="3333FF"/>
                </a:solidFill>
              </a:rPr>
              <a:t>), </a:t>
            </a:r>
            <a:r>
              <a:rPr lang="ko-KR" altLang="en-US" sz="2400" u="sng" spc="-150" dirty="0">
                <a:solidFill>
                  <a:srgbClr val="3333FF"/>
                </a:solidFill>
              </a:rPr>
              <a:t>합리성 여부를 판단할 권한이 없음</a:t>
            </a:r>
          </a:p>
          <a:p>
            <a:pPr fontAlgn="base">
              <a:lnSpc>
                <a:spcPct val="150000"/>
              </a:lnSpc>
            </a:pPr>
            <a:endParaRPr lang="en-US" altLang="ko-KR" sz="800" spc="-150" dirty="0" smtClean="0"/>
          </a:p>
          <a:p>
            <a:pPr fontAlgn="base">
              <a:lnSpc>
                <a:spcPct val="150000"/>
              </a:lnSpc>
            </a:pPr>
            <a:r>
              <a:rPr lang="en-US" altLang="ko-KR" sz="2400" spc="-150" dirty="0" smtClean="0"/>
              <a:t>- </a:t>
            </a:r>
            <a:r>
              <a:rPr lang="ko-KR" altLang="en-US" sz="2400" spc="-150" dirty="0"/>
              <a:t>인사</a:t>
            </a:r>
            <a:r>
              <a:rPr lang="en-US" altLang="ko-KR" sz="2400" spc="-150" dirty="0"/>
              <a:t>‧</a:t>
            </a:r>
            <a:r>
              <a:rPr lang="ko-KR" altLang="en-US" sz="2400" spc="-150" dirty="0"/>
              <a:t>경영권 제한 조항은</a:t>
            </a:r>
            <a:r>
              <a:rPr lang="en-US" altLang="ko-KR" sz="2400" spc="-150" dirty="0"/>
              <a:t>, </a:t>
            </a:r>
            <a:r>
              <a:rPr lang="ko-KR" altLang="en-US" sz="2400" spc="-150" dirty="0"/>
              <a:t>노사가 자율적으로 체결하고 법원도 유효성을 인정하는 적법하고 합리적인 단체협약임</a:t>
            </a:r>
          </a:p>
          <a:p>
            <a:pPr fontAlgn="base">
              <a:lnSpc>
                <a:spcPct val="150000"/>
              </a:lnSpc>
            </a:pPr>
            <a:endParaRPr lang="en-US" altLang="ko-KR" sz="800" spc="-150" dirty="0" smtClean="0"/>
          </a:p>
          <a:p>
            <a:pPr fontAlgn="base">
              <a:lnSpc>
                <a:spcPct val="150000"/>
              </a:lnSpc>
            </a:pPr>
            <a:r>
              <a:rPr lang="en-US" altLang="ko-KR" sz="2400" spc="-150" dirty="0" smtClean="0"/>
              <a:t>- </a:t>
            </a:r>
            <a:r>
              <a:rPr lang="ko-KR" altLang="en-US" sz="2400" spc="-150" dirty="0"/>
              <a:t>따라서 </a:t>
            </a:r>
            <a:r>
              <a:rPr lang="ko-KR" altLang="en-US" sz="2400" u="sng" spc="-150" dirty="0">
                <a:solidFill>
                  <a:srgbClr val="FF0000"/>
                </a:solidFill>
              </a:rPr>
              <a:t>노동부가 </a:t>
            </a:r>
            <a:r>
              <a:rPr lang="en-US" altLang="ko-KR" sz="2400" u="sng" spc="-150" dirty="0">
                <a:solidFill>
                  <a:srgbClr val="FF0000"/>
                </a:solidFill>
              </a:rPr>
              <a:t>'</a:t>
            </a:r>
            <a:r>
              <a:rPr lang="ko-KR" altLang="en-US" sz="2400" u="sng" spc="-150" dirty="0">
                <a:solidFill>
                  <a:srgbClr val="FF0000"/>
                </a:solidFill>
              </a:rPr>
              <a:t>인사</a:t>
            </a:r>
            <a:r>
              <a:rPr lang="en-US" altLang="ko-KR" sz="2400" u="sng" spc="-150" dirty="0">
                <a:solidFill>
                  <a:srgbClr val="FF0000"/>
                </a:solidFill>
              </a:rPr>
              <a:t>․</a:t>
            </a:r>
            <a:r>
              <a:rPr lang="ko-KR" altLang="en-US" sz="2400" u="sng" spc="-150" dirty="0">
                <a:solidFill>
                  <a:srgbClr val="FF0000"/>
                </a:solidFill>
              </a:rPr>
              <a:t>경영권을 제한하는 노동조합과의 합의 조항</a:t>
            </a:r>
            <a:r>
              <a:rPr lang="en-US" altLang="ko-KR" sz="2400" u="sng" spc="-150" dirty="0">
                <a:solidFill>
                  <a:srgbClr val="FF0000"/>
                </a:solidFill>
              </a:rPr>
              <a:t>'</a:t>
            </a:r>
            <a:r>
              <a:rPr lang="ko-KR" altLang="en-US" sz="2400" u="sng" spc="-150" dirty="0">
                <a:solidFill>
                  <a:srgbClr val="FF0000"/>
                </a:solidFill>
              </a:rPr>
              <a:t>의 개선을 요구해오거나</a:t>
            </a:r>
            <a:r>
              <a:rPr lang="en-US" altLang="ko-KR" sz="2400" u="sng" spc="-150" dirty="0">
                <a:solidFill>
                  <a:srgbClr val="FF0000"/>
                </a:solidFill>
              </a:rPr>
              <a:t>, </a:t>
            </a:r>
            <a:r>
              <a:rPr lang="ko-KR" altLang="en-US" sz="2400" u="sng" spc="-150" dirty="0">
                <a:solidFill>
                  <a:srgbClr val="FF0000"/>
                </a:solidFill>
              </a:rPr>
              <a:t>금번 노동부 권고를 이유로 사측에서 해당조항에 대한 개악을 강요할 시 노동부 권고의 위법 및 부당성을 주장해야 함</a:t>
            </a:r>
            <a:r>
              <a:rPr lang="en-US" altLang="ko-KR" sz="2400" u="sng" spc="-150" dirty="0">
                <a:solidFill>
                  <a:srgbClr val="FF0000"/>
                </a:solidFill>
              </a:rPr>
              <a:t>. </a:t>
            </a:r>
            <a:r>
              <a:rPr lang="ko-KR" altLang="en-US" sz="2400" u="sng" spc="-150" dirty="0">
                <a:solidFill>
                  <a:srgbClr val="FF0000"/>
                </a:solidFill>
              </a:rPr>
              <a:t>또한 노동부에 대해서는 노사관계에 대한 월권적 개입을 중단할 것을 적극 요구해야 함</a:t>
            </a:r>
            <a:r>
              <a:rPr lang="en-US" altLang="ko-KR" sz="2400" u="sng" spc="-150" dirty="0">
                <a:solidFill>
                  <a:srgbClr val="FF0000"/>
                </a:solidFill>
              </a:rPr>
              <a:t>. </a:t>
            </a:r>
            <a:endParaRPr lang="ko-KR" altLang="en-US" sz="2400" u="sng" spc="-150" dirty="0">
              <a:solidFill>
                <a:srgbClr val="FF0000"/>
              </a:solidFill>
            </a:endParaRPr>
          </a:p>
          <a:p>
            <a:pPr fontAlgn="base">
              <a:lnSpc>
                <a:spcPct val="150000"/>
              </a:lnSpc>
            </a:pPr>
            <a:endParaRPr lang="en-US" altLang="ko-KR" sz="2400" b="1" spc="-150" dirty="0"/>
          </a:p>
          <a:p>
            <a:pPr fontAlgn="base"/>
            <a:endParaRPr lang="en-US" altLang="ko-KR" sz="2400" b="1" dirty="0" smtClean="0"/>
          </a:p>
          <a:p>
            <a:pPr fontAlgn="base"/>
            <a:endParaRPr lang="en-US" altLang="ko-KR" sz="2400" b="1" dirty="0"/>
          </a:p>
          <a:p>
            <a:pPr fontAlgn="base"/>
            <a:endParaRPr lang="en-US" altLang="ko-KR" sz="2400" b="1" dirty="0" smtClean="0"/>
          </a:p>
          <a:p>
            <a:pPr fontAlgn="base"/>
            <a:endParaRPr lang="en-US" altLang="ko-KR" sz="2400" b="1" dirty="0"/>
          </a:p>
          <a:p>
            <a:pPr fontAlgn="base"/>
            <a:endParaRPr lang="en-US" altLang="ko-KR" sz="2400" b="1" dirty="0" smtClean="0"/>
          </a:p>
          <a:p>
            <a:pPr fontAlgn="base"/>
            <a:endParaRPr lang="en-US" altLang="ko-KR" sz="2400" b="1" dirty="0"/>
          </a:p>
          <a:p>
            <a:pPr fontAlgn="base"/>
            <a:endParaRPr lang="en-US" altLang="ko-KR" sz="2400" b="1" dirty="0" smtClean="0"/>
          </a:p>
          <a:p>
            <a:pPr fontAlgn="base"/>
            <a:endParaRPr lang="en-US" altLang="ko-KR" sz="2400" b="1" dirty="0"/>
          </a:p>
          <a:p>
            <a:pPr fontAlgn="base"/>
            <a:endParaRPr lang="en-US" altLang="ko-KR" sz="2400" b="1" dirty="0" smtClean="0"/>
          </a:p>
          <a:p>
            <a:pPr fontAlgn="base"/>
            <a:endParaRPr lang="en-US" altLang="ko-KR" sz="2400" b="1" dirty="0"/>
          </a:p>
          <a:p>
            <a:pPr fontAlgn="base"/>
            <a:endParaRPr lang="en-US" altLang="ko-KR" sz="2400" b="1" dirty="0" smtClean="0"/>
          </a:p>
          <a:p>
            <a:pPr fontAlgn="base"/>
            <a:endParaRPr lang="en-US" altLang="ko-KR" sz="2400" b="1" dirty="0"/>
          </a:p>
          <a:p>
            <a:pPr fontAlgn="base"/>
            <a:endParaRPr lang="ko-KR" altLang="en-US" sz="2400" b="1" dirty="0"/>
          </a:p>
        </p:txBody>
      </p:sp>
    </p:spTree>
    <p:extLst>
      <p:ext uri="{BB962C8B-B14F-4D97-AF65-F5344CB8AC3E}">
        <p14:creationId xmlns:p14="http://schemas.microsoft.com/office/powerpoint/2010/main" val="1853023129"/>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6">
            <a:extLst>
              <a:ext uri="{FF2B5EF4-FFF2-40B4-BE49-F238E27FC236}">
                <a16:creationId xmlns="" xmlns:a16="http://schemas.microsoft.com/office/drawing/2014/main" id="{FE412C1F-883E-40CA-93A1-BED375C443B1}"/>
              </a:ext>
            </a:extLst>
          </p:cNvPr>
          <p:cNvSpPr/>
          <p:nvPr/>
        </p:nvSpPr>
        <p:spPr>
          <a:xfrm>
            <a:off x="0" y="0"/>
            <a:ext cx="12192000" cy="2951748"/>
          </a:xfrm>
          <a:prstGeom prst="rect">
            <a:avLst/>
          </a:prstGeom>
          <a:solidFill>
            <a:srgbClr val="629DD1"/>
          </a:solidFill>
          <a:ln w="15875" cap="flat" cmpd="sng" algn="ctr">
            <a:noFill/>
            <a:prstDash val="solid"/>
          </a:ln>
          <a:effectLst/>
        </p:spPr>
        <p:txBody>
          <a:bodyPr/>
          <a:lstStyle/>
          <a:p>
            <a:pPr marL="0" marR="0" lvl="0" indent="0" defTabSz="457200" eaLnBrk="1" fontAlgn="auto" latinLnBrk="0" hangingPunct="1">
              <a:lnSpc>
                <a:spcPct val="100000"/>
              </a:lnSpc>
              <a:spcBef>
                <a:spcPts val="0"/>
              </a:spcBef>
              <a:spcAft>
                <a:spcPts val="0"/>
              </a:spcAft>
              <a:buClrTx/>
              <a:buSzTx/>
              <a:buFontTx/>
              <a:buNone/>
              <a:tabLst/>
              <a:defRPr/>
            </a:pPr>
            <a:endParaRPr kumimoji="0" lang="ko-KR" altLang="en-US" sz="1800" b="0" i="0" u="none" strike="noStrike" kern="0" cap="none" spc="0" normalizeH="0" baseline="0" noProof="0" dirty="0">
              <a:ln>
                <a:noFill/>
              </a:ln>
              <a:solidFill>
                <a:prstClr val="white"/>
              </a:solidFill>
              <a:effectLst/>
              <a:uLnTx/>
              <a:uFillTx/>
              <a:latin typeface="나눔고딕 ExtraBold"/>
              <a:ea typeface="나눔고딕 ExtraBold"/>
              <a:cs typeface="+mn-cs"/>
            </a:endParaRPr>
          </a:p>
        </p:txBody>
      </p:sp>
      <p:sp>
        <p:nvSpPr>
          <p:cNvPr id="15" name="Rectangle 6">
            <a:extLst>
              <a:ext uri="{FF2B5EF4-FFF2-40B4-BE49-F238E27FC236}">
                <a16:creationId xmlns="" xmlns:a16="http://schemas.microsoft.com/office/drawing/2014/main" id="{69429E13-B7F8-42B7-A16D-505067AB59DB}"/>
              </a:ext>
            </a:extLst>
          </p:cNvPr>
          <p:cNvSpPr/>
          <p:nvPr/>
        </p:nvSpPr>
        <p:spPr>
          <a:xfrm>
            <a:off x="3175" y="6400800"/>
            <a:ext cx="12188825" cy="457200"/>
          </a:xfrm>
          <a:prstGeom prst="rect">
            <a:avLst/>
          </a:prstGeom>
          <a:solidFill>
            <a:srgbClr val="629DD1"/>
          </a:solidFill>
          <a:ln w="15875" cap="flat" cmpd="sng" algn="ctr">
            <a:noFill/>
            <a:prstDash val="solid"/>
          </a:ln>
          <a:effectLst/>
        </p:spPr>
      </p:sp>
      <p:sp>
        <p:nvSpPr>
          <p:cNvPr id="16" name="Rectangle 7">
            <a:extLst>
              <a:ext uri="{FF2B5EF4-FFF2-40B4-BE49-F238E27FC236}">
                <a16:creationId xmlns="" xmlns:a16="http://schemas.microsoft.com/office/drawing/2014/main" id="{CA01735C-DC4B-44BA-B567-F12C136B8D49}"/>
              </a:ext>
            </a:extLst>
          </p:cNvPr>
          <p:cNvSpPr/>
          <p:nvPr/>
        </p:nvSpPr>
        <p:spPr>
          <a:xfrm>
            <a:off x="15" y="6334316"/>
            <a:ext cx="12188825" cy="64008"/>
          </a:xfrm>
          <a:prstGeom prst="rect">
            <a:avLst/>
          </a:prstGeom>
          <a:solidFill>
            <a:srgbClr val="4A66AC"/>
          </a:solidFill>
          <a:ln w="15875" cap="flat" cmpd="sng" algn="ctr">
            <a:noFill/>
            <a:prstDash val="solid"/>
          </a:ln>
          <a:effectLst/>
        </p:spPr>
      </p:sp>
      <p:pic>
        <p:nvPicPr>
          <p:cNvPr id="17" name="그림 16">
            <a:extLst>
              <a:ext uri="{FF2B5EF4-FFF2-40B4-BE49-F238E27FC236}">
                <a16:creationId xmlns="" xmlns:a16="http://schemas.microsoft.com/office/drawing/2014/main" id="{93565793-3A20-4479-88AD-BC4408AB9DE3}"/>
              </a:ext>
            </a:extLst>
          </p:cNvPr>
          <p:cNvPicPr>
            <a:picLocks noChangeAspect="1"/>
          </p:cNvPicPr>
          <p:nvPr/>
        </p:nvPicPr>
        <p:blipFill>
          <a:blip r:embed="rId2"/>
          <a:stretch>
            <a:fillRect/>
          </a:stretch>
        </p:blipFill>
        <p:spPr>
          <a:xfrm>
            <a:off x="9161273" y="6422207"/>
            <a:ext cx="2881080" cy="420158"/>
          </a:xfrm>
          <a:prstGeom prst="rect">
            <a:avLst/>
          </a:prstGeom>
        </p:spPr>
      </p:pic>
      <p:pic>
        <p:nvPicPr>
          <p:cNvPr id="18" name="그림 17">
            <a:extLst>
              <a:ext uri="{FF2B5EF4-FFF2-40B4-BE49-F238E27FC236}">
                <a16:creationId xmlns="" xmlns:a16="http://schemas.microsoft.com/office/drawing/2014/main" id="{D3428066-9484-48C9-BF4E-2A09B1B54DF4}"/>
              </a:ext>
            </a:extLst>
          </p:cNvPr>
          <p:cNvPicPr>
            <a:picLocks noChangeAspect="1"/>
          </p:cNvPicPr>
          <p:nvPr/>
        </p:nvPicPr>
        <p:blipFill>
          <a:blip r:embed="rId3"/>
          <a:stretch>
            <a:fillRect/>
          </a:stretch>
        </p:blipFill>
        <p:spPr>
          <a:xfrm>
            <a:off x="3847097" y="634506"/>
            <a:ext cx="8572500" cy="2381250"/>
          </a:xfrm>
          <a:prstGeom prst="rect">
            <a:avLst/>
          </a:prstGeom>
        </p:spPr>
      </p:pic>
      <p:sp>
        <p:nvSpPr>
          <p:cNvPr id="19" name="제목 2">
            <a:extLst>
              <a:ext uri="{FF2B5EF4-FFF2-40B4-BE49-F238E27FC236}">
                <a16:creationId xmlns="" xmlns:a16="http://schemas.microsoft.com/office/drawing/2014/main" id="{62EC2B6E-4293-46A0-908A-71727405CF8A}"/>
              </a:ext>
            </a:extLst>
          </p:cNvPr>
          <p:cNvSpPr txBox="1">
            <a:spLocks/>
          </p:cNvSpPr>
          <p:nvPr/>
        </p:nvSpPr>
        <p:spPr>
          <a:xfrm>
            <a:off x="338045" y="3650262"/>
            <a:ext cx="11715182" cy="1218706"/>
          </a:xfrm>
          <a:prstGeom prst="rect">
            <a:avLst/>
          </a:prstGeom>
        </p:spPr>
        <p:txBody>
          <a:bodyPr vert="horz" lIns="91440" tIns="45720" rIns="91440" bIns="45720" rtlCol="0" anchor="b">
            <a:normAutofit/>
          </a:bodyPr>
          <a:lstStyle>
            <a:lvl1pPr algn="l" defTabSz="914400" rtl="0" eaLnBrk="1" latinLnBrk="1"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fontAlgn="base" latinLnBrk="0"/>
            <a:r>
              <a:rPr lang="en-US" altLang="ko-KR" sz="4300" b="1" spc="-150" dirty="0">
                <a:solidFill>
                  <a:prstClr val="black">
                    <a:lumMod val="75000"/>
                    <a:lumOff val="25000"/>
                  </a:prstClr>
                </a:solidFill>
                <a:latin typeface="+mj-ea"/>
              </a:rPr>
              <a:t>Ⅳ</a:t>
            </a:r>
            <a:r>
              <a:rPr lang="en-US" altLang="ko-KR" sz="4300" b="1" spc="-150" dirty="0" smtClean="0">
                <a:solidFill>
                  <a:prstClr val="black">
                    <a:lumMod val="75000"/>
                    <a:lumOff val="25000"/>
                  </a:prstClr>
                </a:solidFill>
                <a:latin typeface="+mj-ea"/>
              </a:rPr>
              <a:t>.</a:t>
            </a:r>
            <a:r>
              <a:rPr lang="ko-KR" altLang="en-US" sz="4300" b="1" spc="-150" dirty="0"/>
              <a:t> 금속노조 모범단체협약 간단한 검토 및 대응 </a:t>
            </a:r>
            <a:endParaRPr lang="ko-KR" altLang="en-US" sz="4300" spc="-150" dirty="0"/>
          </a:p>
          <a:p>
            <a:pPr fontAlgn="base" latinLnBrk="0"/>
            <a:endParaRPr lang="ko-KR" altLang="en-US" sz="5000" spc="-150" dirty="0"/>
          </a:p>
        </p:txBody>
      </p:sp>
      <p:cxnSp>
        <p:nvCxnSpPr>
          <p:cNvPr id="20" name="직선 연결선 19">
            <a:extLst>
              <a:ext uri="{FF2B5EF4-FFF2-40B4-BE49-F238E27FC236}">
                <a16:creationId xmlns="" xmlns:a16="http://schemas.microsoft.com/office/drawing/2014/main" id="{DC5E5697-8FA6-437B-98C5-6FB2E3BE14D5}"/>
              </a:ext>
            </a:extLst>
          </p:cNvPr>
          <p:cNvCxnSpPr>
            <a:cxnSpLocks/>
          </p:cNvCxnSpPr>
          <p:nvPr/>
        </p:nvCxnSpPr>
        <p:spPr>
          <a:xfrm flipV="1">
            <a:off x="437295" y="4269387"/>
            <a:ext cx="11314263" cy="3703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1853251"/>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84775"/>
          </a:xfrm>
          <a:prstGeom prst="rect">
            <a:avLst/>
          </a:prstGeom>
          <a:noFill/>
        </p:spPr>
        <p:txBody>
          <a:bodyPr wrap="square" rtlCol="0">
            <a:spAutoFit/>
          </a:bodyPr>
          <a:lstStyle/>
          <a:p>
            <a:pPr fontAlgn="base"/>
            <a:r>
              <a:rPr lang="en-US" altLang="ko-KR" sz="3200" b="1" dirty="0" smtClean="0"/>
              <a:t>4. </a:t>
            </a:r>
            <a:r>
              <a:rPr lang="ko-KR" altLang="en-US" sz="3200" b="1" dirty="0" smtClean="0"/>
              <a:t>금속노조 </a:t>
            </a:r>
            <a:r>
              <a:rPr lang="ko-KR" altLang="en-US" sz="3200" b="1" dirty="0"/>
              <a:t>모범단체협약 간단한 검토 및 대응 </a:t>
            </a:r>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30088" y="567004"/>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78296" y="751230"/>
            <a:ext cx="11975218" cy="954107"/>
          </a:xfrm>
          <a:prstGeom prst="rect">
            <a:avLst/>
          </a:prstGeom>
          <a:noFill/>
        </p:spPr>
        <p:txBody>
          <a:bodyPr wrap="square" rtlCol="0">
            <a:spAutoFit/>
          </a:bodyPr>
          <a:lstStyle/>
          <a:p>
            <a:pPr fontAlgn="base"/>
            <a:r>
              <a:rPr lang="ko-KR" altLang="en-US" sz="2400" b="1" dirty="0" smtClean="0"/>
              <a:t>가</a:t>
            </a:r>
            <a:r>
              <a:rPr lang="en-US" altLang="ko-KR" sz="2400" b="1" dirty="0" smtClean="0"/>
              <a:t>. </a:t>
            </a:r>
            <a:r>
              <a:rPr lang="ko-KR" altLang="en-US" sz="2400" b="1" dirty="0" smtClean="0"/>
              <a:t>징계위원회 </a:t>
            </a:r>
            <a:r>
              <a:rPr lang="ko-KR" altLang="en-US" sz="2400" b="1" dirty="0"/>
              <a:t>구성</a:t>
            </a:r>
          </a:p>
          <a:p>
            <a:pPr fontAlgn="base"/>
            <a:endParaRPr lang="en-US" altLang="ko-KR" sz="800" b="1" dirty="0" smtClean="0"/>
          </a:p>
          <a:p>
            <a:pPr fontAlgn="base"/>
            <a:r>
              <a:rPr lang="ko-KR" altLang="en-US" sz="2400" b="1" dirty="0" smtClean="0"/>
              <a:t>○ 모범조항</a:t>
            </a:r>
            <a:endParaRPr lang="ko-KR" altLang="en-US" sz="2400" dirty="0"/>
          </a:p>
        </p:txBody>
      </p:sp>
      <p:sp>
        <p:nvSpPr>
          <p:cNvPr id="3" name="TextBox 2"/>
          <p:cNvSpPr txBox="1"/>
          <p:nvPr/>
        </p:nvSpPr>
        <p:spPr>
          <a:xfrm>
            <a:off x="158352" y="1773275"/>
            <a:ext cx="11815106" cy="1804276"/>
          </a:xfrm>
          <a:prstGeom prst="rect">
            <a:avLst/>
          </a:prstGeom>
          <a:noFill/>
          <a:ln w="12700">
            <a:solidFill>
              <a:schemeClr val="tx1"/>
            </a:solidFill>
          </a:ln>
        </p:spPr>
        <p:txBody>
          <a:bodyPr wrap="square" rtlCol="0">
            <a:spAutoFit/>
          </a:bodyPr>
          <a:lstStyle/>
          <a:p>
            <a:pPr fontAlgn="base">
              <a:lnSpc>
                <a:spcPct val="130000"/>
              </a:lnSpc>
            </a:pPr>
            <a:r>
              <a:rPr lang="ko-KR" altLang="en-US" sz="2200" spc="-150" dirty="0"/>
              <a:t>제</a:t>
            </a:r>
            <a:r>
              <a:rPr lang="en-US" altLang="ko-KR" sz="2200" spc="-150" dirty="0"/>
              <a:t>44</a:t>
            </a:r>
            <a:r>
              <a:rPr lang="ko-KR" altLang="en-US" sz="2200" spc="-150" dirty="0"/>
              <a:t>조 </a:t>
            </a:r>
            <a:r>
              <a:rPr lang="en-US" altLang="ko-KR" sz="2200" spc="-150" dirty="0"/>
              <a:t>[</a:t>
            </a:r>
            <a:r>
              <a:rPr lang="ko-KR" altLang="en-US" sz="2200" spc="-150" dirty="0"/>
              <a:t>징계위원회 구성</a:t>
            </a:r>
            <a:r>
              <a:rPr lang="en-US" altLang="ko-KR" sz="2200" spc="-150" dirty="0"/>
              <a:t>]</a:t>
            </a:r>
            <a:endParaRPr lang="ko-KR" altLang="en-US" sz="2200" spc="-150" dirty="0"/>
          </a:p>
          <a:p>
            <a:pPr fontAlgn="base">
              <a:lnSpc>
                <a:spcPct val="130000"/>
              </a:lnSpc>
            </a:pPr>
            <a:r>
              <a:rPr lang="ko-KR" altLang="en-US" sz="2200" spc="-300" dirty="0"/>
              <a:t>① 징계위원회는 </a:t>
            </a:r>
            <a:r>
              <a:rPr lang="ko-KR" altLang="en-US" sz="2200" b="1" u="sng" spc="-300" dirty="0"/>
              <a:t>노사동수</a:t>
            </a:r>
            <a:r>
              <a:rPr lang="ko-KR" altLang="en-US" sz="2200" spc="-300" dirty="0"/>
              <a:t> 각 </a:t>
            </a:r>
            <a:r>
              <a:rPr lang="en-US" altLang="ko-KR" sz="2200" spc="-300" dirty="0"/>
              <a:t>( )</a:t>
            </a:r>
            <a:r>
              <a:rPr lang="ko-KR" altLang="en-US" sz="2200" spc="-300" dirty="0"/>
              <a:t>인으로 구성하며 과반수 이상의 출석과 출석위원 과반수의 찬성으로 의결한다</a:t>
            </a:r>
            <a:r>
              <a:rPr lang="en-US" altLang="ko-KR" sz="2200" spc="-300" dirty="0"/>
              <a:t>. </a:t>
            </a:r>
            <a:r>
              <a:rPr lang="ko-KR" altLang="en-US" sz="2200" spc="-300" dirty="0"/>
              <a:t>단</a:t>
            </a:r>
            <a:r>
              <a:rPr lang="en-US" altLang="ko-KR" sz="2200" spc="-300" dirty="0"/>
              <a:t>, </a:t>
            </a:r>
            <a:r>
              <a:rPr lang="ko-KR" altLang="en-US" sz="2200" b="1" u="sng" spc="-300" dirty="0"/>
              <a:t>가부 동수일 때는 부결</a:t>
            </a:r>
            <a:r>
              <a:rPr lang="ko-KR" altLang="en-US" sz="2200" spc="-300" dirty="0"/>
              <a:t>로 간주하며</a:t>
            </a:r>
            <a:r>
              <a:rPr lang="en-US" altLang="ko-KR" sz="2200" spc="-300" dirty="0"/>
              <a:t>, </a:t>
            </a:r>
            <a:r>
              <a:rPr lang="ko-KR" altLang="en-US" sz="2200" b="1" u="sng" spc="-300" dirty="0"/>
              <a:t>해고의 경우는 출석위원 </a:t>
            </a:r>
            <a:r>
              <a:rPr lang="en-US" altLang="ko-KR" sz="2200" b="1" u="sng" spc="-300" dirty="0"/>
              <a:t>3</a:t>
            </a:r>
            <a:r>
              <a:rPr lang="ko-KR" altLang="en-US" sz="2200" b="1" u="sng" spc="-300" dirty="0"/>
              <a:t>분의 </a:t>
            </a:r>
            <a:r>
              <a:rPr lang="en-US" altLang="ko-KR" sz="2200" b="1" u="sng" spc="-300" dirty="0"/>
              <a:t>2 </a:t>
            </a:r>
            <a:r>
              <a:rPr lang="ko-KR" altLang="en-US" sz="2200" b="1" u="sng" spc="-300" dirty="0"/>
              <a:t>이상의 찬성으로 의결한다</a:t>
            </a:r>
            <a:r>
              <a:rPr lang="en-US" altLang="ko-KR" sz="2200" b="1" u="sng" spc="-300" dirty="0"/>
              <a:t>.</a:t>
            </a:r>
            <a:endParaRPr lang="ko-KR" altLang="en-US" sz="2200" b="1" u="sng" spc="-300" dirty="0"/>
          </a:p>
          <a:p>
            <a:pPr fontAlgn="base">
              <a:lnSpc>
                <a:spcPct val="130000"/>
              </a:lnSpc>
            </a:pPr>
            <a:r>
              <a:rPr lang="ko-KR" altLang="en-US" sz="2200" spc="-150" dirty="0"/>
              <a:t>② </a:t>
            </a:r>
            <a:r>
              <a:rPr lang="ko-KR" altLang="en-US" sz="2200" spc="-150" dirty="0" err="1"/>
              <a:t>피징계자의</a:t>
            </a:r>
            <a:r>
              <a:rPr lang="ko-KR" altLang="en-US" sz="2200" spc="-150" dirty="0"/>
              <a:t> 피해자 혹은 공동관여자 등 이해관계인은 징계위원회에 참석할 수 없다</a:t>
            </a:r>
            <a:r>
              <a:rPr lang="en-US" altLang="ko-KR" sz="2200" spc="-150" dirty="0"/>
              <a:t>.</a:t>
            </a:r>
            <a:endParaRPr lang="ko-KR" altLang="en-US" sz="2200" spc="-150" dirty="0"/>
          </a:p>
        </p:txBody>
      </p:sp>
      <p:sp>
        <p:nvSpPr>
          <p:cNvPr id="15" name="TextBox 14"/>
          <p:cNvSpPr txBox="1"/>
          <p:nvPr/>
        </p:nvSpPr>
        <p:spPr>
          <a:xfrm>
            <a:off x="0" y="3022599"/>
            <a:ext cx="11925254" cy="4607415"/>
          </a:xfrm>
          <a:prstGeom prst="rect">
            <a:avLst/>
          </a:prstGeom>
          <a:noFill/>
        </p:spPr>
        <p:txBody>
          <a:bodyPr wrap="square" rtlCol="0">
            <a:spAutoFit/>
          </a:bodyPr>
          <a:lstStyle/>
          <a:p>
            <a:pPr fontAlgn="base">
              <a:lnSpc>
                <a:spcPct val="130000"/>
              </a:lnSpc>
            </a:pPr>
            <a:endParaRPr lang="en-US" altLang="ko-KR" sz="1000" b="1" spc="-150" dirty="0" smtClean="0"/>
          </a:p>
          <a:p>
            <a:pPr fontAlgn="base">
              <a:lnSpc>
                <a:spcPct val="130000"/>
              </a:lnSpc>
            </a:pPr>
            <a:endParaRPr lang="en-US" altLang="ko-KR" sz="2000" b="1" spc="-150" dirty="0" smtClean="0"/>
          </a:p>
          <a:p>
            <a:pPr fontAlgn="base">
              <a:lnSpc>
                <a:spcPct val="130000"/>
              </a:lnSpc>
            </a:pPr>
            <a:r>
              <a:rPr lang="ko-KR" altLang="en-US" sz="2000" b="1" spc="-150" dirty="0" smtClean="0"/>
              <a:t>○ </a:t>
            </a:r>
            <a:r>
              <a:rPr lang="ko-KR" altLang="en-US" sz="2000" b="1" spc="-150" dirty="0"/>
              <a:t>관련 법리</a:t>
            </a:r>
            <a:endParaRPr lang="ko-KR" altLang="en-US" sz="2000" spc="-150" dirty="0"/>
          </a:p>
          <a:p>
            <a:pPr fontAlgn="base">
              <a:lnSpc>
                <a:spcPct val="130000"/>
              </a:lnSpc>
            </a:pPr>
            <a:endParaRPr lang="en-US" altLang="ko-KR" sz="500" spc="-150" dirty="0" smtClean="0"/>
          </a:p>
          <a:p>
            <a:pPr fontAlgn="base">
              <a:lnSpc>
                <a:spcPct val="150000"/>
              </a:lnSpc>
            </a:pPr>
            <a:r>
              <a:rPr lang="ko-KR" altLang="en-US" sz="2400" spc="-150" dirty="0" smtClean="0"/>
              <a:t>판례는 </a:t>
            </a:r>
            <a:r>
              <a:rPr lang="ko-KR" altLang="en-US" sz="2400" spc="-150" dirty="0"/>
              <a:t>“단체협약이나 취업규칙 또는 이에 근거를 둔 징계규정에서 </a:t>
            </a:r>
            <a:r>
              <a:rPr lang="ko-KR" altLang="en-US" sz="2400" u="sng" spc="-150" dirty="0">
                <a:solidFill>
                  <a:srgbClr val="FF0000"/>
                </a:solidFill>
              </a:rPr>
              <a:t>징계위원회의 구성에 </a:t>
            </a:r>
            <a:r>
              <a:rPr lang="ko-KR" altLang="en-US" sz="2400" u="sng" spc="-150" dirty="0" err="1">
                <a:solidFill>
                  <a:srgbClr val="FF0000"/>
                </a:solidFill>
              </a:rPr>
              <a:t>근로자측의</a:t>
            </a:r>
            <a:r>
              <a:rPr lang="ko-KR" altLang="en-US" sz="2400" u="sng" spc="-150" dirty="0">
                <a:solidFill>
                  <a:srgbClr val="FF0000"/>
                </a:solidFill>
              </a:rPr>
              <a:t> 대표자를 참여시키도록 되어 있음에도 불구하고 이러한 징계절차를 위배하여 징계해고를 하였다면</a:t>
            </a:r>
            <a:r>
              <a:rPr lang="ko-KR" altLang="en-US" sz="2400" spc="-150" dirty="0">
                <a:solidFill>
                  <a:srgbClr val="FF0000"/>
                </a:solidFill>
              </a:rPr>
              <a:t> </a:t>
            </a:r>
            <a:r>
              <a:rPr lang="ko-KR" altLang="en-US" sz="2400" spc="-150" dirty="0"/>
              <a:t>이러한 징계권의 행사는 징계사유가 인정되는 여부에 관계없이 </a:t>
            </a:r>
            <a:r>
              <a:rPr lang="ko-KR" altLang="en-US" sz="2400" b="1" u="sng" spc="-150" dirty="0">
                <a:solidFill>
                  <a:srgbClr val="FF0000"/>
                </a:solidFill>
              </a:rPr>
              <a:t>절차에 있어서의 정의에 반하는 처사로써 무효</a:t>
            </a:r>
            <a:r>
              <a:rPr lang="ko-KR" altLang="en-US" sz="2400" spc="-150" dirty="0"/>
              <a:t>라고 보아야 할 것이다</a:t>
            </a:r>
            <a:r>
              <a:rPr lang="en-US" altLang="ko-KR" sz="2400" spc="-150" dirty="0"/>
              <a:t>.”</a:t>
            </a:r>
            <a:r>
              <a:rPr lang="ko-KR" altLang="en-US" sz="2400" spc="-150" dirty="0"/>
              <a:t>라고 판시</a:t>
            </a:r>
            <a:r>
              <a:rPr lang="en-US" altLang="ko-KR" sz="2400" spc="-150" dirty="0"/>
              <a:t>(</a:t>
            </a:r>
            <a:r>
              <a:rPr lang="ko-KR" altLang="en-US" sz="2400" spc="-150" dirty="0"/>
              <a:t>대법원 </a:t>
            </a:r>
            <a:r>
              <a:rPr lang="en-US" altLang="ko-KR" sz="2400" spc="-150" dirty="0"/>
              <a:t>1997. 5. 16. </a:t>
            </a:r>
            <a:r>
              <a:rPr lang="ko-KR" altLang="en-US" sz="2400" spc="-150" dirty="0"/>
              <a:t>선고 </a:t>
            </a:r>
            <a:r>
              <a:rPr lang="en-US" altLang="ko-KR" sz="2400" spc="-150" dirty="0"/>
              <a:t>96</a:t>
            </a:r>
            <a:r>
              <a:rPr lang="ko-KR" altLang="en-US" sz="2400" spc="-150" dirty="0"/>
              <a:t>다</a:t>
            </a:r>
            <a:r>
              <a:rPr lang="en-US" altLang="ko-KR" sz="2400" spc="-150" dirty="0"/>
              <a:t>47074 </a:t>
            </a:r>
            <a:r>
              <a:rPr lang="ko-KR" altLang="en-US" sz="2400" spc="-150" dirty="0"/>
              <a:t>판결</a:t>
            </a:r>
            <a:r>
              <a:rPr lang="en-US" altLang="ko-KR" sz="2400" spc="-150" dirty="0"/>
              <a:t>)</a:t>
            </a:r>
            <a:r>
              <a:rPr lang="ko-KR" altLang="en-US" sz="2400" spc="-150" dirty="0"/>
              <a:t>하였고</a:t>
            </a:r>
            <a:r>
              <a:rPr lang="en-US" altLang="ko-KR" sz="2400" spc="-150" dirty="0" smtClean="0"/>
              <a:t>,</a:t>
            </a:r>
          </a:p>
          <a:p>
            <a:pPr fontAlgn="base"/>
            <a:endParaRPr lang="en-US" altLang="ko-KR" sz="2000" spc="-150" dirty="0"/>
          </a:p>
          <a:p>
            <a:pPr fontAlgn="base"/>
            <a:endParaRPr lang="ko-KR" altLang="en-US" dirty="0"/>
          </a:p>
        </p:txBody>
      </p:sp>
    </p:spTree>
    <p:extLst>
      <p:ext uri="{BB962C8B-B14F-4D97-AF65-F5344CB8AC3E}">
        <p14:creationId xmlns:p14="http://schemas.microsoft.com/office/powerpoint/2010/main" val="97173790"/>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84775"/>
          </a:xfrm>
          <a:prstGeom prst="rect">
            <a:avLst/>
          </a:prstGeom>
          <a:noFill/>
        </p:spPr>
        <p:txBody>
          <a:bodyPr wrap="square" rtlCol="0">
            <a:spAutoFit/>
          </a:bodyPr>
          <a:lstStyle/>
          <a:p>
            <a:pPr fontAlgn="base"/>
            <a:r>
              <a:rPr lang="en-US" altLang="ko-KR" sz="3200" b="1" dirty="0" smtClean="0"/>
              <a:t>4. </a:t>
            </a:r>
            <a:r>
              <a:rPr lang="ko-KR" altLang="en-US" sz="3200" b="1" dirty="0" smtClean="0"/>
              <a:t>금속노조 </a:t>
            </a:r>
            <a:r>
              <a:rPr lang="ko-KR" altLang="en-US" sz="3200" b="1" dirty="0"/>
              <a:t>모범단체협약 간단한 검토 및 대응 </a:t>
            </a:r>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30088" y="567004"/>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0" y="889001"/>
            <a:ext cx="11975218" cy="7848302"/>
          </a:xfrm>
          <a:prstGeom prst="rect">
            <a:avLst/>
          </a:prstGeom>
          <a:noFill/>
        </p:spPr>
        <p:txBody>
          <a:bodyPr wrap="square" rtlCol="0">
            <a:spAutoFit/>
          </a:bodyPr>
          <a:lstStyle/>
          <a:p>
            <a:pPr fontAlgn="base">
              <a:lnSpc>
                <a:spcPct val="150000"/>
              </a:lnSpc>
            </a:pPr>
            <a:endParaRPr lang="en-US" altLang="ko-KR" sz="2400" b="1" spc="-150" dirty="0" smtClean="0"/>
          </a:p>
          <a:p>
            <a:pPr fontAlgn="base">
              <a:lnSpc>
                <a:spcPct val="150000"/>
              </a:lnSpc>
            </a:pPr>
            <a:endParaRPr lang="en-US" altLang="ko-KR" sz="2400" b="1" spc="-150" dirty="0" smtClean="0"/>
          </a:p>
          <a:p>
            <a:pPr fontAlgn="base">
              <a:lnSpc>
                <a:spcPct val="150000"/>
              </a:lnSpc>
            </a:pPr>
            <a:endParaRPr lang="en-US" altLang="ko-KR" sz="2400" b="1" spc="-150" dirty="0" smtClean="0"/>
          </a:p>
          <a:p>
            <a:pPr fontAlgn="base">
              <a:lnSpc>
                <a:spcPct val="150000"/>
              </a:lnSpc>
            </a:pPr>
            <a:endParaRPr lang="en-US" altLang="ko-KR" sz="2400" b="1" spc="-150" dirty="0" smtClean="0"/>
          </a:p>
          <a:p>
            <a:pPr fontAlgn="base">
              <a:lnSpc>
                <a:spcPct val="150000"/>
              </a:lnSpc>
            </a:pPr>
            <a:endParaRPr lang="en-US" altLang="ko-KR" sz="2400" b="1" spc="-150" dirty="0" smtClean="0"/>
          </a:p>
          <a:p>
            <a:pPr fontAlgn="base">
              <a:lnSpc>
                <a:spcPct val="150000"/>
              </a:lnSpc>
            </a:pPr>
            <a:r>
              <a:rPr lang="ko-KR" altLang="en-US" sz="2400" b="1" spc="-150" dirty="0" smtClean="0"/>
              <a:t>○ </a:t>
            </a:r>
            <a:r>
              <a:rPr lang="ko-KR" altLang="en-US" sz="2400" b="1" spc="-150" dirty="0"/>
              <a:t>대응</a:t>
            </a:r>
            <a:endParaRPr lang="ko-KR" altLang="en-US" sz="2400" spc="-150" dirty="0"/>
          </a:p>
          <a:p>
            <a:pPr fontAlgn="base">
              <a:lnSpc>
                <a:spcPct val="150000"/>
              </a:lnSpc>
            </a:pPr>
            <a:endParaRPr lang="en-US" altLang="ko-KR" sz="800" spc="-150" dirty="0" smtClean="0"/>
          </a:p>
          <a:p>
            <a:pPr fontAlgn="base">
              <a:lnSpc>
                <a:spcPct val="150000"/>
              </a:lnSpc>
            </a:pPr>
            <a:r>
              <a:rPr lang="ko-KR" altLang="en-US" sz="2400" spc="-150" dirty="0" smtClean="0">
                <a:solidFill>
                  <a:srgbClr val="FF0000"/>
                </a:solidFill>
              </a:rPr>
              <a:t>단체협약에 </a:t>
            </a:r>
            <a:r>
              <a:rPr lang="ko-KR" altLang="en-US" sz="2400" spc="-150" dirty="0">
                <a:solidFill>
                  <a:srgbClr val="FF0000"/>
                </a:solidFill>
              </a:rPr>
              <a:t>징계위원회 구성방법을 규정하고 있는 경우</a:t>
            </a:r>
            <a:r>
              <a:rPr lang="en-US" altLang="ko-KR" sz="2400" spc="-150" dirty="0">
                <a:solidFill>
                  <a:srgbClr val="FF0000"/>
                </a:solidFill>
              </a:rPr>
              <a:t>, </a:t>
            </a:r>
            <a:r>
              <a:rPr lang="ko-KR" altLang="en-US" sz="2400" spc="-150" dirty="0">
                <a:solidFill>
                  <a:srgbClr val="FF0000"/>
                </a:solidFill>
              </a:rPr>
              <a:t>징계위원회 절차를 거치지 않거나 그와 다른 방법에 의하여 구성된 징계위원회가 징계를 의결하였다면 이는 무효라는 것이 판례의 태도이다</a:t>
            </a:r>
            <a:r>
              <a:rPr lang="en-US" altLang="ko-KR" sz="2400" spc="-150" dirty="0">
                <a:solidFill>
                  <a:srgbClr val="FF0000"/>
                </a:solidFill>
              </a:rPr>
              <a:t>. </a:t>
            </a:r>
            <a:r>
              <a:rPr lang="ko-KR" altLang="en-US" sz="2400" u="sng" spc="-150" dirty="0">
                <a:solidFill>
                  <a:srgbClr val="3333FF"/>
                </a:solidFill>
              </a:rPr>
              <a:t>따라서 징계위원회 구성과 관련하여 </a:t>
            </a:r>
            <a:r>
              <a:rPr lang="ko-KR" altLang="en-US" sz="2400" u="sng" spc="-150" dirty="0" smtClean="0">
                <a:solidFill>
                  <a:srgbClr val="3333FF"/>
                </a:solidFill>
              </a:rPr>
              <a:t>사용자의 징계권 남용을 제한하고 노동조합의 개입을 최대화시킬 수 있는 규정을 둘 필요가 있다</a:t>
            </a:r>
            <a:r>
              <a:rPr lang="en-US" altLang="ko-KR" sz="2400" u="sng" spc="-150" dirty="0" smtClean="0">
                <a:solidFill>
                  <a:srgbClr val="3333FF"/>
                </a:solidFill>
              </a:rPr>
              <a:t>. </a:t>
            </a:r>
          </a:p>
          <a:p>
            <a:pPr fontAlgn="base"/>
            <a:endParaRPr lang="en-US" altLang="ko-KR" sz="2400" b="1" dirty="0" smtClean="0"/>
          </a:p>
          <a:p>
            <a:pPr fontAlgn="base">
              <a:lnSpc>
                <a:spcPct val="150000"/>
              </a:lnSpc>
            </a:pPr>
            <a:endParaRPr lang="en-US" altLang="ko-KR" sz="2400" u="sng" spc="-150" dirty="0">
              <a:solidFill>
                <a:srgbClr val="3333FF"/>
              </a:solidFill>
            </a:endParaRPr>
          </a:p>
          <a:p>
            <a:pPr fontAlgn="base">
              <a:lnSpc>
                <a:spcPct val="150000"/>
              </a:lnSpc>
            </a:pPr>
            <a:endParaRPr lang="en-US" altLang="ko-KR" sz="2400" u="sng" spc="-150" dirty="0" smtClean="0">
              <a:solidFill>
                <a:srgbClr val="3333FF"/>
              </a:solidFill>
            </a:endParaRPr>
          </a:p>
          <a:p>
            <a:pPr fontAlgn="base">
              <a:lnSpc>
                <a:spcPct val="150000"/>
              </a:lnSpc>
            </a:pPr>
            <a:endParaRPr lang="ko-KR" altLang="en-US" sz="2400" u="sng" spc="-150" dirty="0">
              <a:solidFill>
                <a:srgbClr val="3333FF"/>
              </a:solidFill>
            </a:endParaRPr>
          </a:p>
        </p:txBody>
      </p:sp>
      <p:sp>
        <p:nvSpPr>
          <p:cNvPr id="14" name="직사각형 13"/>
          <p:cNvSpPr/>
          <p:nvPr/>
        </p:nvSpPr>
        <p:spPr>
          <a:xfrm>
            <a:off x="118533" y="883272"/>
            <a:ext cx="11650133" cy="2566728"/>
          </a:xfrm>
          <a:prstGeom prst="rect">
            <a:avLst/>
          </a:prstGeom>
        </p:spPr>
        <p:txBody>
          <a:bodyPr wrap="square">
            <a:spAutoFit/>
          </a:bodyPr>
          <a:lstStyle/>
          <a:p>
            <a:pPr fontAlgn="base">
              <a:lnSpc>
                <a:spcPct val="130000"/>
              </a:lnSpc>
            </a:pPr>
            <a:r>
              <a:rPr lang="ko-KR" altLang="en-US" sz="2100" spc="-150" dirty="0" smtClean="0"/>
              <a:t>또한 판례는 노</a:t>
            </a:r>
            <a:r>
              <a:rPr lang="en-US" altLang="ko-KR" sz="2100" spc="-150" dirty="0" smtClean="0"/>
              <a:t>·</a:t>
            </a:r>
            <a:r>
              <a:rPr lang="ko-KR" altLang="en-US" sz="2100" spc="-150" dirty="0" smtClean="0"/>
              <a:t>사 동수 구성 징계위원회 관련 사안에서 이 사건 징계위원회의 경우 사용자측과 노동조합측 징계위원 각 </a:t>
            </a:r>
            <a:r>
              <a:rPr lang="en-US" altLang="ko-KR" sz="2100" spc="-150" dirty="0" smtClean="0"/>
              <a:t>4</a:t>
            </a:r>
            <a:r>
              <a:rPr lang="ko-KR" altLang="en-US" sz="2100" spc="-150" dirty="0" smtClean="0"/>
              <a:t>명씩과 원고 회사의 대표이사인 징계위원장 </a:t>
            </a:r>
            <a:r>
              <a:rPr lang="en-US" altLang="ko-KR" sz="2100" spc="-150" dirty="0" smtClean="0"/>
              <a:t>1</a:t>
            </a:r>
            <a:r>
              <a:rPr lang="ko-KR" altLang="en-US" sz="2100" spc="-150" dirty="0" smtClean="0"/>
              <a:t>명 등 </a:t>
            </a:r>
            <a:r>
              <a:rPr lang="en-US" altLang="ko-KR" sz="2100" spc="-150" dirty="0" smtClean="0"/>
              <a:t>9</a:t>
            </a:r>
            <a:r>
              <a:rPr lang="ko-KR" altLang="en-US" sz="2100" spc="-150" dirty="0" smtClean="0"/>
              <a:t>명으로 구성되었는데</a:t>
            </a:r>
            <a:r>
              <a:rPr lang="en-US" altLang="ko-KR" sz="2100" spc="-150" dirty="0" smtClean="0"/>
              <a:t>, </a:t>
            </a:r>
          </a:p>
          <a:p>
            <a:pPr fontAlgn="base">
              <a:lnSpc>
                <a:spcPct val="130000"/>
              </a:lnSpc>
            </a:pPr>
            <a:r>
              <a:rPr lang="ko-KR" altLang="en-US" sz="2100" spc="-150" dirty="0" smtClean="0"/>
              <a:t>이는 원고 회사의 단체협약 제</a:t>
            </a:r>
            <a:r>
              <a:rPr lang="en-US" altLang="ko-KR" sz="2100" spc="-150" dirty="0" smtClean="0"/>
              <a:t>33</a:t>
            </a:r>
            <a:r>
              <a:rPr lang="ko-KR" altLang="en-US" sz="2100" spc="-150" dirty="0" smtClean="0"/>
              <a:t>조에 따라 노사 각각 </a:t>
            </a:r>
            <a:r>
              <a:rPr lang="en-US" altLang="ko-KR" sz="2100" spc="-150" dirty="0" smtClean="0"/>
              <a:t>4</a:t>
            </a:r>
            <a:r>
              <a:rPr lang="ko-KR" altLang="en-US" sz="2100" spc="-150" dirty="0" smtClean="0"/>
              <a:t>명의 동수로 구성되었다고 볼 수 없으므로 </a:t>
            </a:r>
            <a:endParaRPr lang="en-US" altLang="ko-KR" sz="2100" spc="-150" dirty="0" smtClean="0"/>
          </a:p>
          <a:p>
            <a:pPr fontAlgn="base">
              <a:lnSpc>
                <a:spcPct val="130000"/>
              </a:lnSpc>
            </a:pPr>
            <a:r>
              <a:rPr lang="ko-KR" altLang="en-US" sz="2100" spc="-150" dirty="0" smtClean="0"/>
              <a:t>이는 </a:t>
            </a:r>
            <a:r>
              <a:rPr lang="ko-KR" altLang="en-US" sz="2100" b="1" u="sng" spc="-150" dirty="0" smtClean="0">
                <a:solidFill>
                  <a:srgbClr val="FF0000"/>
                </a:solidFill>
              </a:rPr>
              <a:t>단체협약상 징계규정을 위반하여 징계위원회를 구성한 것으로서 이러한 하자는 이 사건 징계의 무효 사유이며 그 당시 의결정족수가 충족되었거나 가부동수로서 징계위원장에 의해 결정권이 행사되었다고 하더라도 마찬가지이다</a:t>
            </a:r>
            <a:r>
              <a:rPr lang="en-US" altLang="ko-KR" sz="2100" spc="-150" dirty="0" smtClean="0"/>
              <a:t>.”</a:t>
            </a:r>
            <a:r>
              <a:rPr lang="ko-KR" altLang="en-US" sz="2100" spc="-150" dirty="0" smtClean="0"/>
              <a:t>라고 판시하였다</a:t>
            </a:r>
            <a:r>
              <a:rPr lang="en-US" altLang="ko-KR" sz="2100" spc="-150" dirty="0" smtClean="0"/>
              <a:t>(</a:t>
            </a:r>
            <a:r>
              <a:rPr lang="ko-KR" altLang="en-US" sz="2100" spc="-150" dirty="0" smtClean="0"/>
              <a:t>서울고등법원 </a:t>
            </a:r>
            <a:r>
              <a:rPr lang="en-US" altLang="ko-KR" sz="2100" spc="-150" dirty="0" smtClean="0"/>
              <a:t>2010. 8. 26. </a:t>
            </a:r>
            <a:r>
              <a:rPr lang="ko-KR" altLang="en-US" sz="2100" spc="-150" dirty="0" smtClean="0"/>
              <a:t>선고 </a:t>
            </a:r>
            <a:r>
              <a:rPr lang="en-US" altLang="ko-KR" sz="2100" spc="-150" dirty="0" smtClean="0"/>
              <a:t>2009</a:t>
            </a:r>
            <a:r>
              <a:rPr lang="ko-KR" altLang="en-US" sz="2100" spc="-150" dirty="0" smtClean="0"/>
              <a:t>누</a:t>
            </a:r>
            <a:r>
              <a:rPr lang="en-US" altLang="ko-KR" sz="2100" spc="-150" dirty="0" smtClean="0"/>
              <a:t>27208 </a:t>
            </a:r>
            <a:r>
              <a:rPr lang="ko-KR" altLang="en-US" sz="2100" spc="-150" dirty="0" smtClean="0"/>
              <a:t>판결</a:t>
            </a:r>
            <a:r>
              <a:rPr lang="en-US" altLang="ko-KR" sz="2100" spc="-150" dirty="0" smtClean="0"/>
              <a:t>).</a:t>
            </a:r>
            <a:endParaRPr lang="ko-KR" altLang="en-US" sz="2100" spc="-150" dirty="0"/>
          </a:p>
        </p:txBody>
      </p:sp>
    </p:spTree>
    <p:extLst>
      <p:ext uri="{BB962C8B-B14F-4D97-AF65-F5344CB8AC3E}">
        <p14:creationId xmlns:p14="http://schemas.microsoft.com/office/powerpoint/2010/main" val="2612247055"/>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84775"/>
          </a:xfrm>
          <a:prstGeom prst="rect">
            <a:avLst/>
          </a:prstGeom>
          <a:noFill/>
        </p:spPr>
        <p:txBody>
          <a:bodyPr wrap="square" rtlCol="0">
            <a:spAutoFit/>
          </a:bodyPr>
          <a:lstStyle/>
          <a:p>
            <a:pPr fontAlgn="base"/>
            <a:r>
              <a:rPr lang="en-US" altLang="ko-KR" sz="3200" b="1" dirty="0" smtClean="0"/>
              <a:t>4. </a:t>
            </a:r>
            <a:r>
              <a:rPr lang="ko-KR" altLang="en-US" sz="3200" b="1" dirty="0" smtClean="0"/>
              <a:t>금속노조 </a:t>
            </a:r>
            <a:r>
              <a:rPr lang="ko-KR" altLang="en-US" sz="3200" b="1" dirty="0"/>
              <a:t>모범단체협약 간단한 검토 및 대응 </a:t>
            </a:r>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30088" y="567004"/>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30775" y="716697"/>
            <a:ext cx="11975218" cy="2985433"/>
          </a:xfrm>
          <a:prstGeom prst="rect">
            <a:avLst/>
          </a:prstGeom>
          <a:noFill/>
        </p:spPr>
        <p:txBody>
          <a:bodyPr wrap="square" rtlCol="0">
            <a:spAutoFit/>
          </a:bodyPr>
          <a:lstStyle/>
          <a:p>
            <a:pPr fontAlgn="base"/>
            <a:r>
              <a:rPr lang="ko-KR" altLang="en-US" sz="2400" b="1" dirty="0"/>
              <a:t>나</a:t>
            </a:r>
            <a:r>
              <a:rPr lang="en-US" altLang="ko-KR" sz="2400" b="1" dirty="0"/>
              <a:t>. </a:t>
            </a:r>
            <a:r>
              <a:rPr lang="ko-KR" altLang="en-US" sz="2400" b="1" dirty="0"/>
              <a:t>징계절차 </a:t>
            </a:r>
          </a:p>
          <a:p>
            <a:pPr fontAlgn="base"/>
            <a:endParaRPr lang="en-US" altLang="ko-KR" sz="800" b="1" dirty="0"/>
          </a:p>
          <a:p>
            <a:pPr fontAlgn="base"/>
            <a:r>
              <a:rPr lang="ko-KR" altLang="en-US" sz="2400" b="1" dirty="0"/>
              <a:t>○ 모범조항</a:t>
            </a:r>
            <a:endParaRPr lang="ko-KR" altLang="en-US" sz="2400" dirty="0"/>
          </a:p>
          <a:p>
            <a:pPr fontAlgn="base"/>
            <a:endParaRPr lang="en-US" altLang="ko-KR" sz="2400" b="1" dirty="0" smtClean="0"/>
          </a:p>
          <a:p>
            <a:pPr fontAlgn="base">
              <a:lnSpc>
                <a:spcPct val="150000"/>
              </a:lnSpc>
            </a:pPr>
            <a:endParaRPr lang="en-US" altLang="ko-KR" sz="2400" u="sng" spc="-150" dirty="0">
              <a:solidFill>
                <a:srgbClr val="3333FF"/>
              </a:solidFill>
            </a:endParaRPr>
          </a:p>
          <a:p>
            <a:pPr fontAlgn="base">
              <a:lnSpc>
                <a:spcPct val="150000"/>
              </a:lnSpc>
            </a:pPr>
            <a:endParaRPr lang="en-US" altLang="ko-KR" sz="2400" u="sng" spc="-150" dirty="0" smtClean="0">
              <a:solidFill>
                <a:srgbClr val="3333FF"/>
              </a:solidFill>
            </a:endParaRPr>
          </a:p>
          <a:p>
            <a:pPr fontAlgn="base">
              <a:lnSpc>
                <a:spcPct val="150000"/>
              </a:lnSpc>
            </a:pPr>
            <a:endParaRPr lang="ko-KR" altLang="en-US" sz="2400" u="sng" spc="-150" dirty="0">
              <a:solidFill>
                <a:srgbClr val="3333FF"/>
              </a:solidFill>
            </a:endParaRPr>
          </a:p>
        </p:txBody>
      </p:sp>
      <p:sp>
        <p:nvSpPr>
          <p:cNvPr id="15" name="TextBox 14"/>
          <p:cNvSpPr txBox="1"/>
          <p:nvPr/>
        </p:nvSpPr>
        <p:spPr>
          <a:xfrm>
            <a:off x="78297" y="1595021"/>
            <a:ext cx="11815106" cy="5262979"/>
          </a:xfrm>
          <a:prstGeom prst="rect">
            <a:avLst/>
          </a:prstGeom>
          <a:noFill/>
          <a:ln w="12700">
            <a:solidFill>
              <a:schemeClr val="tx1"/>
            </a:solidFill>
          </a:ln>
        </p:spPr>
        <p:txBody>
          <a:bodyPr wrap="square" rtlCol="0">
            <a:spAutoFit/>
          </a:bodyPr>
          <a:lstStyle/>
          <a:p>
            <a:pPr fontAlgn="base">
              <a:lnSpc>
                <a:spcPct val="120000"/>
              </a:lnSpc>
            </a:pPr>
            <a:r>
              <a:rPr lang="ko-KR" altLang="en-US" sz="2000" spc="-150" dirty="0"/>
              <a:t>제</a:t>
            </a:r>
            <a:r>
              <a:rPr lang="en-US" altLang="ko-KR" sz="2000" spc="-150" dirty="0"/>
              <a:t>45</a:t>
            </a:r>
            <a:r>
              <a:rPr lang="ko-KR" altLang="en-US" sz="2000" spc="-150" dirty="0"/>
              <a:t>조 </a:t>
            </a:r>
            <a:r>
              <a:rPr lang="en-US" altLang="ko-KR" sz="2000" spc="-150" dirty="0"/>
              <a:t>[</a:t>
            </a:r>
            <a:r>
              <a:rPr lang="ko-KR" altLang="en-US" sz="2000" spc="-150" dirty="0"/>
              <a:t>징계절차</a:t>
            </a:r>
            <a:r>
              <a:rPr lang="en-US" altLang="ko-KR" sz="2000" spc="-150" dirty="0"/>
              <a:t>]</a:t>
            </a:r>
            <a:endParaRPr lang="ko-KR" altLang="en-US" sz="2000" spc="-150" dirty="0"/>
          </a:p>
          <a:p>
            <a:pPr fontAlgn="base">
              <a:lnSpc>
                <a:spcPct val="120000"/>
              </a:lnSpc>
            </a:pPr>
            <a:r>
              <a:rPr lang="ko-KR" altLang="en-US" sz="2000" spc="-150" dirty="0"/>
              <a:t>회사가 조합원을 징계하고자 할 때는 다음의 절차를 거쳐야 하며</a:t>
            </a:r>
            <a:r>
              <a:rPr lang="en-US" altLang="ko-KR" sz="2000" spc="-150" dirty="0"/>
              <a:t>, </a:t>
            </a:r>
            <a:r>
              <a:rPr lang="ko-KR" altLang="en-US" sz="2000" b="1" u="sng" spc="-150" dirty="0"/>
              <a:t>이를 따르지 않은 징계는 무효로 한다</a:t>
            </a:r>
            <a:r>
              <a:rPr lang="en-US" altLang="ko-KR" sz="2000" spc="-150" dirty="0"/>
              <a:t>.</a:t>
            </a:r>
            <a:endParaRPr lang="ko-KR" altLang="en-US" sz="2000" spc="-150" dirty="0"/>
          </a:p>
          <a:p>
            <a:pPr fontAlgn="base">
              <a:lnSpc>
                <a:spcPct val="120000"/>
              </a:lnSpc>
            </a:pPr>
            <a:r>
              <a:rPr lang="en-US" altLang="ko-KR" sz="2000" spc="-300" dirty="0"/>
              <a:t>1. </a:t>
            </a:r>
            <a:r>
              <a:rPr lang="ko-KR" altLang="en-US" sz="2000" spc="-300" dirty="0"/>
              <a:t>조합원을 징계하고자 할 때에는 반드시 인사위원회를 개최해야 하며</a:t>
            </a:r>
            <a:r>
              <a:rPr lang="en-US" altLang="ko-KR" sz="2000" spc="-300" dirty="0"/>
              <a:t>, </a:t>
            </a:r>
            <a:r>
              <a:rPr lang="ko-KR" altLang="en-US" sz="2000" spc="-300" dirty="0"/>
              <a:t>대상자의 인적 사항</a:t>
            </a:r>
            <a:r>
              <a:rPr lang="en-US" altLang="ko-KR" sz="2000" spc="-300" dirty="0"/>
              <a:t>, </a:t>
            </a:r>
            <a:r>
              <a:rPr lang="ko-KR" altLang="en-US" sz="2000" spc="-300" dirty="0"/>
              <a:t>징계사유</a:t>
            </a:r>
            <a:r>
              <a:rPr lang="en-US" altLang="ko-KR" sz="2000" spc="-300" dirty="0"/>
              <a:t>, </a:t>
            </a:r>
            <a:r>
              <a:rPr lang="ko-KR" altLang="en-US" sz="2000" spc="-300" dirty="0"/>
              <a:t>인사위원회 </a:t>
            </a:r>
            <a:r>
              <a:rPr lang="ko-KR" altLang="en-US" sz="2000" spc="-300" dirty="0" err="1"/>
              <a:t>개최일시</a:t>
            </a:r>
            <a:r>
              <a:rPr lang="ko-KR" altLang="en-US" sz="2000" spc="-300" dirty="0"/>
              <a:t> 및 장소를 명시하며 징계위원회 개최 </a:t>
            </a:r>
            <a:r>
              <a:rPr lang="en-US" altLang="ko-KR" sz="2000" spc="-300" dirty="0"/>
              <a:t>7</a:t>
            </a:r>
            <a:r>
              <a:rPr lang="ko-KR" altLang="en-US" sz="2000" spc="-300" dirty="0"/>
              <a:t>일 전까지 징계위원 및 해당자에게 서면으로 통보하여야 한다</a:t>
            </a:r>
            <a:r>
              <a:rPr lang="en-US" altLang="ko-KR" sz="2000" spc="-300" dirty="0"/>
              <a:t>.</a:t>
            </a:r>
            <a:endParaRPr lang="ko-KR" altLang="en-US" sz="2000" spc="-300" dirty="0"/>
          </a:p>
          <a:p>
            <a:pPr fontAlgn="base">
              <a:lnSpc>
                <a:spcPct val="120000"/>
              </a:lnSpc>
            </a:pPr>
            <a:r>
              <a:rPr lang="en-US" altLang="ko-KR" sz="2000" spc="-150" dirty="0"/>
              <a:t>2. </a:t>
            </a:r>
            <a:r>
              <a:rPr lang="ko-KR" altLang="en-US" sz="2000" b="1" u="sng" spc="-150" dirty="0"/>
              <a:t>인사위원회는 징계사유 발생일로부터 </a:t>
            </a:r>
            <a:r>
              <a:rPr lang="en-US" altLang="ko-KR" sz="2000" b="1" u="sng" spc="-150" dirty="0"/>
              <a:t>15</a:t>
            </a:r>
            <a:r>
              <a:rPr lang="ko-KR" altLang="en-US" sz="2000" b="1" u="sng" spc="-150" dirty="0"/>
              <a:t>일 이내에 개최해야 하며</a:t>
            </a:r>
            <a:r>
              <a:rPr lang="en-US" altLang="ko-KR" sz="2000" spc="-150" dirty="0"/>
              <a:t>, </a:t>
            </a:r>
            <a:r>
              <a:rPr lang="ko-KR" altLang="en-US" sz="2000" spc="-150" dirty="0"/>
              <a:t>해당 조합원에게 반드시 소명의 기회를 주어야 하고</a:t>
            </a:r>
            <a:r>
              <a:rPr lang="en-US" altLang="ko-KR" sz="2000" spc="-150" dirty="0"/>
              <a:t>, </a:t>
            </a:r>
            <a:r>
              <a:rPr lang="ko-KR" altLang="en-US" sz="2000" spc="-150" dirty="0"/>
              <a:t>증인을 신청할 때는 이를 받아들여야 한다</a:t>
            </a:r>
            <a:r>
              <a:rPr lang="en-US" altLang="ko-KR" sz="2000" spc="-150" dirty="0"/>
              <a:t>.</a:t>
            </a:r>
            <a:endParaRPr lang="ko-KR" altLang="en-US" sz="2000" spc="-150" dirty="0"/>
          </a:p>
          <a:p>
            <a:pPr fontAlgn="base">
              <a:lnSpc>
                <a:spcPct val="120000"/>
              </a:lnSpc>
            </a:pPr>
            <a:r>
              <a:rPr lang="en-US" altLang="ko-KR" sz="2000" spc="-150" dirty="0"/>
              <a:t>3. </a:t>
            </a:r>
            <a:r>
              <a:rPr lang="ko-KR" altLang="en-US" sz="2000" spc="-150" dirty="0"/>
              <a:t>인사위원회는 참석 징계위원들이 서명</a:t>
            </a:r>
            <a:r>
              <a:rPr lang="en-US" altLang="ko-KR" sz="2000" spc="-150" dirty="0"/>
              <a:t>, </a:t>
            </a:r>
            <a:r>
              <a:rPr lang="ko-KR" altLang="en-US" sz="2000" spc="-150" dirty="0"/>
              <a:t>날인한 회의록을 </a:t>
            </a:r>
            <a:r>
              <a:rPr lang="en-US" altLang="ko-KR" sz="2000" spc="-150" dirty="0"/>
              <a:t>3</a:t>
            </a:r>
            <a:r>
              <a:rPr lang="ko-KR" altLang="en-US" sz="2000" spc="-150" dirty="0"/>
              <a:t>통 작성하며</a:t>
            </a:r>
            <a:r>
              <a:rPr lang="en-US" altLang="ko-KR" sz="2000" spc="-150" dirty="0"/>
              <a:t>, </a:t>
            </a:r>
            <a:r>
              <a:rPr lang="ko-KR" altLang="en-US" sz="2000" spc="-150" dirty="0"/>
              <a:t>조합과 회사 및 징계 대상 조합원이 각각 </a:t>
            </a:r>
            <a:r>
              <a:rPr lang="en-US" altLang="ko-KR" sz="2000" spc="-150" dirty="0"/>
              <a:t>1</a:t>
            </a:r>
            <a:r>
              <a:rPr lang="ko-KR" altLang="en-US" sz="2000" spc="-150" dirty="0"/>
              <a:t>부씩 보관한다</a:t>
            </a:r>
            <a:r>
              <a:rPr lang="en-US" altLang="ko-KR" sz="2000" spc="-150" dirty="0"/>
              <a:t>.</a:t>
            </a:r>
            <a:endParaRPr lang="ko-KR" altLang="en-US" sz="2000" spc="-150" dirty="0"/>
          </a:p>
          <a:p>
            <a:pPr fontAlgn="base">
              <a:lnSpc>
                <a:spcPct val="120000"/>
              </a:lnSpc>
            </a:pPr>
            <a:r>
              <a:rPr lang="en-US" altLang="ko-KR" sz="2000" spc="-150" dirty="0"/>
              <a:t>4. </a:t>
            </a:r>
            <a:r>
              <a:rPr lang="ko-KR" altLang="en-US" sz="2000" spc="-150" dirty="0"/>
              <a:t>징계를 받은 자는 징계 결정 통보를 받은 날로부터 </a:t>
            </a:r>
            <a:r>
              <a:rPr lang="en-US" altLang="ko-KR" sz="2000" spc="-150" dirty="0"/>
              <a:t>7</a:t>
            </a:r>
            <a:r>
              <a:rPr lang="ko-KR" altLang="en-US" sz="2000" spc="-150" dirty="0"/>
              <a:t>일 이내에 재심을 청구할 수 있고</a:t>
            </a:r>
            <a:r>
              <a:rPr lang="en-US" altLang="ko-KR" sz="2000" spc="-150" dirty="0"/>
              <a:t>, </a:t>
            </a:r>
            <a:r>
              <a:rPr lang="ko-KR" altLang="en-US" sz="2000" spc="-150" dirty="0"/>
              <a:t>재심 청구가 있을 시 징계위원회는 접수일로부터 </a:t>
            </a:r>
            <a:r>
              <a:rPr lang="en-US" altLang="ko-KR" sz="2000" spc="-150" dirty="0"/>
              <a:t>7</a:t>
            </a:r>
            <a:r>
              <a:rPr lang="ko-KR" altLang="en-US" sz="2000" spc="-150" dirty="0"/>
              <a:t>일 이내에 재심사하여 통보하여야 한다</a:t>
            </a:r>
            <a:r>
              <a:rPr lang="en-US" altLang="ko-KR" sz="2000" spc="-150" dirty="0"/>
              <a:t>.</a:t>
            </a:r>
            <a:endParaRPr lang="ko-KR" altLang="en-US" sz="2000" spc="-150" dirty="0"/>
          </a:p>
          <a:p>
            <a:pPr fontAlgn="base">
              <a:lnSpc>
                <a:spcPct val="120000"/>
              </a:lnSpc>
            </a:pPr>
            <a:r>
              <a:rPr lang="en-US" altLang="ko-KR" sz="2000" spc="-150" dirty="0"/>
              <a:t>5. </a:t>
            </a:r>
            <a:r>
              <a:rPr lang="ko-KR" altLang="en-US" sz="2000" spc="-150" dirty="0"/>
              <a:t>재심은 원심보다 중징계를 할 수 없으며</a:t>
            </a:r>
            <a:r>
              <a:rPr lang="en-US" altLang="ko-KR" sz="2000" spc="-150" dirty="0"/>
              <a:t>, </a:t>
            </a:r>
            <a:r>
              <a:rPr lang="ko-KR" altLang="en-US" sz="2000" spc="-150" dirty="0"/>
              <a:t>재심 결정시까지 원심의 효력은 정지된다</a:t>
            </a:r>
            <a:r>
              <a:rPr lang="en-US" altLang="ko-KR" sz="2000" spc="-150" dirty="0"/>
              <a:t>.</a:t>
            </a:r>
            <a:endParaRPr lang="ko-KR" altLang="en-US" sz="2000" spc="-150" dirty="0"/>
          </a:p>
          <a:p>
            <a:pPr fontAlgn="base">
              <a:lnSpc>
                <a:spcPct val="120000"/>
              </a:lnSpc>
            </a:pPr>
            <a:r>
              <a:rPr lang="en-US" altLang="ko-KR" sz="2000" spc="-300" dirty="0"/>
              <a:t>6. </a:t>
            </a:r>
            <a:r>
              <a:rPr lang="ko-KR" altLang="en-US" sz="2000" spc="-300" dirty="0"/>
              <a:t>위 각호</a:t>
            </a:r>
            <a:r>
              <a:rPr lang="en-US" altLang="ko-KR" sz="2000" spc="-300" dirty="0"/>
              <a:t>(1-5)</a:t>
            </a:r>
            <a:r>
              <a:rPr lang="ko-KR" altLang="en-US" sz="2000" spc="-300" dirty="0"/>
              <a:t>에 해당하는 징계 절차에 하자가 있을 시는 동위원회에서 결정한 어떠한 사항도 효력을 발생하지 못한다</a:t>
            </a:r>
            <a:r>
              <a:rPr lang="en-US" altLang="ko-KR" sz="2000" spc="-300" dirty="0"/>
              <a:t>.</a:t>
            </a:r>
            <a:endParaRPr lang="ko-KR" altLang="en-US" sz="2000" spc="-300" dirty="0"/>
          </a:p>
          <a:p>
            <a:pPr fontAlgn="base">
              <a:lnSpc>
                <a:spcPct val="120000"/>
              </a:lnSpc>
            </a:pPr>
            <a:r>
              <a:rPr lang="en-US" altLang="ko-KR" sz="2000" spc="-150" dirty="0"/>
              <a:t>7. </a:t>
            </a:r>
            <a:r>
              <a:rPr lang="ko-KR" altLang="en-US" sz="2000" b="1" u="sng" spc="-150" dirty="0"/>
              <a:t>사유발생일로부터 </a:t>
            </a:r>
            <a:r>
              <a:rPr lang="en-US" altLang="ko-KR" sz="2000" b="1" u="sng" spc="-150" dirty="0"/>
              <a:t>6</a:t>
            </a:r>
            <a:r>
              <a:rPr lang="ko-KR" altLang="en-US" sz="2000" b="1" u="sng" spc="-150" dirty="0"/>
              <a:t>개월이 경과한 사안은 시효만료로 인하여 징계할 수 없다</a:t>
            </a:r>
            <a:r>
              <a:rPr lang="en-US" altLang="ko-KR" sz="2000" b="1" u="sng" spc="-150" dirty="0"/>
              <a:t>.</a:t>
            </a:r>
            <a:endParaRPr lang="ko-KR" altLang="en-US" sz="2000" b="1" u="sng" spc="-150" dirty="0"/>
          </a:p>
          <a:p>
            <a:pPr fontAlgn="base">
              <a:lnSpc>
                <a:spcPct val="120000"/>
              </a:lnSpc>
            </a:pPr>
            <a:r>
              <a:rPr lang="en-US" altLang="ko-KR" sz="2000" spc="-300" dirty="0"/>
              <a:t>8. </a:t>
            </a:r>
            <a:r>
              <a:rPr lang="ko-KR" altLang="en-US" sz="2000" spc="-300" dirty="0"/>
              <a:t>해당 징계사유를 이유로 징계처분을 한 경우에는 어떠한 경우에도 동일한 </a:t>
            </a:r>
            <a:r>
              <a:rPr lang="ko-KR" altLang="en-US" sz="2000" spc="-300" dirty="0" err="1"/>
              <a:t>징계사유롤</a:t>
            </a:r>
            <a:r>
              <a:rPr lang="ko-KR" altLang="en-US" sz="2000" spc="-300" dirty="0"/>
              <a:t> 이유로 다시 징계하지 않는다</a:t>
            </a:r>
            <a:r>
              <a:rPr lang="en-US" altLang="ko-KR" sz="2000" spc="-300" dirty="0"/>
              <a:t>.</a:t>
            </a:r>
            <a:endParaRPr lang="ko-KR" altLang="en-US" sz="2000" spc="-300" dirty="0"/>
          </a:p>
        </p:txBody>
      </p:sp>
    </p:spTree>
    <p:extLst>
      <p:ext uri="{BB962C8B-B14F-4D97-AF65-F5344CB8AC3E}">
        <p14:creationId xmlns:p14="http://schemas.microsoft.com/office/powerpoint/2010/main" val="3692295677"/>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84775"/>
          </a:xfrm>
          <a:prstGeom prst="rect">
            <a:avLst/>
          </a:prstGeom>
          <a:noFill/>
        </p:spPr>
        <p:txBody>
          <a:bodyPr wrap="square" rtlCol="0">
            <a:spAutoFit/>
          </a:bodyPr>
          <a:lstStyle/>
          <a:p>
            <a:pPr fontAlgn="base"/>
            <a:r>
              <a:rPr lang="en-US" altLang="ko-KR" sz="3200" b="1" dirty="0" smtClean="0"/>
              <a:t>4. </a:t>
            </a:r>
            <a:r>
              <a:rPr lang="ko-KR" altLang="en-US" sz="3200" b="1" dirty="0" smtClean="0"/>
              <a:t>금속노조 </a:t>
            </a:r>
            <a:r>
              <a:rPr lang="ko-KR" altLang="en-US" sz="3200" b="1" dirty="0"/>
              <a:t>모범단체협약 간단한 검토 및 대응 </a:t>
            </a:r>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30088" y="567004"/>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30775" y="716697"/>
            <a:ext cx="11975218" cy="7771358"/>
          </a:xfrm>
          <a:prstGeom prst="rect">
            <a:avLst/>
          </a:prstGeom>
          <a:noFill/>
        </p:spPr>
        <p:txBody>
          <a:bodyPr wrap="square" rtlCol="0">
            <a:spAutoFit/>
          </a:bodyPr>
          <a:lstStyle/>
          <a:p>
            <a:pPr fontAlgn="base">
              <a:lnSpc>
                <a:spcPct val="150000"/>
              </a:lnSpc>
            </a:pPr>
            <a:r>
              <a:rPr lang="ko-KR" altLang="en-US" sz="2400" b="1" spc="-150" dirty="0"/>
              <a:t>○ 관련 법리 및 대응</a:t>
            </a:r>
            <a:endParaRPr lang="ko-KR" altLang="en-US" sz="2400" spc="-150" dirty="0"/>
          </a:p>
          <a:p>
            <a:pPr fontAlgn="base">
              <a:lnSpc>
                <a:spcPct val="150000"/>
              </a:lnSpc>
            </a:pPr>
            <a:endParaRPr lang="en-US" altLang="ko-KR" sz="800" spc="-150" dirty="0" smtClean="0"/>
          </a:p>
          <a:p>
            <a:pPr fontAlgn="base">
              <a:lnSpc>
                <a:spcPct val="150000"/>
              </a:lnSpc>
            </a:pPr>
            <a:r>
              <a:rPr lang="ko-KR" altLang="en-US" sz="2200" spc="-150" dirty="0" smtClean="0"/>
              <a:t>판례는 </a:t>
            </a:r>
            <a:r>
              <a:rPr lang="ko-KR" altLang="en-US" sz="2200" spc="-150" dirty="0"/>
              <a:t>단체협약이 규정한 징계절차에 위반하여 이루어진 징계에 대해서는 원칙적으로 무효라는 태도를 가지고 있다</a:t>
            </a:r>
            <a:r>
              <a:rPr lang="en-US" altLang="ko-KR" sz="2200" spc="-150" dirty="0"/>
              <a:t>. </a:t>
            </a:r>
            <a:r>
              <a:rPr lang="ko-KR" altLang="en-US" sz="2200" spc="-150" dirty="0" smtClean="0"/>
              <a:t>따라서 </a:t>
            </a:r>
            <a:r>
              <a:rPr lang="ko-KR" altLang="en-US" sz="2200" u="sng" spc="-150" dirty="0">
                <a:solidFill>
                  <a:srgbClr val="3333FF"/>
                </a:solidFill>
              </a:rPr>
              <a:t>단체협약에 징계 절차에 관한 규정을 구체적으로 명시하는 것이 필요하다</a:t>
            </a:r>
            <a:r>
              <a:rPr lang="en-US" altLang="ko-KR" sz="2200" u="sng" spc="-150" dirty="0">
                <a:solidFill>
                  <a:srgbClr val="3333FF"/>
                </a:solidFill>
              </a:rPr>
              <a:t>. </a:t>
            </a:r>
            <a:r>
              <a:rPr lang="en-US" altLang="ko-KR" sz="2200" u="sng" spc="-150" dirty="0"/>
              <a:t>‘</a:t>
            </a:r>
            <a:r>
              <a:rPr lang="ko-KR" altLang="en-US" sz="2200" u="sng" spc="-150" dirty="0"/>
              <a:t>징계위원회 개최 *일 전까지 서면 통지’</a:t>
            </a:r>
            <a:r>
              <a:rPr lang="en-US" altLang="ko-KR" sz="2200" u="sng" spc="-150" dirty="0"/>
              <a:t>, ‘</a:t>
            </a:r>
            <a:r>
              <a:rPr lang="ko-KR" altLang="en-US" sz="2200" u="sng" spc="-150" dirty="0"/>
              <a:t>징계위원회의 자격과 선출</a:t>
            </a:r>
            <a:r>
              <a:rPr lang="ko-KR" altLang="en-US" sz="2200" u="sng" spc="-150" dirty="0" smtClean="0"/>
              <a:t>’</a:t>
            </a:r>
            <a:r>
              <a:rPr lang="en-US" altLang="ko-KR" sz="2200" u="sng" spc="-150" dirty="0" smtClean="0"/>
              <a:t>, ‘</a:t>
            </a:r>
            <a:r>
              <a:rPr lang="ko-KR" altLang="en-US" sz="2200" u="sng" spc="-150" dirty="0"/>
              <a:t>재심에서 초심보다 무거운 징계 금지’</a:t>
            </a:r>
            <a:r>
              <a:rPr lang="en-US" altLang="ko-KR" sz="2200" u="sng" spc="-150" dirty="0"/>
              <a:t>, ‘</a:t>
            </a:r>
            <a:r>
              <a:rPr lang="ko-KR" altLang="en-US" sz="2200" u="sng" spc="-150" dirty="0"/>
              <a:t>징계위원회 개최 후 *일 내 서면 통보’ 등 최대한 명확하게</a:t>
            </a:r>
            <a:r>
              <a:rPr lang="en-US" altLang="ko-KR" sz="2200" u="sng" spc="-150" dirty="0"/>
              <a:t>, </a:t>
            </a:r>
            <a:r>
              <a:rPr lang="ko-KR" altLang="en-US" sz="2200" u="sng" spc="-150" dirty="0"/>
              <a:t>구체적으로 규정해야 한다</a:t>
            </a:r>
            <a:r>
              <a:rPr lang="en-US" altLang="ko-KR" sz="2200" u="sng" spc="-150" dirty="0"/>
              <a:t>. </a:t>
            </a:r>
            <a:endParaRPr lang="ko-KR" altLang="en-US" sz="2200" u="sng" spc="-150" dirty="0"/>
          </a:p>
          <a:p>
            <a:pPr fontAlgn="base">
              <a:lnSpc>
                <a:spcPct val="150000"/>
              </a:lnSpc>
            </a:pPr>
            <a:endParaRPr lang="en-US" altLang="ko-KR" sz="2200" spc="-150" dirty="0" smtClean="0"/>
          </a:p>
          <a:p>
            <a:pPr fontAlgn="base">
              <a:lnSpc>
                <a:spcPct val="150000"/>
              </a:lnSpc>
            </a:pPr>
            <a:r>
              <a:rPr lang="ko-KR" altLang="en-US" sz="2200" spc="-150" dirty="0" smtClean="0"/>
              <a:t>한편</a:t>
            </a:r>
            <a:r>
              <a:rPr lang="en-US" altLang="ko-KR" sz="2200" spc="-150" dirty="0"/>
              <a:t>, </a:t>
            </a:r>
            <a:r>
              <a:rPr lang="ko-KR" altLang="en-US" sz="2200" spc="-150" dirty="0">
                <a:solidFill>
                  <a:srgbClr val="3333FF"/>
                </a:solidFill>
              </a:rPr>
              <a:t>판례는 절차상의 하자가 경미한 경우에는 문제 삼지 않는 경향</a:t>
            </a:r>
            <a:r>
              <a:rPr lang="en-US" altLang="ko-KR" sz="2200" spc="-150" dirty="0">
                <a:solidFill>
                  <a:srgbClr val="3333FF"/>
                </a:solidFill>
              </a:rPr>
              <a:t>(3</a:t>
            </a:r>
            <a:r>
              <a:rPr lang="ko-KR" altLang="en-US" sz="2200" spc="-150" dirty="0">
                <a:solidFill>
                  <a:srgbClr val="3333FF"/>
                </a:solidFill>
              </a:rPr>
              <a:t>일 전 통지의무를 지키지 않았으나 징계대상자가 출석하여 소명한 경우 등</a:t>
            </a:r>
            <a:r>
              <a:rPr lang="en-US" altLang="ko-KR" sz="2200" spc="-150" dirty="0">
                <a:solidFill>
                  <a:srgbClr val="3333FF"/>
                </a:solidFill>
              </a:rPr>
              <a:t>)</a:t>
            </a:r>
            <a:r>
              <a:rPr lang="ko-KR" altLang="en-US" sz="2200" spc="-150" dirty="0">
                <a:solidFill>
                  <a:srgbClr val="3333FF"/>
                </a:solidFill>
              </a:rPr>
              <a:t>이 있으므로 단체협약에 “위의 절차규정을 준수하지 않은 경우 그 이유를 불문하고 무효로 한다</a:t>
            </a:r>
            <a:r>
              <a:rPr lang="en-US" altLang="ko-KR" sz="2200" spc="-150" dirty="0">
                <a:solidFill>
                  <a:srgbClr val="3333FF"/>
                </a:solidFill>
              </a:rPr>
              <a:t>.”</a:t>
            </a:r>
            <a:r>
              <a:rPr lang="ko-KR" altLang="en-US" sz="2200" spc="-150" dirty="0">
                <a:solidFill>
                  <a:srgbClr val="3333FF"/>
                </a:solidFill>
              </a:rPr>
              <a:t>는 취지의 규정을 둘 필요가 있다</a:t>
            </a:r>
            <a:r>
              <a:rPr lang="en-US" altLang="ko-KR" sz="2200" spc="-150" dirty="0">
                <a:solidFill>
                  <a:srgbClr val="3333FF"/>
                </a:solidFill>
              </a:rPr>
              <a:t>. </a:t>
            </a:r>
            <a:r>
              <a:rPr lang="ko-KR" altLang="en-US" sz="2200" spc="-150" dirty="0">
                <a:solidFill>
                  <a:srgbClr val="3333FF"/>
                </a:solidFill>
              </a:rPr>
              <a:t> </a:t>
            </a:r>
            <a:r>
              <a:rPr lang="ko-KR" altLang="en-US" sz="2200" spc="-150" dirty="0" smtClean="0">
                <a:solidFill>
                  <a:srgbClr val="3333FF"/>
                </a:solidFill>
              </a:rPr>
              <a:t>또한 </a:t>
            </a:r>
            <a:r>
              <a:rPr lang="ko-KR" altLang="en-US" sz="2200" spc="-150" dirty="0">
                <a:solidFill>
                  <a:srgbClr val="3333FF"/>
                </a:solidFill>
              </a:rPr>
              <a:t>‘사유발생일로부터 </a:t>
            </a:r>
            <a:r>
              <a:rPr lang="en-US" altLang="ko-KR" sz="2200" spc="-150" dirty="0">
                <a:solidFill>
                  <a:srgbClr val="3333FF"/>
                </a:solidFill>
              </a:rPr>
              <a:t>6</a:t>
            </a:r>
            <a:r>
              <a:rPr lang="ko-KR" altLang="en-US" sz="2200" spc="-150" dirty="0">
                <a:solidFill>
                  <a:srgbClr val="3333FF"/>
                </a:solidFill>
              </a:rPr>
              <a:t>개월이 경과한 사안은 징계하지 아니한다</a:t>
            </a:r>
            <a:r>
              <a:rPr lang="en-US" altLang="ko-KR" sz="2200" spc="-150" dirty="0">
                <a:solidFill>
                  <a:srgbClr val="3333FF"/>
                </a:solidFill>
              </a:rPr>
              <a:t>.’</a:t>
            </a:r>
            <a:r>
              <a:rPr lang="ko-KR" altLang="en-US" sz="2200" spc="-150" dirty="0">
                <a:solidFill>
                  <a:srgbClr val="3333FF"/>
                </a:solidFill>
              </a:rPr>
              <a:t>라는 징계 시효 규정을 두는 것이 바람직하며</a:t>
            </a:r>
            <a:r>
              <a:rPr lang="en-US" altLang="ko-KR" sz="2200" spc="-150" dirty="0">
                <a:solidFill>
                  <a:srgbClr val="3333FF"/>
                </a:solidFill>
              </a:rPr>
              <a:t>, </a:t>
            </a:r>
            <a:r>
              <a:rPr lang="ko-KR" altLang="en-US" sz="2200" spc="-150" dirty="0">
                <a:solidFill>
                  <a:srgbClr val="3333FF"/>
                </a:solidFill>
              </a:rPr>
              <a:t>한 번 징계한 사유는 어떠한 경우에도 다시 징계하지 않는다는 규정을 두는 것도 바람직하다</a:t>
            </a:r>
            <a:r>
              <a:rPr lang="en-US" altLang="ko-KR" sz="2200" spc="-150" dirty="0">
                <a:solidFill>
                  <a:srgbClr val="3333FF"/>
                </a:solidFill>
              </a:rPr>
              <a:t>. </a:t>
            </a:r>
            <a:endParaRPr lang="ko-KR" altLang="en-US" sz="2200" spc="-150" dirty="0">
              <a:solidFill>
                <a:srgbClr val="3333FF"/>
              </a:solidFill>
            </a:endParaRPr>
          </a:p>
          <a:p>
            <a:pPr fontAlgn="base"/>
            <a:endParaRPr lang="en-US" altLang="ko-KR" sz="2200" b="1" spc="-150" dirty="0" smtClean="0"/>
          </a:p>
          <a:p>
            <a:pPr fontAlgn="base">
              <a:lnSpc>
                <a:spcPct val="150000"/>
              </a:lnSpc>
            </a:pPr>
            <a:endParaRPr lang="en-US" altLang="ko-KR" sz="2200" u="sng" spc="-150" dirty="0">
              <a:solidFill>
                <a:srgbClr val="3333FF"/>
              </a:solidFill>
            </a:endParaRPr>
          </a:p>
          <a:p>
            <a:pPr fontAlgn="base">
              <a:lnSpc>
                <a:spcPct val="150000"/>
              </a:lnSpc>
            </a:pPr>
            <a:endParaRPr lang="en-US" altLang="ko-KR" sz="2200" u="sng" spc="-150" dirty="0" smtClean="0">
              <a:solidFill>
                <a:srgbClr val="3333FF"/>
              </a:solidFill>
            </a:endParaRPr>
          </a:p>
          <a:p>
            <a:pPr fontAlgn="base">
              <a:lnSpc>
                <a:spcPct val="150000"/>
              </a:lnSpc>
            </a:pPr>
            <a:endParaRPr lang="ko-KR" altLang="en-US" sz="2200" u="sng" spc="-150" dirty="0">
              <a:solidFill>
                <a:srgbClr val="3333FF"/>
              </a:solidFill>
            </a:endParaRPr>
          </a:p>
        </p:txBody>
      </p:sp>
    </p:spTree>
    <p:extLst>
      <p:ext uri="{BB962C8B-B14F-4D97-AF65-F5344CB8AC3E}">
        <p14:creationId xmlns:p14="http://schemas.microsoft.com/office/powerpoint/2010/main" val="3179129983"/>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84775"/>
          </a:xfrm>
          <a:prstGeom prst="rect">
            <a:avLst/>
          </a:prstGeom>
          <a:noFill/>
        </p:spPr>
        <p:txBody>
          <a:bodyPr wrap="square" rtlCol="0">
            <a:spAutoFit/>
          </a:bodyPr>
          <a:lstStyle/>
          <a:p>
            <a:pPr fontAlgn="base"/>
            <a:r>
              <a:rPr lang="en-US" altLang="ko-KR" sz="3200" b="1" dirty="0" smtClean="0"/>
              <a:t>4. </a:t>
            </a:r>
            <a:r>
              <a:rPr lang="ko-KR" altLang="en-US" sz="3200" b="1" dirty="0" smtClean="0"/>
              <a:t>금속노조 </a:t>
            </a:r>
            <a:r>
              <a:rPr lang="ko-KR" altLang="en-US" sz="3200" b="1" dirty="0"/>
              <a:t>모범단체협약 간단한 검토 및 대응 </a:t>
            </a:r>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30088" y="567004"/>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30775" y="770842"/>
            <a:ext cx="11975218" cy="954107"/>
          </a:xfrm>
          <a:prstGeom prst="rect">
            <a:avLst/>
          </a:prstGeom>
          <a:noFill/>
        </p:spPr>
        <p:txBody>
          <a:bodyPr wrap="square" rtlCol="0">
            <a:spAutoFit/>
          </a:bodyPr>
          <a:lstStyle/>
          <a:p>
            <a:pPr fontAlgn="base"/>
            <a:r>
              <a:rPr lang="ko-KR" altLang="en-US" sz="2400" b="1" dirty="0" smtClean="0"/>
              <a:t>다</a:t>
            </a:r>
            <a:r>
              <a:rPr lang="en-US" altLang="ko-KR" sz="2400" b="1" dirty="0" smtClean="0"/>
              <a:t>. </a:t>
            </a:r>
            <a:r>
              <a:rPr lang="ko-KR" altLang="en-US" sz="2400" b="1" dirty="0" smtClean="0"/>
              <a:t>정리해고</a:t>
            </a:r>
            <a:endParaRPr lang="ko-KR" altLang="en-US" sz="2400" b="1" dirty="0"/>
          </a:p>
          <a:p>
            <a:pPr fontAlgn="base"/>
            <a:endParaRPr lang="en-US" altLang="ko-KR" sz="800" b="1" dirty="0" smtClean="0"/>
          </a:p>
          <a:p>
            <a:pPr fontAlgn="base"/>
            <a:r>
              <a:rPr lang="ko-KR" altLang="en-US" sz="2400" b="1" dirty="0" smtClean="0"/>
              <a:t>○ 모범조항</a:t>
            </a:r>
            <a:endParaRPr lang="ko-KR" altLang="en-US" sz="2400" dirty="0"/>
          </a:p>
        </p:txBody>
      </p:sp>
      <p:sp>
        <p:nvSpPr>
          <p:cNvPr id="12" name="TextBox 11"/>
          <p:cNvSpPr txBox="1"/>
          <p:nvPr/>
        </p:nvSpPr>
        <p:spPr>
          <a:xfrm>
            <a:off x="22854" y="1713377"/>
            <a:ext cx="11815106" cy="5262979"/>
          </a:xfrm>
          <a:prstGeom prst="rect">
            <a:avLst/>
          </a:prstGeom>
          <a:noFill/>
          <a:ln w="12700">
            <a:solidFill>
              <a:schemeClr val="tx1"/>
            </a:solidFill>
          </a:ln>
        </p:spPr>
        <p:txBody>
          <a:bodyPr wrap="square" rtlCol="0">
            <a:spAutoFit/>
          </a:bodyPr>
          <a:lstStyle/>
          <a:p>
            <a:pPr fontAlgn="base">
              <a:lnSpc>
                <a:spcPct val="120000"/>
              </a:lnSpc>
            </a:pPr>
            <a:r>
              <a:rPr lang="ko-KR" altLang="en-US" sz="2000" spc="-150" dirty="0"/>
              <a:t>제</a:t>
            </a:r>
            <a:r>
              <a:rPr lang="en-US" altLang="ko-KR" sz="2000" spc="-150" dirty="0"/>
              <a:t>53</a:t>
            </a:r>
            <a:r>
              <a:rPr lang="ko-KR" altLang="en-US" sz="2000" spc="-150" dirty="0"/>
              <a:t>조 </a:t>
            </a:r>
            <a:r>
              <a:rPr lang="en-US" altLang="ko-KR" sz="2000" spc="-150" dirty="0"/>
              <a:t>[</a:t>
            </a:r>
            <a:r>
              <a:rPr lang="ko-KR" altLang="en-US" sz="2000" spc="-150" dirty="0"/>
              <a:t>경영상 이유에 의한 해고의 제한</a:t>
            </a:r>
            <a:r>
              <a:rPr lang="en-US" altLang="ko-KR" sz="2000" spc="-150" dirty="0"/>
              <a:t>]</a:t>
            </a:r>
            <a:endParaRPr lang="ko-KR" altLang="en-US" sz="2000" spc="-150" dirty="0"/>
          </a:p>
          <a:p>
            <a:pPr fontAlgn="base">
              <a:lnSpc>
                <a:spcPct val="120000"/>
              </a:lnSpc>
            </a:pPr>
            <a:r>
              <a:rPr lang="ko-KR" altLang="en-US" sz="2000" spc="-150" dirty="0"/>
              <a:t>① 회사가 긴박한 경영상의 사유로 종업원을 해고하려 할 때는 적어도 </a:t>
            </a:r>
            <a:r>
              <a:rPr lang="en-US" altLang="ko-KR" sz="2000" spc="-150" dirty="0"/>
              <a:t>90</a:t>
            </a:r>
            <a:r>
              <a:rPr lang="ko-KR" altLang="en-US" sz="2000" spc="-150" dirty="0"/>
              <a:t>일 이전에 </a:t>
            </a:r>
            <a:r>
              <a:rPr lang="ko-KR" altLang="en-US" sz="2000" b="1" u="sng" spc="-150" dirty="0"/>
              <a:t>조합과 합의</a:t>
            </a:r>
            <a:r>
              <a:rPr lang="ko-KR" altLang="en-US" sz="2000" spc="-150" dirty="0"/>
              <a:t>하여야 한다</a:t>
            </a:r>
            <a:r>
              <a:rPr lang="en-US" altLang="ko-KR" sz="2000" spc="-150" dirty="0"/>
              <a:t>. </a:t>
            </a:r>
            <a:r>
              <a:rPr lang="ko-KR" altLang="en-US" sz="2000" spc="-150" dirty="0"/>
              <a:t>이 때 회사는 경영악화의 사유 및 구체적인 해결방안을 노동조합에 제출하여야 하며</a:t>
            </a:r>
            <a:r>
              <a:rPr lang="en-US" altLang="ko-KR" sz="2000" spc="-150" dirty="0"/>
              <a:t>, </a:t>
            </a:r>
            <a:r>
              <a:rPr lang="ko-KR" altLang="en-US" sz="2000" spc="-150" dirty="0"/>
              <a:t>동시에 현수준의 고용유지를 위한 해고 회피방안</a:t>
            </a:r>
            <a:r>
              <a:rPr lang="en-US" altLang="ko-KR" sz="2000" spc="-150" dirty="0"/>
              <a:t>, </a:t>
            </a:r>
            <a:r>
              <a:rPr lang="ko-KR" altLang="en-US" sz="2000" spc="-150" dirty="0"/>
              <a:t>최후의 수단으로서 해고대상 선정기준과 방법</a:t>
            </a:r>
            <a:r>
              <a:rPr lang="en-US" altLang="ko-KR" sz="2000" spc="-150" dirty="0"/>
              <a:t>, </a:t>
            </a:r>
            <a:r>
              <a:rPr lang="ko-KR" altLang="en-US" sz="2000" spc="-150" dirty="0"/>
              <a:t>해고 대상자수와 예정일</a:t>
            </a:r>
            <a:r>
              <a:rPr lang="en-US" altLang="ko-KR" sz="2000" spc="-150" dirty="0"/>
              <a:t>, </a:t>
            </a:r>
            <a:r>
              <a:rPr lang="ko-KR" altLang="en-US" sz="2000" spc="-150" dirty="0"/>
              <a:t>보상금 등 </a:t>
            </a:r>
            <a:r>
              <a:rPr lang="ko-KR" altLang="en-US" sz="2000" b="1" u="sng" spc="-150" dirty="0"/>
              <a:t>관련된 모든 자료를 조합에 제공</a:t>
            </a:r>
            <a:r>
              <a:rPr lang="ko-KR" altLang="en-US" sz="2000" spc="-150" dirty="0"/>
              <a:t>하여야 한다</a:t>
            </a:r>
            <a:r>
              <a:rPr lang="en-US" altLang="ko-KR" sz="2000" spc="-150" dirty="0"/>
              <a:t>. </a:t>
            </a:r>
            <a:endParaRPr lang="ko-KR" altLang="en-US" sz="2000" spc="-150" dirty="0"/>
          </a:p>
          <a:p>
            <a:pPr fontAlgn="base">
              <a:lnSpc>
                <a:spcPct val="120000"/>
              </a:lnSpc>
            </a:pPr>
            <a:r>
              <a:rPr lang="ko-KR" altLang="en-US" sz="2000" spc="-150" dirty="0"/>
              <a:t>② </a:t>
            </a:r>
            <a:r>
              <a:rPr lang="en-US" altLang="ko-KR" sz="2000" spc="-150" dirty="0"/>
              <a:t>1</a:t>
            </a:r>
            <a:r>
              <a:rPr lang="ko-KR" altLang="en-US" sz="2000" spc="-150" dirty="0"/>
              <a:t>항에서 “긴박한 경영상의 사유”란 “경영실패 등 회사의 귀책사유가 아닌 경우”로서 </a:t>
            </a:r>
            <a:r>
              <a:rPr lang="ko-KR" altLang="en-US" sz="2000" b="1" u="sng" spc="-150" dirty="0"/>
              <a:t>“기업의 도산 등으로 더 이상 근로관계의 존속을 기대할 수 없을 정도로 급박한 경우</a:t>
            </a:r>
            <a:r>
              <a:rPr lang="ko-KR" altLang="en-US" sz="2000" spc="-150" dirty="0"/>
              <a:t>”를 말한다</a:t>
            </a:r>
            <a:r>
              <a:rPr lang="en-US" altLang="ko-KR" sz="2000" spc="-150" dirty="0"/>
              <a:t>. </a:t>
            </a:r>
            <a:endParaRPr lang="ko-KR" altLang="en-US" sz="2000" spc="-150" dirty="0"/>
          </a:p>
          <a:p>
            <a:pPr fontAlgn="base">
              <a:lnSpc>
                <a:spcPct val="120000"/>
              </a:lnSpc>
            </a:pPr>
            <a:r>
              <a:rPr lang="ko-KR" altLang="en-US" sz="2000" spc="-150" dirty="0"/>
              <a:t>③ </a:t>
            </a:r>
            <a:r>
              <a:rPr lang="ko-KR" altLang="en-US" sz="2000" b="1" u="sng" spc="-150" dirty="0"/>
              <a:t>긴박한 경영상의 사유로 해고를 하기에 앞서 회사는 경영진의 개인재산을 담보로 한 자구노력 및 손해배상</a:t>
            </a:r>
            <a:r>
              <a:rPr lang="en-US" altLang="ko-KR" sz="2000" b="1" u="sng" spc="-150" dirty="0"/>
              <a:t>, </a:t>
            </a:r>
            <a:r>
              <a:rPr lang="ko-KR" altLang="en-US" sz="2000" b="1" u="sng" spc="-150" dirty="0"/>
              <a:t>인건비 이외 비용 절감</a:t>
            </a:r>
            <a:r>
              <a:rPr lang="en-US" altLang="ko-KR" sz="2000" b="1" u="sng" spc="-150" dirty="0"/>
              <a:t>, </a:t>
            </a:r>
            <a:r>
              <a:rPr lang="ko-KR" altLang="en-US" sz="2000" b="1" u="sng" spc="-150" dirty="0"/>
              <a:t>불요불급한 부동산 등 회사자산의 매각 등을 선행하여야 하며</a:t>
            </a:r>
            <a:r>
              <a:rPr lang="en-US" altLang="ko-KR" sz="2000" b="1" u="sng" spc="-150" dirty="0"/>
              <a:t>, </a:t>
            </a:r>
            <a:r>
              <a:rPr lang="ko-KR" altLang="en-US" sz="2000" b="1" u="sng" spc="-150" dirty="0"/>
              <a:t>그 이후 연장노동시간 제한과 정상노동시간 단축</a:t>
            </a:r>
            <a:r>
              <a:rPr lang="en-US" altLang="ko-KR" sz="2000" b="1" u="sng" spc="-150" dirty="0"/>
              <a:t>, </a:t>
            </a:r>
            <a:r>
              <a:rPr lang="ko-KR" altLang="en-US" sz="2000" b="1" u="sng" spc="-150" dirty="0"/>
              <a:t>신규채용중단</a:t>
            </a:r>
            <a:r>
              <a:rPr lang="en-US" altLang="ko-KR" sz="2000" b="1" u="sng" spc="-150" dirty="0"/>
              <a:t>, </a:t>
            </a:r>
            <a:r>
              <a:rPr lang="ko-KR" altLang="en-US" sz="2000" b="1" u="sng" spc="-150" dirty="0"/>
              <a:t>교육훈련 및 재훈련을 통한 다른 부서로의 전환 배치나 사외 파견</a:t>
            </a:r>
            <a:r>
              <a:rPr lang="en-US" altLang="ko-KR" sz="2000" b="1" u="sng" spc="-150" dirty="0"/>
              <a:t>, </a:t>
            </a:r>
            <a:r>
              <a:rPr lang="ko-KR" altLang="en-US" sz="2000" b="1" u="sng" spc="-150" dirty="0" err="1"/>
              <a:t>일시휴업</a:t>
            </a:r>
            <a:r>
              <a:rPr lang="en-US" altLang="ko-KR" sz="2000" b="1" u="sng" spc="-150" dirty="0"/>
              <a:t>, </a:t>
            </a:r>
            <a:r>
              <a:rPr lang="ko-KR" altLang="en-US" sz="2000" b="1" u="sng" spc="-150" dirty="0"/>
              <a:t>순환휴업</a:t>
            </a:r>
            <a:r>
              <a:rPr lang="en-US" altLang="ko-KR" sz="2000" b="1" u="sng" spc="-150" dirty="0"/>
              <a:t>, </a:t>
            </a:r>
            <a:r>
              <a:rPr lang="ko-KR" altLang="en-US" sz="2000" b="1" u="sng" spc="-150" dirty="0"/>
              <a:t>근무교대제의 </a:t>
            </a:r>
            <a:r>
              <a:rPr lang="ko-KR" altLang="en-US" sz="2000" b="1" u="sng" spc="-150" dirty="0" err="1"/>
              <a:t>개편등</a:t>
            </a:r>
            <a:r>
              <a:rPr lang="ko-KR" altLang="en-US" sz="2000" b="1" u="sng" spc="-150" dirty="0"/>
              <a:t> 고용을 유지하기 위한 모든 노력을 기울여야 한다</a:t>
            </a:r>
            <a:r>
              <a:rPr lang="en-US" altLang="ko-KR" sz="2000" b="1" u="sng" spc="-150" dirty="0"/>
              <a:t>. </a:t>
            </a:r>
            <a:endParaRPr lang="ko-KR" altLang="en-US" sz="2000" spc="-150" dirty="0"/>
          </a:p>
          <a:p>
            <a:pPr fontAlgn="base">
              <a:lnSpc>
                <a:spcPct val="120000"/>
              </a:lnSpc>
            </a:pPr>
            <a:r>
              <a:rPr lang="en-US" altLang="ko-KR" sz="2000" spc="-150" dirty="0" smtClean="0"/>
              <a:t> </a:t>
            </a:r>
            <a:r>
              <a:rPr lang="ko-KR" altLang="en-US" sz="2000" dirty="0"/>
              <a:t>④ </a:t>
            </a:r>
            <a:r>
              <a:rPr lang="en-US" altLang="ko-KR" sz="2000" dirty="0"/>
              <a:t>3</a:t>
            </a:r>
            <a:r>
              <a:rPr lang="ko-KR" altLang="en-US" sz="2000" dirty="0"/>
              <a:t>항에서 규정한 고용유지 노력만으로 근로기준법 제</a:t>
            </a:r>
            <a:r>
              <a:rPr lang="en-US" altLang="ko-KR" sz="2000" dirty="0"/>
              <a:t>31</a:t>
            </a:r>
            <a:r>
              <a:rPr lang="ko-KR" altLang="en-US" sz="2000" dirty="0"/>
              <a:t>조의 해고회피 노력 의무를 다한 것으로 간주되어서는 안되며</a:t>
            </a:r>
            <a:r>
              <a:rPr lang="en-US" altLang="ko-KR" sz="2000" dirty="0"/>
              <a:t>, </a:t>
            </a:r>
            <a:r>
              <a:rPr lang="ko-KR" altLang="en-US" sz="2000" dirty="0"/>
              <a:t>이러한 노력을 통해 최소한 </a:t>
            </a:r>
            <a:r>
              <a:rPr lang="en-US" altLang="ko-KR" sz="2000" dirty="0"/>
              <a:t>2</a:t>
            </a:r>
            <a:r>
              <a:rPr lang="ko-KR" altLang="en-US" sz="2000" dirty="0"/>
              <a:t>년 이상 현 수준의 고용유지가 이루어지고</a:t>
            </a:r>
            <a:r>
              <a:rPr lang="en-US" altLang="ko-KR" sz="2000" dirty="0"/>
              <a:t>, </a:t>
            </a:r>
            <a:r>
              <a:rPr lang="ko-KR" altLang="en-US" sz="2000" dirty="0"/>
              <a:t>그밖에 노동조합이 제시한 해고회피 방안을 성실하게 이행할 경우</a:t>
            </a:r>
            <a:r>
              <a:rPr lang="en-US" altLang="ko-KR" sz="2000" dirty="0"/>
              <a:t>, </a:t>
            </a:r>
            <a:r>
              <a:rPr lang="ko-KR" altLang="en-US" sz="2000" dirty="0"/>
              <a:t>해고회피 노력 의무를 다한 것으로 간주한다</a:t>
            </a:r>
            <a:r>
              <a:rPr lang="en-US" altLang="ko-KR" sz="2000" dirty="0"/>
              <a:t>. </a:t>
            </a:r>
            <a:endParaRPr lang="ko-KR" altLang="en-US" sz="2000" dirty="0"/>
          </a:p>
        </p:txBody>
      </p:sp>
    </p:spTree>
    <p:extLst>
      <p:ext uri="{BB962C8B-B14F-4D97-AF65-F5344CB8AC3E}">
        <p14:creationId xmlns:p14="http://schemas.microsoft.com/office/powerpoint/2010/main" val="3928395235"/>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84775"/>
          </a:xfrm>
          <a:prstGeom prst="rect">
            <a:avLst/>
          </a:prstGeom>
          <a:noFill/>
        </p:spPr>
        <p:txBody>
          <a:bodyPr wrap="square" rtlCol="0">
            <a:spAutoFit/>
          </a:bodyPr>
          <a:lstStyle/>
          <a:p>
            <a:pPr fontAlgn="base"/>
            <a:r>
              <a:rPr lang="en-US" altLang="ko-KR" sz="3200" b="1" dirty="0" smtClean="0"/>
              <a:t>4. </a:t>
            </a:r>
            <a:r>
              <a:rPr lang="ko-KR" altLang="en-US" sz="3200" b="1" dirty="0" smtClean="0"/>
              <a:t>금속노조 </a:t>
            </a:r>
            <a:r>
              <a:rPr lang="ko-KR" altLang="en-US" sz="3200" b="1" dirty="0"/>
              <a:t>모범단체협약 간단한 검토 및 대응 </a:t>
            </a:r>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30088" y="567004"/>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30775" y="770842"/>
            <a:ext cx="11975218" cy="461665"/>
          </a:xfrm>
          <a:prstGeom prst="rect">
            <a:avLst/>
          </a:prstGeom>
          <a:noFill/>
        </p:spPr>
        <p:txBody>
          <a:bodyPr wrap="square" rtlCol="0">
            <a:spAutoFit/>
          </a:bodyPr>
          <a:lstStyle/>
          <a:p>
            <a:pPr fontAlgn="base"/>
            <a:r>
              <a:rPr lang="en-US" altLang="ko-KR" sz="2400" b="1" dirty="0" smtClean="0"/>
              <a:t> </a:t>
            </a:r>
            <a:endParaRPr lang="ko-KR" altLang="en-US" sz="2400" dirty="0"/>
          </a:p>
        </p:txBody>
      </p:sp>
      <p:sp>
        <p:nvSpPr>
          <p:cNvPr id="12" name="TextBox 11"/>
          <p:cNvSpPr txBox="1"/>
          <p:nvPr/>
        </p:nvSpPr>
        <p:spPr>
          <a:xfrm>
            <a:off x="78297" y="937755"/>
            <a:ext cx="11815106" cy="5249642"/>
          </a:xfrm>
          <a:prstGeom prst="rect">
            <a:avLst/>
          </a:prstGeom>
          <a:noFill/>
          <a:ln w="12700">
            <a:solidFill>
              <a:schemeClr val="tx1"/>
            </a:solidFill>
          </a:ln>
        </p:spPr>
        <p:txBody>
          <a:bodyPr wrap="square" rtlCol="0">
            <a:spAutoFit/>
          </a:bodyPr>
          <a:lstStyle/>
          <a:p>
            <a:pPr fontAlgn="base">
              <a:lnSpc>
                <a:spcPct val="130000"/>
              </a:lnSpc>
            </a:pPr>
            <a:r>
              <a:rPr lang="ko-KR" altLang="en-US" sz="2000" dirty="0"/>
              <a:t>⑤ 성실한 해고회피 노력에도 불구하고 경영상 이유에 의한 해고가 불가피한 경우</a:t>
            </a:r>
            <a:r>
              <a:rPr lang="en-US" altLang="ko-KR" sz="2000" dirty="0"/>
              <a:t>, </a:t>
            </a:r>
            <a:r>
              <a:rPr lang="ko-KR" altLang="en-US" sz="2000" dirty="0"/>
              <a:t>회사는 노동자의 연령</a:t>
            </a:r>
            <a:r>
              <a:rPr lang="en-US" altLang="ko-KR" sz="2000" dirty="0"/>
              <a:t>, </a:t>
            </a:r>
            <a:r>
              <a:rPr lang="ko-KR" altLang="en-US" sz="2000" dirty="0"/>
              <a:t>근속년수</a:t>
            </a:r>
            <a:r>
              <a:rPr lang="en-US" altLang="ko-KR" sz="2000" dirty="0"/>
              <a:t>, </a:t>
            </a:r>
            <a:r>
              <a:rPr lang="ko-KR" altLang="en-US" sz="2000" dirty="0" err="1"/>
              <a:t>부양가족수</a:t>
            </a:r>
            <a:r>
              <a:rPr lang="ko-KR" altLang="en-US" sz="2000" dirty="0"/>
              <a:t> 등을 종합적으로 고려하여 </a:t>
            </a:r>
            <a:r>
              <a:rPr lang="ko-KR" altLang="en-US" sz="2000" b="1" u="sng" dirty="0"/>
              <a:t>조합과 합의</a:t>
            </a:r>
            <a:r>
              <a:rPr lang="ko-KR" altLang="en-US" sz="2000" dirty="0"/>
              <a:t>하에 합리적인 해고대상 선정기준을 정해야 한다</a:t>
            </a:r>
            <a:r>
              <a:rPr lang="en-US" altLang="ko-KR" sz="2000" dirty="0"/>
              <a:t>. </a:t>
            </a:r>
            <a:r>
              <a:rPr lang="ko-KR" altLang="en-US" sz="2000" b="1" u="sng" dirty="0"/>
              <a:t>합리적인 선정기준을 정하지 않았거나 사전에 정한 선정기준에 따라 대상자를 공정하게 선별하지 않은 해고는 무효이다</a:t>
            </a:r>
            <a:r>
              <a:rPr lang="en-US" altLang="ko-KR" sz="2000" b="1" u="sng" dirty="0"/>
              <a:t>.</a:t>
            </a:r>
            <a:endParaRPr lang="ko-KR" altLang="en-US" sz="2000" dirty="0"/>
          </a:p>
          <a:p>
            <a:pPr fontAlgn="base">
              <a:lnSpc>
                <a:spcPct val="130000"/>
              </a:lnSpc>
            </a:pPr>
            <a:r>
              <a:rPr lang="ko-KR" altLang="en-US" sz="2000" dirty="0"/>
              <a:t>⑥ 경영상의 사유로 인한 해고가 불가피할 경우</a:t>
            </a:r>
            <a:r>
              <a:rPr lang="en-US" altLang="ko-KR" sz="2000" dirty="0"/>
              <a:t>, </a:t>
            </a:r>
            <a:r>
              <a:rPr lang="ko-KR" altLang="en-US" sz="2000" dirty="0"/>
              <a:t>회사는 근속년수 </a:t>
            </a:r>
            <a:r>
              <a:rPr lang="en-US" altLang="ko-KR" sz="2000" dirty="0"/>
              <a:t>10</a:t>
            </a:r>
            <a:r>
              <a:rPr lang="ko-KR" altLang="en-US" sz="2000" dirty="0"/>
              <a:t>년 미만인 자는 </a:t>
            </a:r>
            <a:r>
              <a:rPr lang="en-US" altLang="ko-KR" sz="2000" dirty="0"/>
              <a:t>3</a:t>
            </a:r>
            <a:r>
              <a:rPr lang="ko-KR" altLang="en-US" sz="2000" dirty="0"/>
              <a:t>개월</a:t>
            </a:r>
            <a:r>
              <a:rPr lang="en-US" altLang="ko-KR" sz="2000" dirty="0"/>
              <a:t>, </a:t>
            </a:r>
            <a:r>
              <a:rPr lang="ko-KR" altLang="en-US" sz="2000" dirty="0"/>
              <a:t>근속년수 </a:t>
            </a:r>
            <a:r>
              <a:rPr lang="en-US" altLang="ko-KR" sz="2000" dirty="0"/>
              <a:t>10</a:t>
            </a:r>
            <a:r>
              <a:rPr lang="ko-KR" altLang="en-US" sz="2000" dirty="0"/>
              <a:t>년 이상인 자는 </a:t>
            </a:r>
            <a:r>
              <a:rPr lang="en-US" altLang="ko-KR" sz="2000" dirty="0"/>
              <a:t>6</a:t>
            </a:r>
            <a:r>
              <a:rPr lang="ko-KR" altLang="en-US" sz="2000" dirty="0"/>
              <a:t>개월 전에 그 해고를 예고해야 한다</a:t>
            </a:r>
            <a:r>
              <a:rPr lang="en-US" altLang="ko-KR" sz="2000" dirty="0"/>
              <a:t>. </a:t>
            </a:r>
            <a:r>
              <a:rPr lang="ko-KR" altLang="en-US" sz="2000" dirty="0"/>
              <a:t>해고수당</a:t>
            </a:r>
            <a:r>
              <a:rPr lang="en-US" altLang="ko-KR" sz="2000" dirty="0"/>
              <a:t>(</a:t>
            </a:r>
            <a:r>
              <a:rPr lang="ko-KR" altLang="en-US" sz="2000" dirty="0"/>
              <a:t>보상금</a:t>
            </a:r>
            <a:r>
              <a:rPr lang="en-US" altLang="ko-KR" sz="2000" dirty="0"/>
              <a:t>)</a:t>
            </a:r>
            <a:r>
              <a:rPr lang="ko-KR" altLang="en-US" sz="2000" dirty="0"/>
              <a:t>은 </a:t>
            </a:r>
            <a:r>
              <a:rPr lang="en-US" altLang="ko-KR" sz="2000" dirty="0"/>
              <a:t>6</a:t>
            </a:r>
            <a:r>
              <a:rPr lang="ko-KR" altLang="en-US" sz="2000" dirty="0" err="1"/>
              <a:t>개월분</a:t>
            </a:r>
            <a:r>
              <a:rPr lang="ko-KR" altLang="en-US" sz="2000" dirty="0"/>
              <a:t> 이상의 평균임금을 지급하고</a:t>
            </a:r>
            <a:r>
              <a:rPr lang="en-US" altLang="ko-KR" sz="2000" dirty="0"/>
              <a:t>, </a:t>
            </a:r>
            <a:r>
              <a:rPr lang="ko-KR" altLang="en-US" sz="2000" dirty="0"/>
              <a:t>근속년수 </a:t>
            </a:r>
            <a:r>
              <a:rPr lang="en-US" altLang="ko-KR" sz="2000" dirty="0"/>
              <a:t>10</a:t>
            </a:r>
            <a:r>
              <a:rPr lang="ko-KR" altLang="en-US" sz="2000" dirty="0"/>
              <a:t>년 이상인 자는 </a:t>
            </a:r>
            <a:r>
              <a:rPr lang="en-US" altLang="ko-KR" sz="2000" dirty="0"/>
              <a:t>12</a:t>
            </a:r>
            <a:r>
              <a:rPr lang="ko-KR" altLang="en-US" sz="2000" dirty="0" err="1"/>
              <a:t>개월분</a:t>
            </a:r>
            <a:r>
              <a:rPr lang="ko-KR" altLang="en-US" sz="2000" dirty="0"/>
              <a:t> 이상의 평균임금을 지급해야 한다</a:t>
            </a:r>
            <a:r>
              <a:rPr lang="en-US" altLang="ko-KR" sz="2000" dirty="0"/>
              <a:t>. </a:t>
            </a:r>
            <a:r>
              <a:rPr lang="ko-KR" altLang="en-US" sz="2000" dirty="0"/>
              <a:t>아울러 고용보험법의 고용안정사업지원금 등을 신청하여 최소한 </a:t>
            </a:r>
            <a:r>
              <a:rPr lang="en-US" altLang="ko-KR" sz="2000" dirty="0"/>
              <a:t>6</a:t>
            </a:r>
            <a:r>
              <a:rPr lang="ko-KR" altLang="en-US" sz="2000" dirty="0"/>
              <a:t>개월 이상의 전직훈련 및 창업훈련을 실시하여야 한다</a:t>
            </a:r>
            <a:r>
              <a:rPr lang="en-US" altLang="ko-KR" sz="2000" dirty="0"/>
              <a:t>. </a:t>
            </a:r>
            <a:endParaRPr lang="ko-KR" altLang="en-US" sz="2000" dirty="0"/>
          </a:p>
          <a:p>
            <a:pPr fontAlgn="base">
              <a:lnSpc>
                <a:spcPct val="130000"/>
              </a:lnSpc>
            </a:pPr>
            <a:r>
              <a:rPr lang="ko-KR" altLang="en-US" sz="2000" dirty="0"/>
              <a:t>⑦ 경영상의 사유로 인한 해고 이후 </a:t>
            </a:r>
            <a:r>
              <a:rPr lang="en-US" altLang="ko-KR" sz="2000" dirty="0"/>
              <a:t>2</a:t>
            </a:r>
            <a:r>
              <a:rPr lang="ko-KR" altLang="en-US" sz="2000" dirty="0"/>
              <a:t>년 동안은 해당 업무를 파견노동자나 임시직 등 비정규노동자로 대체해서는 아니 된다</a:t>
            </a:r>
            <a:r>
              <a:rPr lang="en-US" altLang="ko-KR" sz="2000" dirty="0"/>
              <a:t>.</a:t>
            </a:r>
            <a:endParaRPr lang="ko-KR" altLang="en-US" sz="2000" dirty="0"/>
          </a:p>
          <a:p>
            <a:pPr fontAlgn="base">
              <a:lnSpc>
                <a:spcPct val="130000"/>
              </a:lnSpc>
            </a:pPr>
            <a:r>
              <a:rPr lang="ko-KR" altLang="en-US" sz="2000" dirty="0"/>
              <a:t>⑨ 회사는 경영상의 이유로 인한 해고 이후 </a:t>
            </a:r>
            <a:r>
              <a:rPr lang="en-US" altLang="ko-KR" sz="2000" dirty="0"/>
              <a:t>2</a:t>
            </a:r>
            <a:r>
              <a:rPr lang="ko-KR" altLang="en-US" sz="2000" dirty="0"/>
              <a:t>년 이내에 신규채용을 하고자 할 경우</a:t>
            </a:r>
            <a:r>
              <a:rPr lang="en-US" altLang="ko-KR" sz="2000" dirty="0"/>
              <a:t>, </a:t>
            </a:r>
            <a:r>
              <a:rPr lang="ko-KR" altLang="en-US" sz="2000" dirty="0"/>
              <a:t>이들 정리해고자들을 우선적으로 </a:t>
            </a:r>
            <a:r>
              <a:rPr lang="ko-KR" altLang="en-US" sz="2000" dirty="0" err="1"/>
              <a:t>재고용하여야</a:t>
            </a:r>
            <a:r>
              <a:rPr lang="ko-KR" altLang="en-US" sz="2000" dirty="0"/>
              <a:t> 한다</a:t>
            </a:r>
            <a:r>
              <a:rPr lang="en-US" altLang="ko-KR" sz="2000" dirty="0"/>
              <a:t>.</a:t>
            </a:r>
            <a:endParaRPr lang="ko-KR" altLang="en-US" sz="2000" dirty="0"/>
          </a:p>
        </p:txBody>
      </p:sp>
    </p:spTree>
    <p:extLst>
      <p:ext uri="{BB962C8B-B14F-4D97-AF65-F5344CB8AC3E}">
        <p14:creationId xmlns:p14="http://schemas.microsoft.com/office/powerpoint/2010/main" val="2216543810"/>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84775"/>
          </a:xfrm>
          <a:prstGeom prst="rect">
            <a:avLst/>
          </a:prstGeom>
          <a:noFill/>
        </p:spPr>
        <p:txBody>
          <a:bodyPr wrap="square" rtlCol="0">
            <a:spAutoFit/>
          </a:bodyPr>
          <a:lstStyle/>
          <a:p>
            <a:pPr fontAlgn="base"/>
            <a:r>
              <a:rPr lang="en-US" altLang="ko-KR" sz="3200" b="1" dirty="0" smtClean="0"/>
              <a:t>4. </a:t>
            </a:r>
            <a:r>
              <a:rPr lang="ko-KR" altLang="en-US" sz="3200" b="1" dirty="0" smtClean="0"/>
              <a:t>금속노조 </a:t>
            </a:r>
            <a:r>
              <a:rPr lang="ko-KR" altLang="en-US" sz="3200" b="1" dirty="0"/>
              <a:t>모범단체협약 간단한 검토 및 대응 </a:t>
            </a:r>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30088" y="567004"/>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30775" y="770842"/>
            <a:ext cx="11975218" cy="6303264"/>
          </a:xfrm>
          <a:prstGeom prst="rect">
            <a:avLst/>
          </a:prstGeom>
          <a:noFill/>
        </p:spPr>
        <p:txBody>
          <a:bodyPr wrap="square" rtlCol="0">
            <a:spAutoFit/>
          </a:bodyPr>
          <a:lstStyle/>
          <a:p>
            <a:pPr fontAlgn="base"/>
            <a:r>
              <a:rPr lang="en-US" altLang="ko-KR" sz="2400" dirty="0" smtClean="0"/>
              <a:t>☞ </a:t>
            </a:r>
            <a:r>
              <a:rPr lang="ko-KR" altLang="en-US" sz="2400" dirty="0" smtClean="0"/>
              <a:t>사용자의 </a:t>
            </a:r>
            <a:r>
              <a:rPr lang="ko-KR" altLang="en-US" sz="2400" dirty="0"/>
              <a:t>상고에 대해 대법원이 </a:t>
            </a:r>
            <a:r>
              <a:rPr lang="ko-KR" altLang="en-US" sz="2400" dirty="0" err="1"/>
              <a:t>심리불속행</a:t>
            </a:r>
            <a:r>
              <a:rPr lang="ko-KR" altLang="en-US" sz="2400" dirty="0"/>
              <a:t> 기각하여 확정된 아래 부양지부 </a:t>
            </a:r>
            <a:r>
              <a:rPr lang="ko-KR" altLang="en-US" sz="2400" dirty="0" err="1"/>
              <a:t>풍산마이크로텍</a:t>
            </a:r>
            <a:r>
              <a:rPr lang="ko-KR" altLang="en-US" sz="2400" dirty="0"/>
              <a:t> </a:t>
            </a:r>
            <a:r>
              <a:rPr lang="ko-KR" altLang="en-US" sz="2400" dirty="0" err="1"/>
              <a:t>지회</a:t>
            </a:r>
            <a:r>
              <a:rPr lang="ko-KR" altLang="en-US" sz="2400" dirty="0"/>
              <a:t> 정리해고 관련 서울고등법원 판결은 아래와 같이 판시하였다</a:t>
            </a:r>
            <a:r>
              <a:rPr lang="en-US" altLang="ko-KR" sz="2400" dirty="0"/>
              <a:t>. </a:t>
            </a:r>
            <a:endParaRPr lang="ko-KR" altLang="en-US" sz="2400" dirty="0"/>
          </a:p>
          <a:p>
            <a:pPr fontAlgn="base"/>
            <a:endParaRPr lang="en-US" altLang="ko-KR" sz="800" dirty="0" smtClean="0"/>
          </a:p>
          <a:p>
            <a:pPr fontAlgn="base">
              <a:lnSpc>
                <a:spcPct val="120000"/>
              </a:lnSpc>
            </a:pPr>
            <a:r>
              <a:rPr lang="ko-KR" altLang="en-US" sz="2400" dirty="0" smtClean="0"/>
              <a:t>“</a:t>
            </a:r>
            <a:r>
              <a:rPr lang="ko-KR" altLang="en-US" sz="2400" dirty="0"/>
              <a:t>이 사건 정리해고 당시 </a:t>
            </a:r>
            <a:r>
              <a:rPr lang="ko-KR" altLang="en-US" sz="2400" u="sng" dirty="0"/>
              <a:t>객관적으로 보아 장래에 올 수 있는 위기에 미리 대처하기 위하여 고용인원을 감축할 합리적 필요성이 있었다고는 인정되지만</a:t>
            </a:r>
            <a:r>
              <a:rPr lang="en-US" altLang="ko-KR" sz="2400" dirty="0"/>
              <a:t>, </a:t>
            </a:r>
            <a:r>
              <a:rPr lang="ko-KR" altLang="en-US" sz="2400" dirty="0"/>
              <a:t>회사의 주장과 같이 </a:t>
            </a:r>
            <a:r>
              <a:rPr lang="ko-KR" altLang="en-US" sz="2400" b="1" u="sng" dirty="0"/>
              <a:t>도산의 위험에 직면하는 등 매우 신속한 조치가 필요할 정도로 급박한 경영 위기를 겪고 있었다고는 보이지 않는다</a:t>
            </a:r>
            <a:r>
              <a:rPr lang="en-US" altLang="ko-KR" sz="2400" dirty="0"/>
              <a:t>. </a:t>
            </a:r>
            <a:r>
              <a:rPr lang="ko-KR" altLang="en-US" sz="2400" dirty="0"/>
              <a:t>결국 </a:t>
            </a:r>
            <a:r>
              <a:rPr lang="ko-KR" altLang="en-US" sz="2400" b="1" u="sng" dirty="0"/>
              <a:t>회사로서는 </a:t>
            </a:r>
            <a:r>
              <a:rPr lang="ko-KR" altLang="en-US" sz="2400" b="1" u="sng" dirty="0" smtClean="0"/>
              <a:t>근로관계를 </a:t>
            </a:r>
            <a:r>
              <a:rPr lang="ko-KR" altLang="en-US" sz="2400" b="1" u="sng" dirty="0"/>
              <a:t>일방적으로 단절시키는 해고라는 극단적인 조치를 취하기에 앞서 경영 위기를 극복하기 위한 다른 방안을 적극적으로 모색하고 이를 시행하는데 필요한 정도의 시간은 있었다고 판단</a:t>
            </a:r>
            <a:r>
              <a:rPr lang="ko-KR" altLang="en-US" sz="2400" dirty="0"/>
              <a:t>된다</a:t>
            </a:r>
            <a:r>
              <a:rPr lang="en-US" altLang="ko-KR" sz="2400" dirty="0"/>
              <a:t>. </a:t>
            </a:r>
            <a:r>
              <a:rPr lang="ko-KR" altLang="en-US" sz="2400" dirty="0"/>
              <a:t>더욱이 </a:t>
            </a:r>
            <a:r>
              <a:rPr lang="ko-KR" altLang="en-US" sz="2400" b="1" u="sng" dirty="0">
                <a:solidFill>
                  <a:srgbClr val="FF0000"/>
                </a:solidFill>
              </a:rPr>
              <a:t>회사와 노조가 체결한 단체협약 제</a:t>
            </a:r>
            <a:r>
              <a:rPr lang="en-US" altLang="ko-KR" sz="2400" b="1" u="sng" dirty="0">
                <a:solidFill>
                  <a:srgbClr val="FF0000"/>
                </a:solidFill>
              </a:rPr>
              <a:t>26</a:t>
            </a:r>
            <a:r>
              <a:rPr lang="ko-KR" altLang="en-US" sz="2400" b="1" u="sng" dirty="0">
                <a:solidFill>
                  <a:srgbClr val="FF0000"/>
                </a:solidFill>
              </a:rPr>
              <a:t>조 제</a:t>
            </a:r>
            <a:r>
              <a:rPr lang="en-US" altLang="ko-KR" sz="2400" b="1" u="sng" dirty="0">
                <a:solidFill>
                  <a:srgbClr val="FF0000"/>
                </a:solidFill>
              </a:rPr>
              <a:t>2</a:t>
            </a:r>
            <a:r>
              <a:rPr lang="ko-KR" altLang="en-US" sz="2400" b="1" u="sng" dirty="0">
                <a:solidFill>
                  <a:srgbClr val="FF0000"/>
                </a:solidFill>
              </a:rPr>
              <a:t>항에서는 회사가 해고를 피하기 위해서 연장노동시간 제한과 정상노동시간 단축</a:t>
            </a:r>
            <a:r>
              <a:rPr lang="en-US" altLang="ko-KR" sz="2400" b="1" u="sng" dirty="0">
                <a:solidFill>
                  <a:srgbClr val="FF0000"/>
                </a:solidFill>
              </a:rPr>
              <a:t>, </a:t>
            </a:r>
            <a:r>
              <a:rPr lang="ko-KR" altLang="en-US" sz="2400" b="1" u="sng" dirty="0">
                <a:solidFill>
                  <a:srgbClr val="FF0000"/>
                </a:solidFill>
              </a:rPr>
              <a:t>신규채용 중단</a:t>
            </a:r>
            <a:r>
              <a:rPr lang="en-US" altLang="ko-KR" sz="2400" b="1" u="sng" dirty="0">
                <a:solidFill>
                  <a:srgbClr val="FF0000"/>
                </a:solidFill>
              </a:rPr>
              <a:t>, </a:t>
            </a:r>
            <a:r>
              <a:rPr lang="ko-KR" altLang="en-US" sz="2400" b="1" u="sng" dirty="0">
                <a:solidFill>
                  <a:srgbClr val="FF0000"/>
                </a:solidFill>
              </a:rPr>
              <a:t>교육훈련 및 재훈련을 통한 다른 부서로의 전환배치</a:t>
            </a:r>
            <a:r>
              <a:rPr lang="en-US" altLang="ko-KR" sz="2400" b="1" u="sng" dirty="0">
                <a:solidFill>
                  <a:srgbClr val="FF0000"/>
                </a:solidFill>
              </a:rPr>
              <a:t>, </a:t>
            </a:r>
            <a:r>
              <a:rPr lang="ko-KR" altLang="en-US" sz="2400" b="1" u="sng" dirty="0" err="1">
                <a:solidFill>
                  <a:srgbClr val="FF0000"/>
                </a:solidFill>
              </a:rPr>
              <a:t>일시휴업</a:t>
            </a:r>
            <a:r>
              <a:rPr lang="en-US" altLang="ko-KR" sz="2400" b="1" u="sng" dirty="0">
                <a:solidFill>
                  <a:srgbClr val="FF0000"/>
                </a:solidFill>
              </a:rPr>
              <a:t>, </a:t>
            </a:r>
            <a:r>
              <a:rPr lang="ko-KR" altLang="en-US" sz="2400" b="1" u="sng" dirty="0">
                <a:solidFill>
                  <a:srgbClr val="FF0000"/>
                </a:solidFill>
              </a:rPr>
              <a:t>근무교대제 개편 등 고용을 유지하기 위한 다각도의 노력을 기울여야 한다고 규정함으로써 회사에 대하여 보다 적극적인 해고 회피 노력을 요구</a:t>
            </a:r>
            <a:r>
              <a:rPr lang="ko-KR" altLang="en-US" sz="2400" dirty="0">
                <a:solidFill>
                  <a:srgbClr val="FF0000"/>
                </a:solidFill>
              </a:rPr>
              <a:t>하고 있다</a:t>
            </a:r>
            <a:r>
              <a:rPr lang="en-US" altLang="ko-KR" sz="2400" dirty="0">
                <a:solidFill>
                  <a:srgbClr val="FF0000"/>
                </a:solidFill>
              </a:rPr>
              <a:t>. </a:t>
            </a:r>
            <a:r>
              <a:rPr lang="ko-KR" altLang="en-US" sz="2400" dirty="0">
                <a:solidFill>
                  <a:srgbClr val="FF0000"/>
                </a:solidFill>
              </a:rPr>
              <a:t>하지만 </a:t>
            </a:r>
            <a:r>
              <a:rPr lang="ko-KR" altLang="en-US" sz="2400" u="sng" dirty="0">
                <a:solidFill>
                  <a:srgbClr val="FF0000"/>
                </a:solidFill>
              </a:rPr>
              <a:t>회사는 이에 대한 노력을 하지 않고 일방적으로 해고를 단행하였는바</a:t>
            </a:r>
            <a:r>
              <a:rPr lang="en-US" altLang="ko-KR" sz="2400" u="sng" dirty="0">
                <a:solidFill>
                  <a:srgbClr val="FF0000"/>
                </a:solidFill>
              </a:rPr>
              <a:t>, </a:t>
            </a:r>
            <a:r>
              <a:rPr lang="ko-KR" altLang="en-US" sz="2400" u="sng" dirty="0">
                <a:solidFill>
                  <a:srgbClr val="FF0000"/>
                </a:solidFill>
              </a:rPr>
              <a:t>해고 회피 노력을 하지 않았다고 볼 수 있다</a:t>
            </a:r>
            <a:r>
              <a:rPr lang="en-US" altLang="ko-KR" sz="2400" u="sng" dirty="0">
                <a:solidFill>
                  <a:srgbClr val="FF0000"/>
                </a:solidFill>
              </a:rPr>
              <a:t>.</a:t>
            </a:r>
            <a:r>
              <a:rPr lang="ko-KR" altLang="en-US" sz="2400" dirty="0" smtClean="0"/>
              <a:t>”</a:t>
            </a:r>
            <a:endParaRPr lang="ko-KR" altLang="en-US" sz="2400" dirty="0"/>
          </a:p>
        </p:txBody>
      </p:sp>
    </p:spTree>
    <p:extLst>
      <p:ext uri="{BB962C8B-B14F-4D97-AF65-F5344CB8AC3E}">
        <p14:creationId xmlns:p14="http://schemas.microsoft.com/office/powerpoint/2010/main" val="1054691062"/>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84775"/>
          </a:xfrm>
          <a:prstGeom prst="rect">
            <a:avLst/>
          </a:prstGeom>
          <a:noFill/>
        </p:spPr>
        <p:txBody>
          <a:bodyPr wrap="square" rtlCol="0">
            <a:spAutoFit/>
          </a:bodyPr>
          <a:lstStyle/>
          <a:p>
            <a:pPr fontAlgn="base"/>
            <a:r>
              <a:rPr lang="en-US" altLang="ko-KR" sz="3200" b="1" dirty="0" smtClean="0"/>
              <a:t>4. </a:t>
            </a:r>
            <a:r>
              <a:rPr lang="ko-KR" altLang="en-US" sz="3200" b="1" dirty="0" smtClean="0"/>
              <a:t>금속노조 </a:t>
            </a:r>
            <a:r>
              <a:rPr lang="ko-KR" altLang="en-US" sz="3200" b="1" dirty="0"/>
              <a:t>모범단체협약 간단한 검토 및 대응 </a:t>
            </a:r>
          </a:p>
        </p:txBody>
      </p:sp>
      <p:sp>
        <p:nvSpPr>
          <p:cNvPr id="4" name="Rectangle 1"/>
          <p:cNvSpPr>
            <a:spLocks noChangeArrowheads="1"/>
          </p:cNvSpPr>
          <p:nvPr/>
        </p:nvSpPr>
        <p:spPr bwMode="auto">
          <a:xfrm>
            <a:off x="3629024" y="2885217"/>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30088" y="567004"/>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30775" y="770842"/>
            <a:ext cx="11975218" cy="6334042"/>
          </a:xfrm>
          <a:prstGeom prst="rect">
            <a:avLst/>
          </a:prstGeom>
          <a:noFill/>
        </p:spPr>
        <p:txBody>
          <a:bodyPr wrap="square" rtlCol="0">
            <a:spAutoFit/>
          </a:bodyPr>
          <a:lstStyle/>
          <a:p>
            <a:pPr fontAlgn="base">
              <a:lnSpc>
                <a:spcPct val="130000"/>
              </a:lnSpc>
            </a:pPr>
            <a:r>
              <a:rPr lang="ko-KR" altLang="en-US" sz="2400" b="1" spc="-150" dirty="0"/>
              <a:t>○ 대응</a:t>
            </a:r>
            <a:endParaRPr lang="ko-KR" altLang="en-US" sz="2400" spc="-150" dirty="0"/>
          </a:p>
          <a:p>
            <a:pPr fontAlgn="base">
              <a:lnSpc>
                <a:spcPct val="130000"/>
              </a:lnSpc>
            </a:pPr>
            <a:r>
              <a:rPr lang="ko-KR" altLang="en-US" sz="2300" spc="-300" dirty="0"/>
              <a:t>대법원의 현재 태도는 긴박한 경영상의 필요</a:t>
            </a:r>
            <a:r>
              <a:rPr lang="en-US" altLang="ko-KR" sz="2300" spc="-300" dirty="0"/>
              <a:t>, </a:t>
            </a:r>
            <a:r>
              <a:rPr lang="ko-KR" altLang="en-US" sz="2300" spc="-300" dirty="0"/>
              <a:t>해고회피노력과 관련하여 폭 넓게 인정하고 있다</a:t>
            </a:r>
            <a:r>
              <a:rPr lang="en-US" altLang="ko-KR" sz="2300" spc="-300" dirty="0"/>
              <a:t>. </a:t>
            </a:r>
            <a:endParaRPr lang="ko-KR" altLang="en-US" sz="2300" spc="-300" dirty="0"/>
          </a:p>
          <a:p>
            <a:pPr fontAlgn="base">
              <a:lnSpc>
                <a:spcPct val="130000"/>
              </a:lnSpc>
            </a:pPr>
            <a:r>
              <a:rPr lang="ko-KR" altLang="en-US" sz="2300" spc="-150" dirty="0"/>
              <a:t>따라서 단체협약에 정리해고를 제한하는 조항을 명확하고 구체적으로 규정하여 이에 대한 대비를 해야 할 필요성이 있다</a:t>
            </a:r>
            <a:r>
              <a:rPr lang="en-US" altLang="ko-KR" sz="2300" spc="-150" dirty="0"/>
              <a:t>. </a:t>
            </a:r>
            <a:r>
              <a:rPr lang="ko-KR" altLang="en-US" sz="2300" spc="-150" dirty="0" smtClean="0"/>
              <a:t>위 </a:t>
            </a:r>
            <a:r>
              <a:rPr lang="ko-KR" altLang="en-US" sz="2300" spc="-150" dirty="0" err="1"/>
              <a:t>풍산지회</a:t>
            </a:r>
            <a:r>
              <a:rPr lang="ko-KR" altLang="en-US" sz="2300" spc="-150" dirty="0"/>
              <a:t> 판결과 같이 </a:t>
            </a:r>
            <a:r>
              <a:rPr lang="ko-KR" altLang="en-US" sz="2300" spc="-150" dirty="0">
                <a:solidFill>
                  <a:srgbClr val="FF0000"/>
                </a:solidFill>
              </a:rPr>
              <a:t>‘긴박한 경영상의 필요’를 </a:t>
            </a:r>
            <a:r>
              <a:rPr lang="ko-KR" altLang="en-US" sz="2300" spc="-150" dirty="0" err="1">
                <a:solidFill>
                  <a:srgbClr val="FF0000"/>
                </a:solidFill>
              </a:rPr>
              <a:t>단협에</a:t>
            </a:r>
            <a:r>
              <a:rPr lang="ko-KR" altLang="en-US" sz="2300" spc="-150" dirty="0">
                <a:solidFill>
                  <a:srgbClr val="FF0000"/>
                </a:solidFill>
              </a:rPr>
              <a:t> </a:t>
            </a:r>
            <a:r>
              <a:rPr lang="ko-KR" altLang="en-US" sz="2300" b="1" u="sng" spc="-150" dirty="0">
                <a:solidFill>
                  <a:srgbClr val="FF0000"/>
                </a:solidFill>
              </a:rPr>
              <a:t>“기업의 도산 등으로 더 이상 근로관계의 존속을 기대할 수 없을 정도로 급박한 경우</a:t>
            </a:r>
            <a:r>
              <a:rPr lang="ko-KR" altLang="en-US" sz="2300" spc="-150" dirty="0">
                <a:solidFill>
                  <a:srgbClr val="FF0000"/>
                </a:solidFill>
              </a:rPr>
              <a:t>”로 제한하고</a:t>
            </a:r>
            <a:r>
              <a:rPr lang="en-US" altLang="ko-KR" sz="2300" spc="-150" dirty="0">
                <a:solidFill>
                  <a:srgbClr val="FF0000"/>
                </a:solidFill>
              </a:rPr>
              <a:t>, </a:t>
            </a:r>
            <a:r>
              <a:rPr lang="ko-KR" altLang="en-US" sz="2300" spc="-150" dirty="0">
                <a:solidFill>
                  <a:srgbClr val="FF0000"/>
                </a:solidFill>
              </a:rPr>
              <a:t>해고회피노력을 “</a:t>
            </a:r>
            <a:r>
              <a:rPr lang="ko-KR" altLang="en-US" sz="2300" b="1" u="sng" spc="-150" dirty="0">
                <a:solidFill>
                  <a:srgbClr val="FF0000"/>
                </a:solidFill>
              </a:rPr>
              <a:t>경영진의 개인재산을 담보로 한 자구노력 및 손해배상</a:t>
            </a:r>
            <a:r>
              <a:rPr lang="en-US" altLang="ko-KR" sz="2300" b="1" u="sng" spc="-150" dirty="0">
                <a:solidFill>
                  <a:srgbClr val="FF0000"/>
                </a:solidFill>
              </a:rPr>
              <a:t>, </a:t>
            </a:r>
            <a:r>
              <a:rPr lang="ko-KR" altLang="en-US" sz="2300" b="1" u="sng" spc="-150" dirty="0">
                <a:solidFill>
                  <a:srgbClr val="FF0000"/>
                </a:solidFill>
              </a:rPr>
              <a:t>인건비 이외 비용 절감</a:t>
            </a:r>
            <a:r>
              <a:rPr lang="en-US" altLang="ko-KR" sz="2300" b="1" u="sng" spc="-150" dirty="0">
                <a:solidFill>
                  <a:srgbClr val="FF0000"/>
                </a:solidFill>
              </a:rPr>
              <a:t>, </a:t>
            </a:r>
            <a:r>
              <a:rPr lang="ko-KR" altLang="en-US" sz="2300" b="1" u="sng" spc="-150" dirty="0">
                <a:solidFill>
                  <a:srgbClr val="FF0000"/>
                </a:solidFill>
              </a:rPr>
              <a:t>불요불급한 부동산 등 회사자산의 매각 등을 선행하여야 하며</a:t>
            </a:r>
            <a:r>
              <a:rPr lang="en-US" altLang="ko-KR" sz="2300" b="1" u="sng" spc="-150" dirty="0">
                <a:solidFill>
                  <a:srgbClr val="FF0000"/>
                </a:solidFill>
              </a:rPr>
              <a:t>, </a:t>
            </a:r>
            <a:r>
              <a:rPr lang="ko-KR" altLang="en-US" sz="2300" b="1" u="sng" spc="-150" dirty="0">
                <a:solidFill>
                  <a:srgbClr val="FF0000"/>
                </a:solidFill>
              </a:rPr>
              <a:t>그 이후 연장노동시간 제한과 정상노동시간 단축</a:t>
            </a:r>
            <a:r>
              <a:rPr lang="en-US" altLang="ko-KR" sz="2300" b="1" u="sng" spc="-150" dirty="0">
                <a:solidFill>
                  <a:srgbClr val="FF0000"/>
                </a:solidFill>
              </a:rPr>
              <a:t>, </a:t>
            </a:r>
            <a:r>
              <a:rPr lang="ko-KR" altLang="en-US" sz="2300" b="1" u="sng" spc="-150" dirty="0">
                <a:solidFill>
                  <a:srgbClr val="FF0000"/>
                </a:solidFill>
              </a:rPr>
              <a:t>신규채용중단</a:t>
            </a:r>
            <a:r>
              <a:rPr lang="en-US" altLang="ko-KR" sz="2300" b="1" u="sng" spc="-150" dirty="0">
                <a:solidFill>
                  <a:srgbClr val="FF0000"/>
                </a:solidFill>
              </a:rPr>
              <a:t>, </a:t>
            </a:r>
            <a:r>
              <a:rPr lang="ko-KR" altLang="en-US" sz="2300" b="1" u="sng" spc="-150" dirty="0">
                <a:solidFill>
                  <a:srgbClr val="FF0000"/>
                </a:solidFill>
              </a:rPr>
              <a:t>교육훈련 및 재훈련을 통한 다른 부서로의 전환 배치나 사외 파견</a:t>
            </a:r>
            <a:r>
              <a:rPr lang="en-US" altLang="ko-KR" sz="2300" b="1" u="sng" spc="-150" dirty="0">
                <a:solidFill>
                  <a:srgbClr val="FF0000"/>
                </a:solidFill>
              </a:rPr>
              <a:t>, </a:t>
            </a:r>
            <a:r>
              <a:rPr lang="ko-KR" altLang="en-US" sz="2300" b="1" u="sng" spc="-150" dirty="0" err="1">
                <a:solidFill>
                  <a:srgbClr val="FF0000"/>
                </a:solidFill>
              </a:rPr>
              <a:t>일시휴업</a:t>
            </a:r>
            <a:r>
              <a:rPr lang="en-US" altLang="ko-KR" sz="2300" b="1" u="sng" spc="-150" dirty="0">
                <a:solidFill>
                  <a:srgbClr val="FF0000"/>
                </a:solidFill>
              </a:rPr>
              <a:t>, </a:t>
            </a:r>
            <a:r>
              <a:rPr lang="ko-KR" altLang="en-US" sz="2300" b="1" u="sng" spc="-150" dirty="0">
                <a:solidFill>
                  <a:srgbClr val="FF0000"/>
                </a:solidFill>
              </a:rPr>
              <a:t>순환휴업</a:t>
            </a:r>
            <a:r>
              <a:rPr lang="en-US" altLang="ko-KR" sz="2300" b="1" u="sng" spc="-150" dirty="0">
                <a:solidFill>
                  <a:srgbClr val="FF0000"/>
                </a:solidFill>
              </a:rPr>
              <a:t>, </a:t>
            </a:r>
            <a:r>
              <a:rPr lang="ko-KR" altLang="en-US" sz="2300" b="1" u="sng" spc="-150" dirty="0">
                <a:solidFill>
                  <a:srgbClr val="FF0000"/>
                </a:solidFill>
              </a:rPr>
              <a:t>근무교대제의 개편 등 고용을 유지하기 위한 모든 노력을 기울여야 한다</a:t>
            </a:r>
            <a:r>
              <a:rPr lang="en-US" altLang="ko-KR" sz="2300" b="1" u="sng" spc="-150" dirty="0">
                <a:solidFill>
                  <a:srgbClr val="FF0000"/>
                </a:solidFill>
              </a:rPr>
              <a:t>.”</a:t>
            </a:r>
            <a:r>
              <a:rPr lang="ko-KR" altLang="en-US" sz="2300" spc="-150" dirty="0"/>
              <a:t>로 구체적이고 제한적으로 명시하면 회사가 이를 준수해야 유효한 정리해고를 할 수 있다</a:t>
            </a:r>
            <a:r>
              <a:rPr lang="en-US" altLang="ko-KR" sz="2300" spc="-150" dirty="0"/>
              <a:t>. </a:t>
            </a:r>
            <a:r>
              <a:rPr lang="ko-KR" altLang="en-US" sz="2300" spc="-150" dirty="0" smtClean="0"/>
              <a:t>즉</a:t>
            </a:r>
            <a:r>
              <a:rPr lang="en-US" altLang="ko-KR" sz="2300" spc="-150" dirty="0"/>
              <a:t>, </a:t>
            </a:r>
            <a:r>
              <a:rPr lang="ko-KR" altLang="en-US" sz="2300" spc="-150" dirty="0"/>
              <a:t>회사의 선제적 구조조정을 막을 수 있는 조치로 작용할 수 있다</a:t>
            </a:r>
            <a:r>
              <a:rPr lang="en-US" altLang="ko-KR" sz="2300" spc="-150" dirty="0"/>
              <a:t>. </a:t>
            </a:r>
            <a:r>
              <a:rPr lang="ko-KR" altLang="en-US" sz="2300" spc="-150" dirty="0" smtClean="0">
                <a:solidFill>
                  <a:srgbClr val="FF0000"/>
                </a:solidFill>
              </a:rPr>
              <a:t>또한 </a:t>
            </a:r>
            <a:r>
              <a:rPr lang="ko-KR" altLang="en-US" sz="2300" spc="-150" dirty="0">
                <a:solidFill>
                  <a:srgbClr val="FF0000"/>
                </a:solidFill>
              </a:rPr>
              <a:t>정리해고는 합리적이고 공정한 기준에 따라 해고 대상자를 선정해야 유효할 수 있는데 그 기준에 대해 노동조합과의 “합의”를 선제 조건으로 명시해야 한다</a:t>
            </a:r>
            <a:r>
              <a:rPr lang="en-US" altLang="ko-KR" sz="2300" spc="-150" dirty="0">
                <a:solidFill>
                  <a:srgbClr val="FF0000"/>
                </a:solidFill>
              </a:rPr>
              <a:t>. </a:t>
            </a:r>
            <a:endParaRPr lang="ko-KR" altLang="en-US" sz="2300" spc="-150" dirty="0">
              <a:solidFill>
                <a:srgbClr val="FF0000"/>
              </a:solidFill>
            </a:endParaRPr>
          </a:p>
        </p:txBody>
      </p:sp>
    </p:spTree>
    <p:extLst>
      <p:ext uri="{BB962C8B-B14F-4D97-AF65-F5344CB8AC3E}">
        <p14:creationId xmlns:p14="http://schemas.microsoft.com/office/powerpoint/2010/main" val="300787597"/>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84775"/>
          </a:xfrm>
          <a:prstGeom prst="rect">
            <a:avLst/>
          </a:prstGeom>
          <a:noFill/>
        </p:spPr>
        <p:txBody>
          <a:bodyPr wrap="square" rtlCol="0">
            <a:spAutoFit/>
          </a:bodyPr>
          <a:lstStyle/>
          <a:p>
            <a:pPr fontAlgn="base"/>
            <a:r>
              <a:rPr lang="en-US" altLang="ko-KR" sz="3200" b="1" dirty="0" smtClean="0"/>
              <a:t>4. </a:t>
            </a:r>
            <a:r>
              <a:rPr lang="ko-KR" altLang="en-US" sz="3200" b="1" dirty="0" smtClean="0"/>
              <a:t>금속노조 </a:t>
            </a:r>
            <a:r>
              <a:rPr lang="ko-KR" altLang="en-US" sz="3200" b="1" dirty="0"/>
              <a:t>모범단체협약 간단한 검토 및 대응 </a:t>
            </a:r>
          </a:p>
        </p:txBody>
      </p:sp>
      <p:sp>
        <p:nvSpPr>
          <p:cNvPr id="4" name="Rectangle 1"/>
          <p:cNvSpPr>
            <a:spLocks noChangeArrowheads="1"/>
          </p:cNvSpPr>
          <p:nvPr/>
        </p:nvSpPr>
        <p:spPr bwMode="auto">
          <a:xfrm>
            <a:off x="78297" y="2785888"/>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30088" y="567004"/>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30775" y="770842"/>
            <a:ext cx="11975218" cy="1323439"/>
          </a:xfrm>
          <a:prstGeom prst="rect">
            <a:avLst/>
          </a:prstGeom>
          <a:noFill/>
        </p:spPr>
        <p:txBody>
          <a:bodyPr wrap="square" rtlCol="0">
            <a:spAutoFit/>
          </a:bodyPr>
          <a:lstStyle/>
          <a:p>
            <a:pPr fontAlgn="base"/>
            <a:r>
              <a:rPr lang="ko-KR" altLang="en-US" sz="2400" b="1" dirty="0" smtClean="0"/>
              <a:t>라</a:t>
            </a:r>
            <a:r>
              <a:rPr lang="en-US" altLang="ko-KR" sz="2400" b="1" dirty="0" smtClean="0"/>
              <a:t>. </a:t>
            </a:r>
            <a:r>
              <a:rPr lang="ko-KR" altLang="en-US" sz="2400" b="1" dirty="0" smtClean="0"/>
              <a:t>쟁의기간 </a:t>
            </a:r>
            <a:r>
              <a:rPr lang="ko-KR" altLang="en-US" sz="2400" b="1" dirty="0"/>
              <a:t>중 신규채용 및 대체근무 금지</a:t>
            </a:r>
          </a:p>
          <a:p>
            <a:pPr fontAlgn="base"/>
            <a:endParaRPr lang="en-US" altLang="ko-KR" sz="800" b="1" dirty="0" smtClean="0"/>
          </a:p>
          <a:p>
            <a:pPr fontAlgn="base"/>
            <a:r>
              <a:rPr lang="ko-KR" altLang="en-US" sz="2400" b="1" dirty="0" smtClean="0"/>
              <a:t>○ 모범조항</a:t>
            </a:r>
            <a:endParaRPr lang="en-US" altLang="ko-KR" sz="2400" b="1" dirty="0" smtClean="0"/>
          </a:p>
          <a:p>
            <a:pPr fontAlgn="base"/>
            <a:endParaRPr lang="ko-KR" altLang="en-US" sz="2400" dirty="0"/>
          </a:p>
        </p:txBody>
      </p:sp>
      <p:sp>
        <p:nvSpPr>
          <p:cNvPr id="12" name="TextBox 11"/>
          <p:cNvSpPr txBox="1"/>
          <p:nvPr/>
        </p:nvSpPr>
        <p:spPr>
          <a:xfrm>
            <a:off x="22854" y="1713377"/>
            <a:ext cx="11815106" cy="1015663"/>
          </a:xfrm>
          <a:prstGeom prst="rect">
            <a:avLst/>
          </a:prstGeom>
          <a:noFill/>
          <a:ln w="12700">
            <a:solidFill>
              <a:schemeClr val="tx1"/>
            </a:solidFill>
          </a:ln>
        </p:spPr>
        <p:txBody>
          <a:bodyPr wrap="square" rtlCol="0">
            <a:spAutoFit/>
          </a:bodyPr>
          <a:lstStyle/>
          <a:p>
            <a:pPr fontAlgn="base"/>
            <a:r>
              <a:rPr lang="ko-KR" altLang="en-US" sz="2000" dirty="0"/>
              <a:t>제</a:t>
            </a:r>
            <a:r>
              <a:rPr lang="en-US" altLang="ko-KR" sz="2000" dirty="0"/>
              <a:t>179</a:t>
            </a:r>
            <a:r>
              <a:rPr lang="ko-KR" altLang="en-US" sz="2000" dirty="0"/>
              <a:t>조 </a:t>
            </a:r>
            <a:r>
              <a:rPr lang="en-US" altLang="ko-KR" sz="2000" dirty="0"/>
              <a:t>[</a:t>
            </a:r>
            <a:r>
              <a:rPr lang="ko-KR" altLang="en-US" sz="2000" dirty="0"/>
              <a:t>신규채용 및 대체근무 금지</a:t>
            </a:r>
            <a:r>
              <a:rPr lang="en-US" altLang="ko-KR" sz="2000" dirty="0"/>
              <a:t>]</a:t>
            </a:r>
            <a:endParaRPr lang="ko-KR" altLang="en-US" sz="2000" dirty="0"/>
          </a:p>
          <a:p>
            <a:pPr fontAlgn="base"/>
            <a:r>
              <a:rPr lang="ko-KR" altLang="en-US" sz="2000" dirty="0"/>
              <a:t>① 회사는 </a:t>
            </a:r>
            <a:r>
              <a:rPr lang="ko-KR" altLang="en-US" sz="2000" b="1" u="sng" dirty="0"/>
              <a:t>쟁의행위의 정당성 여부를 불문</a:t>
            </a:r>
            <a:r>
              <a:rPr lang="ko-KR" altLang="en-US" sz="2000" dirty="0"/>
              <a:t>하고</a:t>
            </a:r>
            <a:r>
              <a:rPr lang="en-US" altLang="ko-KR" sz="2000" dirty="0"/>
              <a:t>, </a:t>
            </a:r>
            <a:r>
              <a:rPr lang="ko-KR" altLang="en-US" sz="2000" dirty="0" err="1"/>
              <a:t>쟁의기간중</a:t>
            </a:r>
            <a:r>
              <a:rPr lang="ko-KR" altLang="en-US" sz="2000" dirty="0"/>
              <a:t> 타인을 취업시키지 못하며 </a:t>
            </a:r>
            <a:r>
              <a:rPr lang="ko-KR" altLang="en-US" sz="2000" b="1" u="sng" dirty="0" err="1"/>
              <a:t>비조합원을</a:t>
            </a:r>
            <a:r>
              <a:rPr lang="ko-KR" altLang="en-US" sz="2000" b="1" u="sng" dirty="0"/>
              <a:t> 대체하여 근무시키지 못한다</a:t>
            </a:r>
            <a:r>
              <a:rPr lang="en-US" altLang="ko-KR" sz="2000" b="1" u="sng" dirty="0"/>
              <a:t>.</a:t>
            </a:r>
            <a:r>
              <a:rPr lang="ko-KR" altLang="en-US" sz="2000" dirty="0"/>
              <a:t> </a:t>
            </a:r>
          </a:p>
        </p:txBody>
      </p:sp>
      <p:sp>
        <p:nvSpPr>
          <p:cNvPr id="14" name="TextBox 13"/>
          <p:cNvSpPr txBox="1"/>
          <p:nvPr/>
        </p:nvSpPr>
        <p:spPr>
          <a:xfrm>
            <a:off x="0" y="2787394"/>
            <a:ext cx="11759663" cy="4093428"/>
          </a:xfrm>
          <a:prstGeom prst="rect">
            <a:avLst/>
          </a:prstGeom>
          <a:noFill/>
        </p:spPr>
        <p:txBody>
          <a:bodyPr wrap="square" rtlCol="0">
            <a:spAutoFit/>
          </a:bodyPr>
          <a:lstStyle/>
          <a:p>
            <a:pPr fontAlgn="base">
              <a:lnSpc>
                <a:spcPct val="130000"/>
              </a:lnSpc>
            </a:pPr>
            <a:r>
              <a:rPr lang="ko-KR" altLang="en-US" sz="2400" b="1" spc="-150" dirty="0"/>
              <a:t>○ 관련법리 및 대응</a:t>
            </a:r>
            <a:endParaRPr lang="ko-KR" altLang="en-US" sz="2400" spc="-150" dirty="0"/>
          </a:p>
          <a:p>
            <a:pPr fontAlgn="base">
              <a:lnSpc>
                <a:spcPct val="130000"/>
              </a:lnSpc>
            </a:pPr>
            <a:endParaRPr lang="en-US" altLang="ko-KR" sz="800" spc="-150" dirty="0" smtClean="0"/>
          </a:p>
          <a:p>
            <a:pPr fontAlgn="base">
              <a:lnSpc>
                <a:spcPct val="130000"/>
              </a:lnSpc>
            </a:pPr>
            <a:r>
              <a:rPr lang="ko-KR" altLang="en-US" sz="2400" spc="-150" dirty="0" smtClean="0"/>
              <a:t>노동조합 </a:t>
            </a:r>
            <a:r>
              <a:rPr lang="ko-KR" altLang="en-US" sz="2400" spc="-150" dirty="0"/>
              <a:t>및 노동관계 조정법 제</a:t>
            </a:r>
            <a:r>
              <a:rPr lang="en-US" altLang="ko-KR" sz="2400" spc="-150" dirty="0"/>
              <a:t>43</a:t>
            </a:r>
            <a:r>
              <a:rPr lang="ko-KR" altLang="en-US" sz="2400" spc="-150" dirty="0"/>
              <a:t>조 제</a:t>
            </a:r>
            <a:r>
              <a:rPr lang="en-US" altLang="ko-KR" sz="2400" spc="-150" dirty="0"/>
              <a:t>1</a:t>
            </a:r>
            <a:r>
              <a:rPr lang="ko-KR" altLang="en-US" sz="2400" spc="-150" dirty="0"/>
              <a:t>항은 “사용자는 쟁의행위 기간 중 그 쟁의행위로 중단된 업무의 수행을 위하여 </a:t>
            </a:r>
            <a:r>
              <a:rPr lang="ko-KR" altLang="en-US" sz="2400" b="1" u="sng" spc="-150" dirty="0"/>
              <a:t>당해 사업</a:t>
            </a:r>
            <a:r>
              <a:rPr lang="ko-KR" altLang="en-US" sz="2400" spc="-150" dirty="0"/>
              <a:t>과 관계없는 자를 채용 또는 대체할 수 없다</a:t>
            </a:r>
            <a:r>
              <a:rPr lang="en-US" altLang="ko-KR" sz="2400" spc="-150" dirty="0"/>
              <a:t>.”</a:t>
            </a:r>
            <a:r>
              <a:rPr lang="ko-KR" altLang="en-US" sz="2400" spc="-150" dirty="0"/>
              <a:t>고 규정하고 있다</a:t>
            </a:r>
            <a:r>
              <a:rPr lang="en-US" altLang="ko-KR" sz="2400" spc="-150" dirty="0"/>
              <a:t>. </a:t>
            </a:r>
            <a:endParaRPr lang="ko-KR" altLang="en-US" sz="2400" spc="-150" dirty="0"/>
          </a:p>
          <a:p>
            <a:pPr fontAlgn="base">
              <a:lnSpc>
                <a:spcPct val="130000"/>
              </a:lnSpc>
            </a:pPr>
            <a:r>
              <a:rPr lang="ko-KR" altLang="en-US" sz="2400" u="sng" spc="-150" dirty="0">
                <a:solidFill>
                  <a:srgbClr val="FF0000"/>
                </a:solidFill>
              </a:rPr>
              <a:t>그런데</a:t>
            </a:r>
            <a:r>
              <a:rPr lang="en-US" altLang="ko-KR" sz="2400" u="sng" spc="-150" dirty="0">
                <a:solidFill>
                  <a:srgbClr val="FF0000"/>
                </a:solidFill>
              </a:rPr>
              <a:t>, </a:t>
            </a:r>
            <a:r>
              <a:rPr lang="ko-KR" altLang="en-US" sz="2400" u="sng" spc="-150" dirty="0">
                <a:solidFill>
                  <a:srgbClr val="FF0000"/>
                </a:solidFill>
              </a:rPr>
              <a:t>판례는 쟁의행위가 적법한 경우에만 위 조항이 적용될 수 있고</a:t>
            </a:r>
            <a:r>
              <a:rPr lang="en-US" altLang="ko-KR" sz="2400" u="sng" spc="-150" dirty="0">
                <a:solidFill>
                  <a:srgbClr val="FF0000"/>
                </a:solidFill>
              </a:rPr>
              <a:t>, </a:t>
            </a:r>
            <a:r>
              <a:rPr lang="ko-KR" altLang="en-US" sz="2400" u="sng" spc="-150" dirty="0">
                <a:solidFill>
                  <a:srgbClr val="FF0000"/>
                </a:solidFill>
              </a:rPr>
              <a:t>동일 기업</a:t>
            </a:r>
            <a:r>
              <a:rPr lang="en-US" altLang="ko-KR" sz="2400" u="sng" spc="-150" dirty="0">
                <a:solidFill>
                  <a:srgbClr val="FF0000"/>
                </a:solidFill>
              </a:rPr>
              <a:t>(</a:t>
            </a:r>
            <a:r>
              <a:rPr lang="ko-KR" altLang="en-US" sz="2400" u="sng" spc="-150" dirty="0">
                <a:solidFill>
                  <a:srgbClr val="FF0000"/>
                </a:solidFill>
              </a:rPr>
              <a:t>법인</a:t>
            </a:r>
            <a:r>
              <a:rPr lang="en-US" altLang="ko-KR" sz="2400" u="sng" spc="-150" dirty="0">
                <a:solidFill>
                  <a:srgbClr val="FF0000"/>
                </a:solidFill>
              </a:rPr>
              <a:t>) </a:t>
            </a:r>
            <a:r>
              <a:rPr lang="ko-KR" altLang="en-US" sz="2400" u="sng" spc="-150" dirty="0">
                <a:solidFill>
                  <a:srgbClr val="FF0000"/>
                </a:solidFill>
              </a:rPr>
              <a:t>소속이기만 하면 다른 지역이나 다른 공장에 근무하는 사람까지 사업과 </a:t>
            </a:r>
            <a:r>
              <a:rPr lang="ko-KR" altLang="en-US" sz="2400" u="sng" spc="-150" dirty="0" err="1">
                <a:solidFill>
                  <a:srgbClr val="FF0000"/>
                </a:solidFill>
              </a:rPr>
              <a:t>관계있는</a:t>
            </a:r>
            <a:r>
              <a:rPr lang="ko-KR" altLang="en-US" sz="2400" u="sng" spc="-150" dirty="0">
                <a:solidFill>
                  <a:srgbClr val="FF0000"/>
                </a:solidFill>
              </a:rPr>
              <a:t> 자</a:t>
            </a:r>
            <a:r>
              <a:rPr lang="en-US" altLang="ko-KR" sz="2400" u="sng" spc="-150" dirty="0">
                <a:solidFill>
                  <a:srgbClr val="FF0000"/>
                </a:solidFill>
              </a:rPr>
              <a:t>(</a:t>
            </a:r>
            <a:r>
              <a:rPr lang="ko-KR" altLang="en-US" sz="2400" u="sng" spc="-150" dirty="0">
                <a:solidFill>
                  <a:srgbClr val="FF0000"/>
                </a:solidFill>
              </a:rPr>
              <a:t>대체인력으로 투입할 수 있는 자</a:t>
            </a:r>
            <a:r>
              <a:rPr lang="en-US" altLang="ko-KR" sz="2400" u="sng" spc="-150" dirty="0">
                <a:solidFill>
                  <a:srgbClr val="FF0000"/>
                </a:solidFill>
              </a:rPr>
              <a:t>)</a:t>
            </a:r>
            <a:r>
              <a:rPr lang="ko-KR" altLang="en-US" sz="2400" u="sng" spc="-150" dirty="0">
                <a:solidFill>
                  <a:srgbClr val="FF0000"/>
                </a:solidFill>
              </a:rPr>
              <a:t>로 해석하고 있다</a:t>
            </a:r>
            <a:r>
              <a:rPr lang="en-US" altLang="ko-KR" sz="2400" u="sng" spc="-150" dirty="0">
                <a:solidFill>
                  <a:srgbClr val="FF0000"/>
                </a:solidFill>
              </a:rPr>
              <a:t>. </a:t>
            </a:r>
            <a:r>
              <a:rPr lang="ko-KR" altLang="en-US" sz="2400" u="sng" spc="-150" dirty="0">
                <a:solidFill>
                  <a:srgbClr val="FF0000"/>
                </a:solidFill>
              </a:rPr>
              <a:t>따라서 쟁의행위의 적법성 불문</a:t>
            </a:r>
            <a:r>
              <a:rPr lang="en-US" altLang="ko-KR" sz="2400" u="sng" spc="-150" dirty="0">
                <a:solidFill>
                  <a:srgbClr val="FF0000"/>
                </a:solidFill>
              </a:rPr>
              <a:t>, </a:t>
            </a:r>
            <a:r>
              <a:rPr lang="ko-KR" altLang="en-US" sz="2400" u="sng" spc="-150" dirty="0" err="1">
                <a:solidFill>
                  <a:srgbClr val="FF0000"/>
                </a:solidFill>
              </a:rPr>
              <a:t>비조합원</a:t>
            </a:r>
            <a:r>
              <a:rPr lang="ko-KR" altLang="en-US" sz="2400" u="sng" spc="-150" dirty="0">
                <a:solidFill>
                  <a:srgbClr val="FF0000"/>
                </a:solidFill>
              </a:rPr>
              <a:t> 대체투입 금지를 단체협약에 명시할 필요가 있다</a:t>
            </a:r>
            <a:r>
              <a:rPr lang="en-US" altLang="ko-KR" sz="2400" u="sng" spc="-150" dirty="0">
                <a:solidFill>
                  <a:srgbClr val="FF0000"/>
                </a:solidFill>
              </a:rPr>
              <a:t>. </a:t>
            </a:r>
            <a:endParaRPr lang="ko-KR" altLang="en-US" sz="2400" u="sng" spc="-150" dirty="0">
              <a:solidFill>
                <a:srgbClr val="FF0000"/>
              </a:solidFill>
            </a:endParaRPr>
          </a:p>
        </p:txBody>
      </p:sp>
    </p:spTree>
    <p:extLst>
      <p:ext uri="{BB962C8B-B14F-4D97-AF65-F5344CB8AC3E}">
        <p14:creationId xmlns:p14="http://schemas.microsoft.com/office/powerpoint/2010/main" val="495401433"/>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84775"/>
          </a:xfrm>
          <a:prstGeom prst="rect">
            <a:avLst/>
          </a:prstGeom>
          <a:noFill/>
        </p:spPr>
        <p:txBody>
          <a:bodyPr wrap="square" rtlCol="0">
            <a:spAutoFit/>
          </a:bodyPr>
          <a:lstStyle/>
          <a:p>
            <a:pPr fontAlgn="base"/>
            <a:r>
              <a:rPr lang="en-US" altLang="ko-KR" sz="3200" b="1" dirty="0" smtClean="0"/>
              <a:t>4. </a:t>
            </a:r>
            <a:r>
              <a:rPr lang="ko-KR" altLang="en-US" sz="3200" b="1" dirty="0" smtClean="0"/>
              <a:t>금속노조 </a:t>
            </a:r>
            <a:r>
              <a:rPr lang="ko-KR" altLang="en-US" sz="3200" b="1" dirty="0"/>
              <a:t>모범단체협약 간단한 검토 및 대응 </a:t>
            </a:r>
          </a:p>
        </p:txBody>
      </p:sp>
      <p:sp>
        <p:nvSpPr>
          <p:cNvPr id="4" name="Rectangle 1"/>
          <p:cNvSpPr>
            <a:spLocks noChangeArrowheads="1"/>
          </p:cNvSpPr>
          <p:nvPr/>
        </p:nvSpPr>
        <p:spPr bwMode="auto">
          <a:xfrm>
            <a:off x="78297" y="2785888"/>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30088" y="567004"/>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30775" y="770842"/>
            <a:ext cx="11975218" cy="1323439"/>
          </a:xfrm>
          <a:prstGeom prst="rect">
            <a:avLst/>
          </a:prstGeom>
          <a:noFill/>
        </p:spPr>
        <p:txBody>
          <a:bodyPr wrap="square" rtlCol="0">
            <a:spAutoFit/>
          </a:bodyPr>
          <a:lstStyle/>
          <a:p>
            <a:pPr fontAlgn="base"/>
            <a:r>
              <a:rPr lang="ko-KR" altLang="en-US" sz="2400" b="1" dirty="0"/>
              <a:t>마</a:t>
            </a:r>
            <a:r>
              <a:rPr lang="en-US" altLang="ko-KR" sz="2400" b="1" dirty="0" smtClean="0"/>
              <a:t>. </a:t>
            </a:r>
            <a:r>
              <a:rPr lang="ko-KR" altLang="en-US" sz="2400" b="1" dirty="0" smtClean="0"/>
              <a:t>통상임금 논란을 종식시키기 위해</a:t>
            </a:r>
            <a:endParaRPr lang="ko-KR" altLang="en-US" sz="2400" b="1" dirty="0"/>
          </a:p>
          <a:p>
            <a:pPr fontAlgn="base"/>
            <a:endParaRPr lang="en-US" altLang="ko-KR" sz="800" b="1" dirty="0" smtClean="0"/>
          </a:p>
          <a:p>
            <a:pPr fontAlgn="base"/>
            <a:r>
              <a:rPr lang="ko-KR" altLang="en-US" sz="2400" b="1" dirty="0" smtClean="0"/>
              <a:t>○ 모범조항</a:t>
            </a:r>
            <a:endParaRPr lang="en-US" altLang="ko-KR" sz="2400" b="1" dirty="0" smtClean="0"/>
          </a:p>
          <a:p>
            <a:pPr fontAlgn="base"/>
            <a:endParaRPr lang="ko-KR" altLang="en-US" sz="2400" dirty="0"/>
          </a:p>
        </p:txBody>
      </p:sp>
      <p:sp>
        <p:nvSpPr>
          <p:cNvPr id="12" name="TextBox 11"/>
          <p:cNvSpPr txBox="1"/>
          <p:nvPr/>
        </p:nvSpPr>
        <p:spPr>
          <a:xfrm>
            <a:off x="22854" y="1713377"/>
            <a:ext cx="11815106" cy="2246769"/>
          </a:xfrm>
          <a:prstGeom prst="rect">
            <a:avLst/>
          </a:prstGeom>
          <a:noFill/>
          <a:ln w="12700">
            <a:solidFill>
              <a:schemeClr val="tx1"/>
            </a:solidFill>
          </a:ln>
        </p:spPr>
        <p:txBody>
          <a:bodyPr wrap="square" rtlCol="0">
            <a:spAutoFit/>
          </a:bodyPr>
          <a:lstStyle/>
          <a:p>
            <a:pPr fontAlgn="base"/>
            <a:r>
              <a:rPr lang="en-US" altLang="ko-KR" sz="2000"/>
              <a:t>00</a:t>
            </a:r>
            <a:r>
              <a:rPr lang="ko-KR" altLang="en-US" sz="2000"/>
              <a:t>조 </a:t>
            </a:r>
            <a:r>
              <a:rPr lang="en-US" altLang="ko-KR" sz="2000"/>
              <a:t>[</a:t>
            </a:r>
            <a:r>
              <a:rPr lang="ko-KR" altLang="en-US" sz="2000"/>
              <a:t>상여금</a:t>
            </a:r>
            <a:r>
              <a:rPr lang="en-US" altLang="ko-KR" sz="2000"/>
              <a:t>] </a:t>
            </a:r>
            <a:r>
              <a:rPr lang="ko-KR" altLang="en-US" sz="2000"/>
              <a:t>회사는 조합원에게 다음과 같이 상여금을 지급한다</a:t>
            </a:r>
            <a:r>
              <a:rPr lang="en-US" altLang="ko-KR" sz="2000"/>
              <a:t>. </a:t>
            </a:r>
            <a:endParaRPr lang="ko-KR" altLang="en-US" sz="2000"/>
          </a:p>
          <a:p>
            <a:pPr fontAlgn="base"/>
            <a:r>
              <a:rPr lang="ko-KR" altLang="en-US" sz="2000"/>
              <a:t>➀ 상여금은 통상임금을 기준으로 연간 </a:t>
            </a:r>
            <a:r>
              <a:rPr lang="en-US" altLang="ko-KR" sz="2000"/>
              <a:t>700%</a:t>
            </a:r>
            <a:r>
              <a:rPr lang="ko-KR" altLang="en-US" sz="2000"/>
              <a:t>를 지급한다</a:t>
            </a:r>
            <a:r>
              <a:rPr lang="en-US" altLang="ko-KR" sz="2000"/>
              <a:t>. </a:t>
            </a:r>
            <a:endParaRPr lang="ko-KR" altLang="en-US" sz="2000"/>
          </a:p>
          <a:p>
            <a:pPr fontAlgn="base"/>
            <a:r>
              <a:rPr lang="ko-KR" altLang="en-US" sz="2000"/>
              <a:t>➁ 지급시기는 </a:t>
            </a:r>
            <a:r>
              <a:rPr lang="en-US" altLang="ko-KR" sz="2000"/>
              <a:t>2,4,6,8,10,12</a:t>
            </a:r>
            <a:r>
              <a:rPr lang="ko-KR" altLang="en-US" sz="2000"/>
              <a:t>월 말일 각 </a:t>
            </a:r>
            <a:r>
              <a:rPr lang="en-US" altLang="ko-KR" sz="2000"/>
              <a:t>100%, </a:t>
            </a:r>
            <a:r>
              <a:rPr lang="ko-KR" altLang="en-US" sz="2000"/>
              <a:t>설</a:t>
            </a:r>
            <a:r>
              <a:rPr lang="en-US" altLang="ko-KR" sz="2000"/>
              <a:t>,</a:t>
            </a:r>
            <a:r>
              <a:rPr lang="ko-KR" altLang="en-US" sz="2000"/>
              <a:t>추석에 각 </a:t>
            </a:r>
            <a:r>
              <a:rPr lang="en-US" altLang="ko-KR" sz="2000"/>
              <a:t>50%</a:t>
            </a:r>
            <a:r>
              <a:rPr lang="ko-KR" altLang="en-US" sz="2000"/>
              <a:t>를 지급한다</a:t>
            </a:r>
            <a:r>
              <a:rPr lang="en-US" altLang="ko-KR" sz="2000"/>
              <a:t>. </a:t>
            </a:r>
            <a:endParaRPr lang="ko-KR" altLang="en-US" sz="2000"/>
          </a:p>
          <a:p>
            <a:pPr fontAlgn="base"/>
            <a:r>
              <a:rPr lang="ko-KR" altLang="en-US" sz="2000"/>
              <a:t>③ 상여금은 결근</a:t>
            </a:r>
            <a:r>
              <a:rPr lang="en-US" altLang="ko-KR" sz="2000"/>
              <a:t>, </a:t>
            </a:r>
            <a:r>
              <a:rPr lang="ko-KR" altLang="en-US" sz="2000"/>
              <a:t>휴직</a:t>
            </a:r>
            <a:r>
              <a:rPr lang="en-US" altLang="ko-KR" sz="2000"/>
              <a:t>, </a:t>
            </a:r>
            <a:r>
              <a:rPr lang="ko-KR" altLang="en-US" sz="2000"/>
              <a:t>지급일 이전 </a:t>
            </a:r>
            <a:r>
              <a:rPr lang="ko-KR" altLang="en-US" sz="2000" b="1" u="sng"/>
              <a:t>퇴사자에 대하여는 일할 계산하여 지급한다</a:t>
            </a:r>
            <a:r>
              <a:rPr lang="en-US" altLang="ko-KR" sz="2000" b="1" u="sng"/>
              <a:t>. </a:t>
            </a:r>
            <a:endParaRPr lang="ko-KR" altLang="en-US" sz="2000"/>
          </a:p>
          <a:p>
            <a:pPr fontAlgn="base"/>
            <a:r>
              <a:rPr lang="en-US" altLang="ko-KR" sz="2000"/>
              <a:t>00</a:t>
            </a:r>
            <a:r>
              <a:rPr lang="ko-KR" altLang="en-US" sz="2000"/>
              <a:t>조 </a:t>
            </a:r>
            <a:r>
              <a:rPr lang="en-US" altLang="ko-KR" sz="2000"/>
              <a:t>[</a:t>
            </a:r>
            <a:r>
              <a:rPr lang="ko-KR" altLang="en-US" sz="2000"/>
              <a:t>김장보너스</a:t>
            </a:r>
            <a:r>
              <a:rPr lang="en-US" altLang="ko-KR" sz="2000"/>
              <a:t>]</a:t>
            </a:r>
            <a:endParaRPr lang="ko-KR" altLang="en-US" sz="2000"/>
          </a:p>
          <a:p>
            <a:pPr fontAlgn="base"/>
            <a:r>
              <a:rPr lang="ko-KR" altLang="en-US" sz="2000"/>
              <a:t>➀ 회사는 매년 </a:t>
            </a:r>
            <a:r>
              <a:rPr lang="en-US" altLang="ko-KR" sz="2000"/>
              <a:t>11</a:t>
            </a:r>
            <a:r>
              <a:rPr lang="ko-KR" altLang="en-US" sz="2000"/>
              <a:t>월 김장보너스로 </a:t>
            </a:r>
            <a:r>
              <a:rPr lang="en-US" altLang="ko-KR" sz="2000"/>
              <a:t>000</a:t>
            </a:r>
            <a:r>
              <a:rPr lang="ko-KR" altLang="en-US" sz="2000"/>
              <a:t>를 지급한다</a:t>
            </a:r>
            <a:r>
              <a:rPr lang="en-US" altLang="ko-KR" sz="2000"/>
              <a:t>. </a:t>
            </a:r>
            <a:endParaRPr lang="ko-KR" altLang="en-US" sz="2000"/>
          </a:p>
          <a:p>
            <a:pPr fontAlgn="base"/>
            <a:r>
              <a:rPr lang="ko-KR" altLang="en-US" sz="2000"/>
              <a:t>➁ 김장보너스는 지급일 이전 </a:t>
            </a:r>
            <a:r>
              <a:rPr lang="ko-KR" altLang="en-US" sz="2000" b="1" u="sng"/>
              <a:t>퇴사자에 대하여는 일할 계산하여 지급한다</a:t>
            </a:r>
            <a:r>
              <a:rPr lang="en-US" altLang="ko-KR" sz="2000" b="1" u="sng"/>
              <a:t>.</a:t>
            </a:r>
            <a:endParaRPr lang="ko-KR" altLang="en-US" sz="2000"/>
          </a:p>
        </p:txBody>
      </p:sp>
      <p:sp>
        <p:nvSpPr>
          <p:cNvPr id="14" name="TextBox 13"/>
          <p:cNvSpPr txBox="1"/>
          <p:nvPr/>
        </p:nvSpPr>
        <p:spPr>
          <a:xfrm>
            <a:off x="0" y="2787394"/>
            <a:ext cx="11759663" cy="3554819"/>
          </a:xfrm>
          <a:prstGeom prst="rect">
            <a:avLst/>
          </a:prstGeom>
          <a:noFill/>
        </p:spPr>
        <p:txBody>
          <a:bodyPr wrap="square" rtlCol="0">
            <a:spAutoFit/>
          </a:bodyPr>
          <a:lstStyle/>
          <a:p>
            <a:pPr fontAlgn="base">
              <a:lnSpc>
                <a:spcPct val="130000"/>
              </a:lnSpc>
            </a:pPr>
            <a:endParaRPr lang="en-US" altLang="ko-KR" sz="2400" b="1" spc="-150" dirty="0" smtClean="0"/>
          </a:p>
          <a:p>
            <a:pPr fontAlgn="base">
              <a:lnSpc>
                <a:spcPct val="130000"/>
              </a:lnSpc>
            </a:pPr>
            <a:endParaRPr lang="en-US" altLang="ko-KR" sz="2400" b="1" spc="-150" dirty="0"/>
          </a:p>
          <a:p>
            <a:pPr fontAlgn="base">
              <a:lnSpc>
                <a:spcPct val="130000"/>
              </a:lnSpc>
            </a:pPr>
            <a:endParaRPr lang="en-US" altLang="ko-KR" sz="1000" b="1" spc="-150" dirty="0"/>
          </a:p>
          <a:p>
            <a:pPr fontAlgn="base">
              <a:lnSpc>
                <a:spcPct val="130000"/>
              </a:lnSpc>
            </a:pPr>
            <a:r>
              <a:rPr lang="ko-KR" altLang="en-US" sz="2400" b="1" spc="-150" dirty="0" smtClean="0"/>
              <a:t>○ </a:t>
            </a:r>
            <a:r>
              <a:rPr lang="ko-KR" altLang="en-US" sz="2400" b="1" spc="-150" dirty="0"/>
              <a:t>관련법리 및 대응</a:t>
            </a:r>
            <a:endParaRPr lang="ko-KR" altLang="en-US" sz="2400" spc="-150" dirty="0"/>
          </a:p>
          <a:p>
            <a:pPr fontAlgn="base">
              <a:lnSpc>
                <a:spcPct val="130000"/>
              </a:lnSpc>
            </a:pPr>
            <a:endParaRPr lang="en-US" altLang="ko-KR" sz="800" spc="-150" dirty="0" smtClean="0"/>
          </a:p>
          <a:p>
            <a:pPr fontAlgn="base">
              <a:lnSpc>
                <a:spcPct val="150000"/>
              </a:lnSpc>
            </a:pPr>
            <a:r>
              <a:rPr lang="ko-KR" altLang="en-US" sz="2400" spc="-150" dirty="0"/>
              <a:t>임금 지급조건 중 </a:t>
            </a:r>
            <a:r>
              <a:rPr lang="ko-KR" altLang="en-US" sz="2400" spc="-150" dirty="0">
                <a:solidFill>
                  <a:srgbClr val="3333FF"/>
                </a:solidFill>
              </a:rPr>
              <a:t>“재직 중인 자에 한해 지급한다</a:t>
            </a:r>
            <a:r>
              <a:rPr lang="en-US" altLang="ko-KR" sz="2400" spc="-150" dirty="0">
                <a:solidFill>
                  <a:srgbClr val="3333FF"/>
                </a:solidFill>
              </a:rPr>
              <a:t>.” </a:t>
            </a:r>
            <a:r>
              <a:rPr lang="ko-KR" altLang="en-US" sz="2400" spc="-150" dirty="0">
                <a:solidFill>
                  <a:srgbClr val="3333FF"/>
                </a:solidFill>
              </a:rPr>
              <a:t>또는 “지급 기일 전 </a:t>
            </a:r>
            <a:r>
              <a:rPr lang="ko-KR" altLang="en-US" sz="2400" spc="-150" dirty="0" err="1">
                <a:solidFill>
                  <a:srgbClr val="3333FF"/>
                </a:solidFill>
              </a:rPr>
              <a:t>퇴사자에</a:t>
            </a:r>
            <a:r>
              <a:rPr lang="ko-KR" altLang="en-US" sz="2400" spc="-150" dirty="0">
                <a:solidFill>
                  <a:srgbClr val="3333FF"/>
                </a:solidFill>
              </a:rPr>
              <a:t> 대해서는 지급하지 않는다</a:t>
            </a:r>
            <a:r>
              <a:rPr lang="en-US" altLang="ko-KR" sz="2400" spc="-150" dirty="0">
                <a:solidFill>
                  <a:srgbClr val="3333FF"/>
                </a:solidFill>
              </a:rPr>
              <a:t>.”</a:t>
            </a:r>
            <a:r>
              <a:rPr lang="ko-KR" altLang="en-US" sz="2400" spc="-150" dirty="0">
                <a:solidFill>
                  <a:srgbClr val="3333FF"/>
                </a:solidFill>
              </a:rPr>
              <a:t>라는 취지의 소위 재직자 요건이 있는 경우에는 그 임금에 대해 통상임금으로 인정하지 않는 것이 판례의 태도이다</a:t>
            </a:r>
            <a:r>
              <a:rPr lang="en-US" altLang="ko-KR" sz="2400" spc="-150" dirty="0">
                <a:solidFill>
                  <a:srgbClr val="3333FF"/>
                </a:solidFill>
              </a:rPr>
              <a:t>. </a:t>
            </a:r>
            <a:endParaRPr lang="ko-KR" altLang="en-US" sz="2400" spc="-150" dirty="0">
              <a:solidFill>
                <a:srgbClr val="3333FF"/>
              </a:solidFill>
            </a:endParaRPr>
          </a:p>
        </p:txBody>
      </p:sp>
    </p:spTree>
    <p:extLst>
      <p:ext uri="{BB962C8B-B14F-4D97-AF65-F5344CB8AC3E}">
        <p14:creationId xmlns:p14="http://schemas.microsoft.com/office/powerpoint/2010/main" val="3341740853"/>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6">
            <a:extLst>
              <a:ext uri="{FF2B5EF4-FFF2-40B4-BE49-F238E27FC236}">
                <a16:creationId xmlns="" xmlns:a16="http://schemas.microsoft.com/office/drawing/2014/main" id="{EF2694D4-5D50-4AAE-BE50-082DD8206368}"/>
              </a:ext>
            </a:extLst>
          </p:cNvPr>
          <p:cNvSpPr/>
          <p:nvPr/>
        </p:nvSpPr>
        <p:spPr>
          <a:xfrm>
            <a:off x="-1" y="-12209"/>
            <a:ext cx="12192000" cy="79619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ko-KR" altLang="en-US" dirty="0"/>
          </a:p>
        </p:txBody>
      </p:sp>
      <p:sp>
        <p:nvSpPr>
          <p:cNvPr id="9" name="Rectangle 8">
            <a:extLst>
              <a:ext uri="{FF2B5EF4-FFF2-40B4-BE49-F238E27FC236}">
                <a16:creationId xmlns="" xmlns:a16="http://schemas.microsoft.com/office/drawing/2014/main" id="{006A82A0-7152-4CAB-BDE1-5D1C3241BAE1}"/>
              </a:ext>
            </a:extLst>
          </p:cNvPr>
          <p:cNvSpPr/>
          <p:nvPr/>
        </p:nvSpPr>
        <p:spPr>
          <a:xfrm>
            <a:off x="-3" y="770842"/>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그림 9">
            <a:extLst>
              <a:ext uri="{FF2B5EF4-FFF2-40B4-BE49-F238E27FC236}">
                <a16:creationId xmlns="" xmlns:a16="http://schemas.microsoft.com/office/drawing/2014/main" id="{4A70A4BA-4683-46B9-9102-41792200E65C}"/>
              </a:ext>
            </a:extLst>
          </p:cNvPr>
          <p:cNvPicPr>
            <a:picLocks noChangeAspect="1"/>
          </p:cNvPicPr>
          <p:nvPr/>
        </p:nvPicPr>
        <p:blipFill>
          <a:blip r:embed="rId2" cstate="print"/>
          <a:stretch>
            <a:fillRect/>
          </a:stretch>
        </p:blipFill>
        <p:spPr>
          <a:xfrm>
            <a:off x="11423737" y="-18373"/>
            <a:ext cx="828446" cy="885250"/>
          </a:xfrm>
          <a:prstGeom prst="rect">
            <a:avLst/>
          </a:prstGeom>
        </p:spPr>
      </p:pic>
      <p:pic>
        <p:nvPicPr>
          <p:cNvPr id="5" name="그림 4">
            <a:extLst>
              <a:ext uri="{FF2B5EF4-FFF2-40B4-BE49-F238E27FC236}">
                <a16:creationId xmlns="" xmlns:a16="http://schemas.microsoft.com/office/drawing/2014/main" id="{084DD746-8463-4B6C-A736-F81E1EBE95AA}"/>
              </a:ext>
            </a:extLst>
          </p:cNvPr>
          <p:cNvPicPr>
            <a:picLocks noChangeAspect="1"/>
          </p:cNvPicPr>
          <p:nvPr/>
        </p:nvPicPr>
        <p:blipFill>
          <a:blip r:embed="rId3"/>
          <a:stretch>
            <a:fillRect/>
          </a:stretch>
        </p:blipFill>
        <p:spPr>
          <a:xfrm>
            <a:off x="8495222" y="249769"/>
            <a:ext cx="2881080" cy="420158"/>
          </a:xfrm>
          <a:prstGeom prst="rect">
            <a:avLst/>
          </a:prstGeom>
        </p:spPr>
      </p:pic>
      <p:sp>
        <p:nvSpPr>
          <p:cNvPr id="6" name="TextBox 5">
            <a:extLst>
              <a:ext uri="{FF2B5EF4-FFF2-40B4-BE49-F238E27FC236}">
                <a16:creationId xmlns="" xmlns:a16="http://schemas.microsoft.com/office/drawing/2014/main" id="{1E9C29FE-4821-48FB-A77D-DF3629C0EE51}"/>
              </a:ext>
            </a:extLst>
          </p:cNvPr>
          <p:cNvSpPr txBox="1"/>
          <p:nvPr/>
        </p:nvSpPr>
        <p:spPr>
          <a:xfrm>
            <a:off x="-30775" y="41861"/>
            <a:ext cx="9929784" cy="584775"/>
          </a:xfrm>
          <a:prstGeom prst="rect">
            <a:avLst/>
          </a:prstGeom>
          <a:noFill/>
        </p:spPr>
        <p:txBody>
          <a:bodyPr wrap="square" rtlCol="0">
            <a:spAutoFit/>
          </a:bodyPr>
          <a:lstStyle/>
          <a:p>
            <a:pPr fontAlgn="base"/>
            <a:r>
              <a:rPr lang="en-US" altLang="ko-KR" sz="3200" b="1" dirty="0" smtClean="0"/>
              <a:t>4. </a:t>
            </a:r>
            <a:r>
              <a:rPr lang="ko-KR" altLang="en-US" sz="3200" b="1" dirty="0" smtClean="0"/>
              <a:t>금속노조 </a:t>
            </a:r>
            <a:r>
              <a:rPr lang="ko-KR" altLang="en-US" sz="3200" b="1" dirty="0"/>
              <a:t>모범단체협약 간단한 검토 및 대응 </a:t>
            </a:r>
          </a:p>
        </p:txBody>
      </p:sp>
      <p:sp>
        <p:nvSpPr>
          <p:cNvPr id="4" name="Rectangle 1"/>
          <p:cNvSpPr>
            <a:spLocks noChangeArrowheads="1"/>
          </p:cNvSpPr>
          <p:nvPr/>
        </p:nvSpPr>
        <p:spPr bwMode="auto">
          <a:xfrm>
            <a:off x="78297" y="2785888"/>
            <a:ext cx="20298741"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7" name="Rectangle 1"/>
          <p:cNvSpPr>
            <a:spLocks noChangeArrowheads="1"/>
          </p:cNvSpPr>
          <p:nvPr/>
        </p:nvSpPr>
        <p:spPr bwMode="auto">
          <a:xfrm>
            <a:off x="189540" y="4697238"/>
            <a:ext cx="1445928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ko-KR" altLang="en-US"/>
          </a:p>
        </p:txBody>
      </p:sp>
      <p:sp>
        <p:nvSpPr>
          <p:cNvPr id="2" name="직사각형 1"/>
          <p:cNvSpPr/>
          <p:nvPr/>
        </p:nvSpPr>
        <p:spPr>
          <a:xfrm>
            <a:off x="78297" y="865882"/>
            <a:ext cx="12113701" cy="1200329"/>
          </a:xfrm>
          <a:prstGeom prst="rect">
            <a:avLst/>
          </a:prstGeom>
        </p:spPr>
        <p:txBody>
          <a:bodyPr wrap="square">
            <a:spAutoFit/>
          </a:bodyPr>
          <a:lstStyle/>
          <a:p>
            <a:pPr fontAlgn="base">
              <a:lnSpc>
                <a:spcPct val="150000"/>
              </a:lnSpc>
            </a:pPr>
            <a:r>
              <a:rPr lang="en-US" altLang="ko-KR" sz="2400" dirty="0" smtClean="0"/>
              <a:t> </a:t>
            </a:r>
            <a:endParaRPr lang="ko-KR" altLang="en-US" sz="2400" dirty="0"/>
          </a:p>
          <a:p>
            <a:pPr fontAlgn="base">
              <a:lnSpc>
                <a:spcPct val="150000"/>
              </a:lnSpc>
            </a:pPr>
            <a:r>
              <a:rPr lang="en-US" altLang="ko-KR" sz="2400" spc="-150" dirty="0" smtClean="0"/>
              <a:t> </a:t>
            </a:r>
            <a:endParaRPr lang="ko-KR" altLang="en-US" sz="2400" kern="0" spc="-50" dirty="0">
              <a:solidFill>
                <a:srgbClr val="000000"/>
              </a:solidFill>
            </a:endParaRPr>
          </a:p>
        </p:txBody>
      </p:sp>
      <p:sp>
        <p:nvSpPr>
          <p:cNvPr id="13" name="TextBox 12"/>
          <p:cNvSpPr txBox="1"/>
          <p:nvPr/>
        </p:nvSpPr>
        <p:spPr>
          <a:xfrm>
            <a:off x="30088" y="567004"/>
            <a:ext cx="12192002" cy="707886"/>
          </a:xfrm>
          <a:prstGeom prst="rect">
            <a:avLst/>
          </a:prstGeom>
          <a:noFill/>
        </p:spPr>
        <p:txBody>
          <a:bodyPr wrap="square" rtlCol="0">
            <a:spAutoFit/>
          </a:bodyPr>
          <a:lstStyle/>
          <a:p>
            <a:pPr fontAlgn="base"/>
            <a:endParaRPr lang="en-US" altLang="ko-KR" sz="800" b="1" spc="-150" dirty="0" smtClean="0"/>
          </a:p>
          <a:p>
            <a:pPr fontAlgn="base"/>
            <a:r>
              <a:rPr lang="en-US" altLang="ko-KR" sz="2400" b="1" dirty="0" smtClean="0"/>
              <a:t> </a:t>
            </a:r>
            <a:endParaRPr lang="ko-KR" altLang="en-US" sz="2400" b="1" dirty="0"/>
          </a:p>
          <a:p>
            <a:pPr fontAlgn="base"/>
            <a:endParaRPr lang="en-US" altLang="ko-KR" sz="800" dirty="0" smtClean="0"/>
          </a:p>
        </p:txBody>
      </p:sp>
      <p:sp>
        <p:nvSpPr>
          <p:cNvPr id="11" name="TextBox 10"/>
          <p:cNvSpPr txBox="1"/>
          <p:nvPr/>
        </p:nvSpPr>
        <p:spPr>
          <a:xfrm>
            <a:off x="-30775" y="770842"/>
            <a:ext cx="11975218" cy="6370975"/>
          </a:xfrm>
          <a:prstGeom prst="rect">
            <a:avLst/>
          </a:prstGeom>
          <a:noFill/>
        </p:spPr>
        <p:txBody>
          <a:bodyPr wrap="square" rtlCol="0">
            <a:spAutoFit/>
          </a:bodyPr>
          <a:lstStyle/>
          <a:p>
            <a:pPr fontAlgn="base">
              <a:lnSpc>
                <a:spcPct val="150000"/>
              </a:lnSpc>
            </a:pPr>
            <a:r>
              <a:rPr lang="ko-KR" altLang="en-US" sz="2400" spc="-150" dirty="0"/>
              <a:t>또한 </a:t>
            </a:r>
            <a:r>
              <a:rPr lang="ko-KR" altLang="en-US" sz="2400" spc="-150" dirty="0">
                <a:solidFill>
                  <a:srgbClr val="3333FF"/>
                </a:solidFill>
              </a:rPr>
              <a:t>위 재직자 요건이 명시적으로 없는 경우에도 오랜 기간 중도 퇴직자에 대해 지급되지 아니하고 이에 대해 노동조합이 이의를 제기하지 아니한 사정 등이 있어 관행으로 확립된 경우라면 그 임금은 통상임금에 해당하지 않는다는 것이 판례의 태도이다</a:t>
            </a:r>
            <a:r>
              <a:rPr lang="en-US" altLang="ko-KR" sz="2400" spc="-150" dirty="0">
                <a:solidFill>
                  <a:srgbClr val="3333FF"/>
                </a:solidFill>
              </a:rPr>
              <a:t>. </a:t>
            </a:r>
            <a:endParaRPr lang="en-US" altLang="ko-KR" sz="2400" spc="-150" dirty="0" smtClean="0">
              <a:solidFill>
                <a:srgbClr val="3333FF"/>
              </a:solidFill>
            </a:endParaRPr>
          </a:p>
          <a:p>
            <a:pPr fontAlgn="base">
              <a:lnSpc>
                <a:spcPct val="150000"/>
              </a:lnSpc>
            </a:pPr>
            <a:endParaRPr lang="ko-KR" altLang="en-US" sz="800" spc="-150" dirty="0"/>
          </a:p>
          <a:p>
            <a:pPr fontAlgn="base">
              <a:lnSpc>
                <a:spcPct val="150000"/>
              </a:lnSpc>
            </a:pPr>
            <a:r>
              <a:rPr lang="ko-KR" altLang="en-US" sz="2400" spc="-150" dirty="0"/>
              <a:t>따라서 </a:t>
            </a:r>
            <a:r>
              <a:rPr lang="ko-KR" altLang="en-US" sz="2400" spc="-150" dirty="0">
                <a:solidFill>
                  <a:srgbClr val="FF0000"/>
                </a:solidFill>
              </a:rPr>
              <a:t>정기상여금을 비롯한 모든 수당의 지급조건과 관련한 단체협약 조항에 “지급일 이전 </a:t>
            </a:r>
            <a:r>
              <a:rPr lang="ko-KR" altLang="en-US" sz="2400" spc="-150" dirty="0" err="1">
                <a:solidFill>
                  <a:srgbClr val="FF0000"/>
                </a:solidFill>
              </a:rPr>
              <a:t>퇴사자에</a:t>
            </a:r>
            <a:r>
              <a:rPr lang="ko-KR" altLang="en-US" sz="2400" spc="-150" dirty="0">
                <a:solidFill>
                  <a:srgbClr val="FF0000"/>
                </a:solidFill>
              </a:rPr>
              <a:t> 대하여는 일할 계산하여 지급한다</a:t>
            </a:r>
            <a:r>
              <a:rPr lang="en-US" altLang="ko-KR" sz="2400" spc="-150" dirty="0">
                <a:solidFill>
                  <a:srgbClr val="FF0000"/>
                </a:solidFill>
              </a:rPr>
              <a:t>.”</a:t>
            </a:r>
            <a:r>
              <a:rPr lang="ko-KR" altLang="en-US" sz="2400" spc="-150" dirty="0">
                <a:solidFill>
                  <a:srgbClr val="FF0000"/>
                </a:solidFill>
              </a:rPr>
              <a:t>라는 문구를 규정하여 해당 수당의 통상임금 </a:t>
            </a:r>
            <a:r>
              <a:rPr lang="ko-KR" altLang="en-US" sz="2400" spc="-150" dirty="0" err="1">
                <a:solidFill>
                  <a:srgbClr val="FF0000"/>
                </a:solidFill>
              </a:rPr>
              <a:t>해당성</a:t>
            </a:r>
            <a:r>
              <a:rPr lang="ko-KR" altLang="en-US" sz="2400" spc="-150" dirty="0">
                <a:solidFill>
                  <a:srgbClr val="FF0000"/>
                </a:solidFill>
              </a:rPr>
              <a:t> 관련 논란을 종식시킬 필요가 있다</a:t>
            </a:r>
            <a:r>
              <a:rPr lang="en-US" altLang="ko-KR" sz="2400" spc="-150" dirty="0">
                <a:solidFill>
                  <a:srgbClr val="FF0000"/>
                </a:solidFill>
              </a:rPr>
              <a:t>. </a:t>
            </a:r>
            <a:endParaRPr lang="en-US" altLang="ko-KR" sz="2400" spc="-150" dirty="0" smtClean="0">
              <a:solidFill>
                <a:srgbClr val="FF0000"/>
              </a:solidFill>
            </a:endParaRPr>
          </a:p>
          <a:p>
            <a:pPr fontAlgn="base">
              <a:lnSpc>
                <a:spcPct val="150000"/>
              </a:lnSpc>
            </a:pPr>
            <a:endParaRPr lang="ko-KR" altLang="en-US" sz="800" spc="-150" dirty="0"/>
          </a:p>
          <a:p>
            <a:pPr fontAlgn="base">
              <a:lnSpc>
                <a:spcPct val="150000"/>
              </a:lnSpc>
            </a:pPr>
            <a:r>
              <a:rPr lang="ko-KR" altLang="en-US" sz="2400" spc="-150" dirty="0"/>
              <a:t>또한 </a:t>
            </a:r>
            <a:r>
              <a:rPr lang="ko-KR" altLang="en-US" sz="2400" spc="-150" dirty="0">
                <a:solidFill>
                  <a:srgbClr val="FF0000"/>
                </a:solidFill>
              </a:rPr>
              <a:t>임금의 지급조건과 관련하여 “</a:t>
            </a:r>
            <a:r>
              <a:rPr lang="en-US" altLang="ko-KR" sz="2400" spc="-150" dirty="0">
                <a:solidFill>
                  <a:srgbClr val="FF0000"/>
                </a:solidFill>
              </a:rPr>
              <a:t>00</a:t>
            </a:r>
            <a:r>
              <a:rPr lang="ko-KR" altLang="en-US" sz="2400" spc="-150" dirty="0">
                <a:solidFill>
                  <a:srgbClr val="FF0000"/>
                </a:solidFill>
              </a:rPr>
              <a:t>는 월 </a:t>
            </a:r>
            <a:r>
              <a:rPr lang="en-US" altLang="ko-KR" sz="2400" spc="-150" dirty="0">
                <a:solidFill>
                  <a:srgbClr val="FF0000"/>
                </a:solidFill>
              </a:rPr>
              <a:t>15</a:t>
            </a:r>
            <a:r>
              <a:rPr lang="ko-KR" altLang="en-US" sz="2400" spc="-150" dirty="0">
                <a:solidFill>
                  <a:srgbClr val="FF0000"/>
                </a:solidFill>
              </a:rPr>
              <a:t>일 이상 근무한 자에 대해서만 지급한다</a:t>
            </a:r>
            <a:r>
              <a:rPr lang="en-US" altLang="ko-KR" sz="2400" spc="-150" dirty="0">
                <a:solidFill>
                  <a:srgbClr val="FF0000"/>
                </a:solidFill>
              </a:rPr>
              <a:t>.” </a:t>
            </a:r>
            <a:r>
              <a:rPr lang="ko-KR" altLang="en-US" sz="2400" spc="-150" dirty="0">
                <a:solidFill>
                  <a:srgbClr val="FF0000"/>
                </a:solidFill>
              </a:rPr>
              <a:t>등과 같이 지급 대상 기간 중 특정 일수 이상 근무자에게만 지급하는 조건</a:t>
            </a:r>
            <a:r>
              <a:rPr lang="en-US" altLang="ko-KR" sz="2400" spc="-150" dirty="0">
                <a:solidFill>
                  <a:srgbClr val="FF0000"/>
                </a:solidFill>
              </a:rPr>
              <a:t>, “</a:t>
            </a:r>
            <a:r>
              <a:rPr lang="ko-KR" altLang="en-US" sz="2400" spc="-150" dirty="0" err="1">
                <a:solidFill>
                  <a:srgbClr val="FF0000"/>
                </a:solidFill>
              </a:rPr>
              <a:t>필요시</a:t>
            </a:r>
            <a:r>
              <a:rPr lang="ko-KR" altLang="en-US" sz="2400" spc="-150" dirty="0">
                <a:solidFill>
                  <a:srgbClr val="FF0000"/>
                </a:solidFill>
              </a:rPr>
              <a:t> 노사협의에 의하여 액수를 변경할 수 있다</a:t>
            </a:r>
            <a:r>
              <a:rPr lang="en-US" altLang="ko-KR" sz="2400" spc="-150" dirty="0">
                <a:solidFill>
                  <a:srgbClr val="FF0000"/>
                </a:solidFill>
              </a:rPr>
              <a:t>.” </a:t>
            </a:r>
            <a:r>
              <a:rPr lang="ko-KR" altLang="en-US" sz="2400" spc="-150" dirty="0">
                <a:solidFill>
                  <a:srgbClr val="FF0000"/>
                </a:solidFill>
              </a:rPr>
              <a:t>등과 같이 지급액 변동 가능성을 정한 조건은 모두 삭제해야 한다</a:t>
            </a:r>
            <a:r>
              <a:rPr lang="en-US" altLang="ko-KR" sz="2400" spc="-150" dirty="0">
                <a:solidFill>
                  <a:srgbClr val="FF0000"/>
                </a:solidFill>
              </a:rPr>
              <a:t>. </a:t>
            </a:r>
            <a:r>
              <a:rPr lang="ko-KR" altLang="en-US" sz="2400" spc="-150" dirty="0"/>
              <a:t>위와 같은 조건이 붙은 임금은 통상임금으로 인정되지 않기 때문이다</a:t>
            </a:r>
            <a:r>
              <a:rPr lang="en-US" altLang="ko-KR" sz="2400" spc="-150" dirty="0"/>
              <a:t>. </a:t>
            </a:r>
            <a:endParaRPr lang="ko-KR" altLang="en-US" sz="2400" spc="-150" dirty="0"/>
          </a:p>
          <a:p>
            <a:pPr fontAlgn="base"/>
            <a:endParaRPr lang="ko-KR" altLang="en-US" sz="2400" dirty="0"/>
          </a:p>
        </p:txBody>
      </p:sp>
    </p:spTree>
    <p:extLst>
      <p:ext uri="{BB962C8B-B14F-4D97-AF65-F5344CB8AC3E}">
        <p14:creationId xmlns:p14="http://schemas.microsoft.com/office/powerpoint/2010/main" val="1727157844"/>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그림 3">
            <a:extLst>
              <a:ext uri="{FF2B5EF4-FFF2-40B4-BE49-F238E27FC236}">
                <a16:creationId xmlns="" xmlns:a16="http://schemas.microsoft.com/office/drawing/2014/main" id="{34A7F058-70AF-41E5-929C-B66E7977528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1" name="그림 10">
            <a:extLst>
              <a:ext uri="{FF2B5EF4-FFF2-40B4-BE49-F238E27FC236}">
                <a16:creationId xmlns="" xmlns:a16="http://schemas.microsoft.com/office/drawing/2014/main" id="{5C8C7763-EA7D-47EE-8C2A-6DA6E2E9FF50}"/>
              </a:ext>
            </a:extLst>
          </p:cNvPr>
          <p:cNvPicPr>
            <a:picLocks noChangeAspect="1"/>
          </p:cNvPicPr>
          <p:nvPr/>
        </p:nvPicPr>
        <p:blipFill>
          <a:blip r:embed="rId3"/>
          <a:stretch>
            <a:fillRect/>
          </a:stretch>
        </p:blipFill>
        <p:spPr>
          <a:xfrm>
            <a:off x="9156403" y="6381570"/>
            <a:ext cx="2881080" cy="420158"/>
          </a:xfrm>
          <a:prstGeom prst="rect">
            <a:avLst/>
          </a:prstGeom>
        </p:spPr>
      </p:pic>
      <p:sp>
        <p:nvSpPr>
          <p:cNvPr id="10" name="제목 2">
            <a:extLst>
              <a:ext uri="{FF2B5EF4-FFF2-40B4-BE49-F238E27FC236}">
                <a16:creationId xmlns="" xmlns:a16="http://schemas.microsoft.com/office/drawing/2014/main" id="{B2A07C83-FE9D-4604-A174-B87B1DEB652F}"/>
              </a:ext>
            </a:extLst>
          </p:cNvPr>
          <p:cNvSpPr txBox="1">
            <a:spLocks/>
          </p:cNvSpPr>
          <p:nvPr/>
        </p:nvSpPr>
        <p:spPr>
          <a:xfrm>
            <a:off x="4704406" y="2185538"/>
            <a:ext cx="7335495" cy="2010495"/>
          </a:xfrm>
          <a:prstGeom prst="rect">
            <a:avLst/>
          </a:prstGeom>
        </p:spPr>
        <p:txBody>
          <a:bodyPr vert="horz" lIns="91440" tIns="45720" rIns="91440" bIns="45720" rtlCol="0" anchor="b">
            <a:normAutofit/>
          </a:bodyPr>
          <a:lstStyle>
            <a:lvl1pPr algn="l" defTabSz="914400" rtl="0" eaLnBrk="1" latinLnBrk="1"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ko-KR" altLang="en-US" sz="6000" b="1" dirty="0">
                <a:solidFill>
                  <a:prstClr val="black">
                    <a:lumMod val="75000"/>
                    <a:lumOff val="25000"/>
                  </a:prstClr>
                </a:solidFill>
                <a:latin typeface="경기천년제목 Bold"/>
              </a:rPr>
              <a:t>수고하셨습니다</a:t>
            </a:r>
            <a:r>
              <a:rPr lang="en-US" altLang="ko-KR" sz="6000" b="1" dirty="0">
                <a:solidFill>
                  <a:prstClr val="black">
                    <a:lumMod val="75000"/>
                    <a:lumOff val="25000"/>
                  </a:prstClr>
                </a:solidFill>
                <a:latin typeface="경기천년제목 Bold"/>
              </a:rPr>
              <a:t>.</a:t>
            </a:r>
            <a:endParaRPr lang="ko-KR" altLang="en-US" sz="6000" b="1" dirty="0">
              <a:solidFill>
                <a:prstClr val="black">
                  <a:lumMod val="75000"/>
                  <a:lumOff val="25000"/>
                </a:prstClr>
              </a:solidFill>
              <a:latin typeface="경기천년제목 Bold"/>
            </a:endParaRPr>
          </a:p>
        </p:txBody>
      </p:sp>
      <p:cxnSp>
        <p:nvCxnSpPr>
          <p:cNvPr id="3" name="직선 연결선 2">
            <a:extLst>
              <a:ext uri="{FF2B5EF4-FFF2-40B4-BE49-F238E27FC236}">
                <a16:creationId xmlns="" xmlns:a16="http://schemas.microsoft.com/office/drawing/2014/main" id="{4B09CA97-0C1D-486C-A330-38A8ECC71735}"/>
              </a:ext>
            </a:extLst>
          </p:cNvPr>
          <p:cNvCxnSpPr/>
          <p:nvPr/>
        </p:nvCxnSpPr>
        <p:spPr>
          <a:xfrm>
            <a:off x="4786977" y="4202247"/>
            <a:ext cx="725050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9" name="Picture 2" descr="C:\Users\siboyong\Desktop\20070315212508_821_3.jpg"/>
          <p:cNvPicPr>
            <a:picLocks noChangeAspect="1" noChangeArrowheads="1"/>
          </p:cNvPicPr>
          <p:nvPr/>
        </p:nvPicPr>
        <p:blipFill>
          <a:blip r:embed="rId4" cstate="print"/>
          <a:srcRect/>
          <a:stretch>
            <a:fillRect/>
          </a:stretch>
        </p:blipFill>
        <p:spPr bwMode="auto">
          <a:xfrm>
            <a:off x="1" y="0"/>
            <a:ext cx="4303552" cy="6858000"/>
          </a:xfrm>
          <a:prstGeom prst="rect">
            <a:avLst/>
          </a:prstGeom>
          <a:noFill/>
        </p:spPr>
      </p:pic>
    </p:spTree>
    <p:extLst>
      <p:ext uri="{BB962C8B-B14F-4D97-AF65-F5344CB8AC3E}">
        <p14:creationId xmlns:p14="http://schemas.microsoft.com/office/powerpoint/2010/main" val="135391067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1020</TotalTime>
  <Words>12654</Words>
  <Application>Microsoft Office PowerPoint</Application>
  <PresentationFormat>사용자 지정</PresentationFormat>
  <Paragraphs>998</Paragraphs>
  <Slides>92</Slides>
  <Notes>0</Notes>
  <HiddenSlides>0</HiddenSlides>
  <MMClips>0</MMClips>
  <ScaleCrop>false</ScaleCrop>
  <HeadingPairs>
    <vt:vector size="4" baseType="variant">
      <vt:variant>
        <vt:lpstr>테마</vt:lpstr>
      </vt:variant>
      <vt:variant>
        <vt:i4>1</vt:i4>
      </vt:variant>
      <vt:variant>
        <vt:lpstr>슬라이드 제목</vt:lpstr>
      </vt:variant>
      <vt:variant>
        <vt:i4>92</vt:i4>
      </vt:variant>
    </vt:vector>
  </HeadingPairs>
  <TitlesOfParts>
    <vt:vector size="93" baseType="lpstr">
      <vt:lpstr>Office 테마</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lpstr>PowerPoint 프레젠테이션</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김두현</dc:creator>
  <cp:lastModifiedBy>Owner001</cp:lastModifiedBy>
  <cp:revision>215</cp:revision>
  <dcterms:created xsi:type="dcterms:W3CDTF">2018-02-13T06:01:49Z</dcterms:created>
  <dcterms:modified xsi:type="dcterms:W3CDTF">2018-02-26T08:05:51Z</dcterms:modified>
  <cp:contentStatus>최종본</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