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1280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형철 김" userId="f1c8bad18b0b0106" providerId="LiveId" clId="{8592B28B-1A7C-4A14-B080-0551BBEE653C}"/>
    <pc:docChg chg="custSel modSld">
      <pc:chgData name="형철 김" userId="f1c8bad18b0b0106" providerId="LiveId" clId="{8592B28B-1A7C-4A14-B080-0551BBEE653C}" dt="2026-07-26T20:29:00.856" v="7" actId="20577"/>
      <pc:docMkLst>
        <pc:docMk/>
      </pc:docMkLst>
      <pc:sldChg chg="modSp mod">
        <pc:chgData name="형철 김" userId="f1c8bad18b0b0106" providerId="LiveId" clId="{8592B28B-1A7C-4A14-B080-0551BBEE653C}" dt="2026-07-26T20:29:00.856" v="7" actId="20577"/>
        <pc:sldMkLst>
          <pc:docMk/>
          <pc:sldMk cId="0" sldId="262"/>
        </pc:sldMkLst>
        <pc:spChg chg="mod">
          <ac:chgData name="형철 김" userId="f1c8bad18b0b0106" providerId="LiveId" clId="{8592B28B-1A7C-4A14-B080-0551BBEE653C}" dt="2026-07-26T20:29:00.856" v="7" actId="20577"/>
          <ac:spMkLst>
            <pc:docMk/>
            <pc:sldMk cId="0" sldId="262"/>
            <ac:spMk id="3" creationId="{00000000-0000-0000-0000-000000000000}"/>
          </ac:spMkLst>
        </pc:spChg>
      </pc:sldChg>
      <pc:sldChg chg="modSp mod">
        <pc:chgData name="형철 김" userId="f1c8bad18b0b0106" providerId="LiveId" clId="{8592B28B-1A7C-4A14-B080-0551BBEE653C}" dt="2026-07-26T20:28:33.518" v="2" actId="27636"/>
        <pc:sldMkLst>
          <pc:docMk/>
          <pc:sldMk cId="0" sldId="263"/>
        </pc:sldMkLst>
        <pc:spChg chg="mod">
          <ac:chgData name="형철 김" userId="f1c8bad18b0b0106" providerId="LiveId" clId="{8592B28B-1A7C-4A14-B080-0551BBEE653C}" dt="2026-07-26T20:28:33.518" v="2" actId="27636"/>
          <ac:spMkLst>
            <pc:docMk/>
            <pc:sldMk cId="0" sldId="263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453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799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770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130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485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461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551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021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72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393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438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99564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270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49264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713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6152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856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7/27/2026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8195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1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35741"/>
            <a:ext cx="6154713" cy="1264025"/>
          </a:xfrm>
        </p:spPr>
        <p:txBody>
          <a:bodyPr/>
          <a:lstStyle/>
          <a:p>
            <a:r>
              <a:rPr dirty="0" err="1">
                <a:highlight>
                  <a:srgbClr val="FF00FF"/>
                </a:highlight>
              </a:rPr>
              <a:t>평택</a:t>
            </a:r>
            <a:r>
              <a:rPr dirty="0">
                <a:highlight>
                  <a:srgbClr val="FF00FF"/>
                </a:highlight>
              </a:rPr>
              <a:t> </a:t>
            </a:r>
            <a:r>
              <a:rPr dirty="0" err="1">
                <a:highlight>
                  <a:srgbClr val="FF00FF"/>
                </a:highlight>
              </a:rPr>
              <a:t>사망사고</a:t>
            </a:r>
            <a:r>
              <a:rPr dirty="0">
                <a:highlight>
                  <a:srgbClr val="FF00FF"/>
                </a:highlight>
              </a:rPr>
              <a:t> </a:t>
            </a:r>
            <a:r>
              <a:rPr dirty="0" err="1">
                <a:highlight>
                  <a:srgbClr val="FF00FF"/>
                </a:highlight>
              </a:rPr>
              <a:t>조사보고</a:t>
            </a:r>
            <a:endParaRPr dirty="0">
              <a:highlight>
                <a:srgbClr val="FF00FF"/>
              </a:highligh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2496671" cy="979144"/>
          </a:xfrm>
        </p:spPr>
        <p:txBody>
          <a:bodyPr/>
          <a:lstStyle/>
          <a:p>
            <a:pPr algn="l">
              <a:defRPr sz="2200"/>
            </a:pPr>
            <a:r>
              <a:rPr dirty="0" err="1">
                <a:solidFill>
                  <a:schemeClr val="bg1"/>
                </a:solidFill>
              </a:rPr>
              <a:t>노동조합</a:t>
            </a:r>
            <a:r>
              <a:rPr dirty="0">
                <a:solidFill>
                  <a:schemeClr val="bg1"/>
                </a:solidFill>
              </a:rPr>
              <a:t> </a:t>
            </a:r>
            <a:r>
              <a:rPr dirty="0" err="1">
                <a:solidFill>
                  <a:schemeClr val="bg1"/>
                </a:solidFill>
              </a:rPr>
              <a:t>보고자료</a:t>
            </a:r>
            <a:br>
              <a:rPr dirty="0">
                <a:solidFill>
                  <a:schemeClr val="bg1"/>
                </a:solidFill>
              </a:rPr>
            </a:br>
            <a:r>
              <a:rPr dirty="0">
                <a:solidFill>
                  <a:schemeClr val="bg1"/>
                </a:solidFill>
              </a:rPr>
              <a:t>2026.07.23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712694"/>
            <a:ext cx="6554867" cy="1524000"/>
          </a:xfrm>
        </p:spPr>
        <p:txBody>
          <a:bodyPr/>
          <a:lstStyle/>
          <a:p>
            <a:r>
              <a:rPr dirty="0">
                <a:highlight>
                  <a:srgbClr val="0000FF"/>
                </a:highlight>
              </a:rPr>
              <a:t>1. </a:t>
            </a:r>
            <a:r>
              <a:rPr dirty="0" err="1">
                <a:highlight>
                  <a:srgbClr val="0000FF"/>
                </a:highlight>
              </a:rPr>
              <a:t>사고</a:t>
            </a:r>
            <a:r>
              <a:rPr dirty="0">
                <a:highlight>
                  <a:srgbClr val="0000FF"/>
                </a:highlight>
              </a:rPr>
              <a:t> </a:t>
            </a:r>
            <a:r>
              <a:rPr dirty="0" err="1">
                <a:highlight>
                  <a:srgbClr val="0000FF"/>
                </a:highlight>
              </a:rPr>
              <a:t>개요</a:t>
            </a:r>
            <a:endParaRPr dirty="0">
              <a:highlight>
                <a:srgbClr val="0000FF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365" y="2236694"/>
            <a:ext cx="6554867" cy="3787587"/>
          </a:xfrm>
        </p:spPr>
        <p:txBody>
          <a:bodyPr>
            <a:normAutofit/>
          </a:bodyPr>
          <a:lstStyle/>
          <a:p>
            <a:pPr marL="0" indent="0" algn="l">
              <a:buNone/>
              <a:defRPr sz="2200"/>
            </a:pPr>
            <a:r>
              <a:rPr dirty="0">
                <a:solidFill>
                  <a:srgbClr val="FFFF00"/>
                </a:solidFill>
              </a:rPr>
              <a:t>■ </a:t>
            </a:r>
            <a:r>
              <a:rPr dirty="0" err="1">
                <a:solidFill>
                  <a:srgbClr val="FFFF00"/>
                </a:solidFill>
              </a:rPr>
              <a:t>재해자</a:t>
            </a:r>
            <a:r>
              <a:rPr dirty="0">
                <a:solidFill>
                  <a:srgbClr val="FFFF00"/>
                </a:solidFill>
              </a:rPr>
              <a:t> : 김○○(29세)</a:t>
            </a:r>
            <a:endParaRPr lang="en-US" dirty="0">
              <a:solidFill>
                <a:srgbClr val="FFFF00"/>
              </a:solidFill>
            </a:endParaRPr>
          </a:p>
          <a:p>
            <a:pPr marL="0" indent="0" algn="l">
              <a:buNone/>
              <a:defRPr sz="2200"/>
            </a:pP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■ </a:t>
            </a:r>
            <a:r>
              <a:rPr dirty="0" err="1">
                <a:solidFill>
                  <a:srgbClr val="FFFF00"/>
                </a:solidFill>
              </a:rPr>
              <a:t>소속</a:t>
            </a:r>
            <a:r>
              <a:rPr dirty="0">
                <a:solidFill>
                  <a:srgbClr val="FFFF00"/>
                </a:solidFill>
              </a:rPr>
              <a:t> : </a:t>
            </a:r>
            <a:r>
              <a:rPr dirty="0" err="1">
                <a:solidFill>
                  <a:srgbClr val="FFFF00"/>
                </a:solidFill>
              </a:rPr>
              <a:t>피아로딕스</a:t>
            </a:r>
            <a:endParaRPr lang="en-US" dirty="0">
              <a:solidFill>
                <a:srgbClr val="FFFF00"/>
              </a:solidFill>
            </a:endParaRPr>
          </a:p>
          <a:p>
            <a:pPr marL="0" indent="0" algn="l">
              <a:buNone/>
              <a:defRPr sz="2200"/>
            </a:pP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■ </a:t>
            </a:r>
            <a:r>
              <a:rPr dirty="0" err="1">
                <a:solidFill>
                  <a:srgbClr val="FFFF00"/>
                </a:solidFill>
              </a:rPr>
              <a:t>사고일시</a:t>
            </a:r>
            <a:r>
              <a:rPr dirty="0">
                <a:solidFill>
                  <a:srgbClr val="FFFF00"/>
                </a:solidFill>
              </a:rPr>
              <a:t> : 2026.07.22. 12:48</a:t>
            </a:r>
            <a:endParaRPr lang="en-US" dirty="0">
              <a:solidFill>
                <a:srgbClr val="FFFF00"/>
              </a:solidFill>
            </a:endParaRPr>
          </a:p>
          <a:p>
            <a:pPr marL="0" indent="0" algn="l">
              <a:buNone/>
              <a:defRPr sz="2200"/>
            </a:pP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■ </a:t>
            </a:r>
            <a:r>
              <a:rPr dirty="0" err="1">
                <a:solidFill>
                  <a:srgbClr val="FFFF00"/>
                </a:solidFill>
              </a:rPr>
              <a:t>사고장소</a:t>
            </a:r>
            <a:r>
              <a:rPr dirty="0">
                <a:solidFill>
                  <a:srgbClr val="FFFF00"/>
                </a:solidFill>
              </a:rPr>
              <a:t> : EBS </a:t>
            </a:r>
            <a:r>
              <a:rPr dirty="0" err="1">
                <a:solidFill>
                  <a:srgbClr val="FFFF00"/>
                </a:solidFill>
              </a:rPr>
              <a:t>가공</a:t>
            </a:r>
            <a:r>
              <a:rPr dirty="0">
                <a:solidFill>
                  <a:srgbClr val="FFFF00"/>
                </a:solidFill>
              </a:rPr>
              <a:t> HCUMK4라인 MCT 12기</a:t>
            </a:r>
            <a:endParaRPr lang="en-US" dirty="0">
              <a:solidFill>
                <a:srgbClr val="FFFF00"/>
              </a:solidFill>
            </a:endParaRPr>
          </a:p>
          <a:p>
            <a:pPr marL="0" indent="0" algn="l">
              <a:buNone/>
              <a:defRPr sz="2200"/>
            </a:pP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■ </a:t>
            </a:r>
            <a:r>
              <a:rPr dirty="0" err="1">
                <a:solidFill>
                  <a:srgbClr val="FFFF00"/>
                </a:solidFill>
              </a:rPr>
              <a:t>결과</a:t>
            </a:r>
            <a:r>
              <a:rPr dirty="0">
                <a:solidFill>
                  <a:srgbClr val="FFFF00"/>
                </a:solidFill>
              </a:rPr>
              <a:t> : </a:t>
            </a:r>
            <a:r>
              <a:rPr dirty="0" err="1">
                <a:solidFill>
                  <a:srgbClr val="FFFF00"/>
                </a:solidFill>
              </a:rPr>
              <a:t>병원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이송</a:t>
            </a:r>
            <a:r>
              <a:rPr dirty="0">
                <a:solidFill>
                  <a:srgbClr val="FFFF00"/>
                </a:solidFill>
              </a:rPr>
              <a:t> 후 </a:t>
            </a:r>
            <a:r>
              <a:rPr dirty="0" err="1">
                <a:solidFill>
                  <a:srgbClr val="FFFF00"/>
                </a:solidFill>
              </a:rPr>
              <a:t>사망</a:t>
            </a:r>
            <a:endParaRPr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153" y="156883"/>
            <a:ext cx="6554867" cy="1524000"/>
          </a:xfrm>
        </p:spPr>
        <p:txBody>
          <a:bodyPr/>
          <a:lstStyle/>
          <a:p>
            <a:r>
              <a:rPr dirty="0">
                <a:highlight>
                  <a:srgbClr val="0000FF"/>
                </a:highlight>
              </a:rPr>
              <a:t>2. </a:t>
            </a:r>
            <a:r>
              <a:rPr dirty="0" err="1">
                <a:highlight>
                  <a:srgbClr val="0000FF"/>
                </a:highlight>
              </a:rPr>
              <a:t>사고</a:t>
            </a:r>
            <a:r>
              <a:rPr dirty="0">
                <a:highlight>
                  <a:srgbClr val="0000FF"/>
                </a:highlight>
              </a:rPr>
              <a:t> </a:t>
            </a:r>
            <a:r>
              <a:rPr dirty="0" err="1">
                <a:highlight>
                  <a:srgbClr val="0000FF"/>
                </a:highlight>
              </a:rPr>
              <a:t>경위</a:t>
            </a:r>
            <a:endParaRPr dirty="0">
              <a:highlight>
                <a:srgbClr val="0000FF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153" y="1420906"/>
            <a:ext cx="8229600" cy="5064551"/>
          </a:xfrm>
        </p:spPr>
        <p:txBody>
          <a:bodyPr>
            <a:normAutofit/>
          </a:bodyPr>
          <a:lstStyle/>
          <a:p>
            <a:pPr lvl="0" fontAlgn="base" latinLnBrk="1">
              <a:lnSpc>
                <a:spcPct val="150000"/>
              </a:lnSpc>
            </a:pPr>
            <a:r>
              <a:rPr lang="ko-KR" altLang="en-US" dirty="0" err="1">
                <a:solidFill>
                  <a:srgbClr val="FFFF00"/>
                </a:solidFill>
              </a:rPr>
              <a:t>사고날짜</a:t>
            </a:r>
            <a:r>
              <a:rPr lang="en-US" altLang="ko-KR" dirty="0">
                <a:solidFill>
                  <a:srgbClr val="FFFF00"/>
                </a:solidFill>
              </a:rPr>
              <a:t>: 2026</a:t>
            </a:r>
            <a:r>
              <a:rPr lang="ko-KR" altLang="en-US" dirty="0">
                <a:solidFill>
                  <a:srgbClr val="FFFF00"/>
                </a:solidFill>
              </a:rPr>
              <a:t>년 </a:t>
            </a:r>
            <a:r>
              <a:rPr lang="en-US" altLang="ko-KR" dirty="0">
                <a:solidFill>
                  <a:srgbClr val="FFFF00"/>
                </a:solidFill>
              </a:rPr>
              <a:t>07</a:t>
            </a:r>
            <a:r>
              <a:rPr lang="ko-KR" altLang="en-US" dirty="0">
                <a:solidFill>
                  <a:srgbClr val="FFFF00"/>
                </a:solidFill>
              </a:rPr>
              <a:t>월 </a:t>
            </a:r>
            <a:r>
              <a:rPr lang="en-US" altLang="ko-KR" dirty="0">
                <a:solidFill>
                  <a:srgbClr val="FFFF00"/>
                </a:solidFill>
              </a:rPr>
              <a:t>22</a:t>
            </a:r>
            <a:r>
              <a:rPr lang="ko-KR" altLang="en-US" dirty="0">
                <a:solidFill>
                  <a:srgbClr val="FFFF00"/>
                </a:solidFill>
              </a:rPr>
              <a:t>일</a:t>
            </a:r>
            <a:r>
              <a:rPr lang="en-US" altLang="ko-KR" dirty="0">
                <a:solidFill>
                  <a:srgbClr val="FFFF00"/>
                </a:solidFill>
              </a:rPr>
              <a:t>(</a:t>
            </a:r>
            <a:r>
              <a:rPr lang="ko-KR" altLang="en-US" dirty="0">
                <a:solidFill>
                  <a:srgbClr val="FFFF00"/>
                </a:solidFill>
              </a:rPr>
              <a:t>수</a:t>
            </a:r>
            <a:r>
              <a:rPr lang="en-US" altLang="ko-KR" dirty="0">
                <a:solidFill>
                  <a:srgbClr val="FFFF00"/>
                </a:solidFill>
              </a:rPr>
              <a:t>)</a:t>
            </a:r>
            <a:endParaRPr lang="ko-KR" altLang="en-US" dirty="0">
              <a:solidFill>
                <a:srgbClr val="FFFF00"/>
              </a:solidFill>
            </a:endParaRPr>
          </a:p>
          <a:p>
            <a:pPr lvl="0" fontAlgn="base" latinLnBrk="1">
              <a:lnSpc>
                <a:spcPct val="150000"/>
              </a:lnSpc>
            </a:pPr>
            <a:r>
              <a:rPr lang="ko-KR" altLang="en-US" dirty="0" err="1">
                <a:solidFill>
                  <a:srgbClr val="FFFF00"/>
                </a:solidFill>
              </a:rPr>
              <a:t>사고시간</a:t>
            </a:r>
            <a:r>
              <a:rPr lang="en-US" altLang="ko-KR" dirty="0">
                <a:solidFill>
                  <a:srgbClr val="FFFF00"/>
                </a:solidFill>
              </a:rPr>
              <a:t>: 12</a:t>
            </a:r>
            <a:r>
              <a:rPr lang="ko-KR" altLang="en-US" dirty="0">
                <a:solidFill>
                  <a:srgbClr val="FFFF00"/>
                </a:solidFill>
              </a:rPr>
              <a:t>시 </a:t>
            </a:r>
            <a:r>
              <a:rPr lang="en-US" altLang="ko-KR" dirty="0">
                <a:solidFill>
                  <a:srgbClr val="FFFF00"/>
                </a:solidFill>
              </a:rPr>
              <a:t>48</a:t>
            </a:r>
            <a:r>
              <a:rPr lang="ko-KR" altLang="en-US" dirty="0">
                <a:solidFill>
                  <a:srgbClr val="FFFF00"/>
                </a:solidFill>
              </a:rPr>
              <a:t>분경</a:t>
            </a:r>
          </a:p>
          <a:p>
            <a:pPr lvl="0" fontAlgn="base" latinLnBrk="1">
              <a:lnSpc>
                <a:spcPct val="150000"/>
              </a:lnSpc>
            </a:pPr>
            <a:r>
              <a:rPr lang="ko-KR" altLang="en-US" dirty="0" err="1">
                <a:solidFill>
                  <a:srgbClr val="FFFF00"/>
                </a:solidFill>
              </a:rPr>
              <a:t>사고장소</a:t>
            </a:r>
            <a:r>
              <a:rPr lang="en-US" altLang="ko-KR" dirty="0">
                <a:solidFill>
                  <a:srgbClr val="FFFF00"/>
                </a:solidFill>
              </a:rPr>
              <a:t>: EBS </a:t>
            </a:r>
            <a:r>
              <a:rPr lang="ko-KR" altLang="en-US" dirty="0">
                <a:solidFill>
                  <a:srgbClr val="FFFF00"/>
                </a:solidFill>
              </a:rPr>
              <a:t>가공 </a:t>
            </a:r>
            <a:r>
              <a:rPr lang="en-US" altLang="ko-KR" dirty="0">
                <a:solidFill>
                  <a:srgbClr val="FFFF00"/>
                </a:solidFill>
              </a:rPr>
              <a:t>HCUMK4</a:t>
            </a:r>
            <a:r>
              <a:rPr lang="ko-KR" altLang="en-US" dirty="0">
                <a:solidFill>
                  <a:srgbClr val="FFFF00"/>
                </a:solidFill>
              </a:rPr>
              <a:t>라인 </a:t>
            </a:r>
            <a:r>
              <a:rPr lang="en-US" altLang="ko-KR" dirty="0">
                <a:solidFill>
                  <a:srgbClr val="FFFF00"/>
                </a:solidFill>
              </a:rPr>
              <a:t>MTC 12</a:t>
            </a:r>
            <a:r>
              <a:rPr lang="ko-KR" altLang="en-US" dirty="0">
                <a:solidFill>
                  <a:srgbClr val="FFFF00"/>
                </a:solidFill>
              </a:rPr>
              <a:t>호기</a:t>
            </a:r>
          </a:p>
          <a:p>
            <a:pPr lvl="0" fontAlgn="base" latinLnBrk="1">
              <a:lnSpc>
                <a:spcPct val="150000"/>
              </a:lnSpc>
            </a:pPr>
            <a:r>
              <a:rPr lang="ko-KR" altLang="en-US" dirty="0" err="1">
                <a:solidFill>
                  <a:srgbClr val="FFFF00"/>
                </a:solidFill>
              </a:rPr>
              <a:t>사고내용</a:t>
            </a:r>
            <a:r>
              <a:rPr lang="en-US" altLang="ko-KR" dirty="0">
                <a:solidFill>
                  <a:srgbClr val="FFFF00"/>
                </a:solidFill>
              </a:rPr>
              <a:t>: (A</a:t>
            </a:r>
            <a:r>
              <a:rPr lang="ko-KR" altLang="en-US" dirty="0">
                <a:solidFill>
                  <a:srgbClr val="FFFF00"/>
                </a:solidFill>
              </a:rPr>
              <a:t>업체</a:t>
            </a:r>
            <a:r>
              <a:rPr lang="en-US" altLang="ko-KR" dirty="0">
                <a:solidFill>
                  <a:srgbClr val="FFFF00"/>
                </a:solidFill>
              </a:rPr>
              <a:t>)7/22(</a:t>
            </a:r>
            <a:r>
              <a:rPr lang="ko-KR" altLang="en-US" dirty="0">
                <a:solidFill>
                  <a:srgbClr val="FFFF00"/>
                </a:solidFill>
              </a:rPr>
              <a:t>수</a:t>
            </a:r>
            <a:r>
              <a:rPr lang="en-US" altLang="ko-KR" dirty="0">
                <a:solidFill>
                  <a:srgbClr val="FFFF00"/>
                </a:solidFill>
              </a:rPr>
              <a:t>) MCT 11</a:t>
            </a:r>
            <a:r>
              <a:rPr lang="ko-KR" altLang="en-US" dirty="0">
                <a:solidFill>
                  <a:srgbClr val="FFFF00"/>
                </a:solidFill>
              </a:rPr>
              <a:t>호기 </a:t>
            </a:r>
            <a:r>
              <a:rPr lang="ko-KR" altLang="en-US" dirty="0" err="1">
                <a:solidFill>
                  <a:srgbClr val="FFFF00"/>
                </a:solidFill>
              </a:rPr>
              <a:t>습득유</a:t>
            </a:r>
            <a:r>
              <a:rPr lang="ko-KR" altLang="en-US" dirty="0">
                <a:solidFill>
                  <a:srgbClr val="FFFF00"/>
                </a:solidFill>
              </a:rPr>
              <a:t> 배관 정비 </a:t>
            </a:r>
            <a:r>
              <a:rPr lang="en-US" altLang="ko-KR" dirty="0">
                <a:solidFill>
                  <a:srgbClr val="FFFF00"/>
                </a:solidFill>
              </a:rPr>
              <a:t>7/23(</a:t>
            </a:r>
            <a:r>
              <a:rPr lang="ko-KR" altLang="en-US" dirty="0">
                <a:solidFill>
                  <a:srgbClr val="FFFF00"/>
                </a:solidFill>
              </a:rPr>
              <a:t>목</a:t>
            </a:r>
            <a:r>
              <a:rPr lang="en-US" altLang="ko-KR" dirty="0">
                <a:solidFill>
                  <a:srgbClr val="FFFF00"/>
                </a:solidFill>
              </a:rPr>
              <a:t>) MCT 12</a:t>
            </a:r>
            <a:r>
              <a:rPr lang="ko-KR" altLang="en-US" dirty="0">
                <a:solidFill>
                  <a:srgbClr val="FFFF00"/>
                </a:solidFill>
              </a:rPr>
              <a:t>호기 </a:t>
            </a:r>
            <a:r>
              <a:rPr lang="ko-KR" altLang="en-US" dirty="0" err="1">
                <a:solidFill>
                  <a:srgbClr val="FFFF00"/>
                </a:solidFill>
              </a:rPr>
              <a:t>습득유</a:t>
            </a:r>
            <a:r>
              <a:rPr lang="ko-KR" altLang="en-US" dirty="0">
                <a:solidFill>
                  <a:srgbClr val="FFFF00"/>
                </a:solidFill>
              </a:rPr>
              <a:t> 배관 </a:t>
            </a:r>
            <a:r>
              <a:rPr lang="ko-KR" altLang="en-US" dirty="0" err="1">
                <a:solidFill>
                  <a:srgbClr val="FFFF00"/>
                </a:solidFill>
              </a:rPr>
              <a:t>정비예정</a:t>
            </a:r>
            <a:r>
              <a:rPr lang="ko-KR" altLang="en-US" dirty="0">
                <a:solidFill>
                  <a:srgbClr val="FFFF00"/>
                </a:solidFill>
              </a:rPr>
              <a:t> 됨</a:t>
            </a:r>
            <a:r>
              <a:rPr lang="en-US" altLang="ko-KR" dirty="0">
                <a:solidFill>
                  <a:srgbClr val="FFFF00"/>
                </a:solidFill>
              </a:rPr>
              <a:t>. (B</a:t>
            </a:r>
            <a:r>
              <a:rPr lang="ko-KR" altLang="en-US" dirty="0">
                <a:solidFill>
                  <a:srgbClr val="FFFF00"/>
                </a:solidFill>
              </a:rPr>
              <a:t>업체</a:t>
            </a:r>
            <a:r>
              <a:rPr lang="en-US" altLang="ko-KR" dirty="0">
                <a:solidFill>
                  <a:srgbClr val="FFFF00"/>
                </a:solidFill>
              </a:rPr>
              <a:t>)7/22(</a:t>
            </a:r>
            <a:r>
              <a:rPr lang="ko-KR" altLang="en-US" dirty="0">
                <a:solidFill>
                  <a:srgbClr val="FFFF00"/>
                </a:solidFill>
              </a:rPr>
              <a:t>수</a:t>
            </a:r>
            <a:r>
              <a:rPr lang="en-US" altLang="ko-KR" dirty="0">
                <a:solidFill>
                  <a:srgbClr val="FFFF00"/>
                </a:solidFill>
              </a:rPr>
              <a:t>) MCT 12</a:t>
            </a:r>
            <a:r>
              <a:rPr lang="ko-KR" altLang="en-US" dirty="0">
                <a:solidFill>
                  <a:srgbClr val="FFFF00"/>
                </a:solidFill>
              </a:rPr>
              <a:t>호기 </a:t>
            </a:r>
            <a:r>
              <a:rPr lang="ko-KR" altLang="en-US" dirty="0" err="1">
                <a:solidFill>
                  <a:srgbClr val="FFFF00"/>
                </a:solidFill>
              </a:rPr>
              <a:t>천장부</a:t>
            </a:r>
            <a:r>
              <a:rPr lang="ko-KR" altLang="en-US" dirty="0">
                <a:solidFill>
                  <a:srgbClr val="FFFF00"/>
                </a:solidFill>
              </a:rPr>
              <a:t> </a:t>
            </a:r>
            <a:r>
              <a:rPr lang="ko-KR" altLang="en-US" dirty="0" err="1">
                <a:solidFill>
                  <a:srgbClr val="FFFF00"/>
                </a:solidFill>
              </a:rPr>
              <a:t>절삭유</a:t>
            </a:r>
            <a:r>
              <a:rPr lang="ko-KR" altLang="en-US" dirty="0">
                <a:solidFill>
                  <a:srgbClr val="FFFF00"/>
                </a:solidFill>
              </a:rPr>
              <a:t> 배관 </a:t>
            </a:r>
            <a:r>
              <a:rPr lang="ko-KR" altLang="en-US" dirty="0" err="1">
                <a:solidFill>
                  <a:srgbClr val="FFFF00"/>
                </a:solidFill>
              </a:rPr>
              <a:t>누유</a:t>
            </a:r>
            <a:r>
              <a:rPr lang="ko-KR" altLang="en-US" dirty="0">
                <a:solidFill>
                  <a:srgbClr val="FFFF00"/>
                </a:solidFill>
              </a:rPr>
              <a:t> 정비</a:t>
            </a:r>
            <a:r>
              <a:rPr lang="en-US" altLang="ko-KR" dirty="0">
                <a:solidFill>
                  <a:srgbClr val="FFFF00"/>
                </a:solidFill>
              </a:rPr>
              <a:t>. </a:t>
            </a:r>
            <a:r>
              <a:rPr lang="ko-KR" altLang="en-US" dirty="0">
                <a:solidFill>
                  <a:srgbClr val="FFFF00"/>
                </a:solidFill>
              </a:rPr>
              <a:t>제조기술 담당자가 작업자에게 </a:t>
            </a:r>
            <a:r>
              <a:rPr lang="ko-KR" altLang="en-US" dirty="0" err="1">
                <a:solidFill>
                  <a:srgbClr val="FFFF00"/>
                </a:solidFill>
              </a:rPr>
              <a:t>절삭유</a:t>
            </a:r>
            <a:r>
              <a:rPr lang="ko-KR" altLang="en-US" dirty="0">
                <a:solidFill>
                  <a:srgbClr val="FFFF00"/>
                </a:solidFill>
              </a:rPr>
              <a:t> 배관 </a:t>
            </a:r>
            <a:r>
              <a:rPr lang="ko-KR" altLang="en-US" dirty="0" err="1">
                <a:solidFill>
                  <a:srgbClr val="FFFF00"/>
                </a:solidFill>
              </a:rPr>
              <a:t>누유</a:t>
            </a:r>
            <a:r>
              <a:rPr lang="ko-KR" altLang="en-US" dirty="0">
                <a:solidFill>
                  <a:srgbClr val="FFFF00"/>
                </a:solidFill>
              </a:rPr>
              <a:t> 정비 완료됨을 작업자에게 통보했고</a:t>
            </a:r>
            <a:r>
              <a:rPr lang="en-US" altLang="ko-KR" dirty="0">
                <a:solidFill>
                  <a:srgbClr val="FFFF00"/>
                </a:solidFill>
              </a:rPr>
              <a:t>, </a:t>
            </a:r>
            <a:r>
              <a:rPr lang="ko-KR" altLang="en-US" dirty="0">
                <a:solidFill>
                  <a:srgbClr val="FFFF00"/>
                </a:solidFill>
              </a:rPr>
              <a:t>제조기술 담당자와 작업자 동행 후 </a:t>
            </a:r>
            <a:r>
              <a:rPr lang="en-US" altLang="ko-KR" dirty="0">
                <a:solidFill>
                  <a:srgbClr val="FFFF00"/>
                </a:solidFill>
              </a:rPr>
              <a:t>OP</a:t>
            </a:r>
            <a:r>
              <a:rPr lang="ko-KR" altLang="en-US" dirty="0">
                <a:solidFill>
                  <a:srgbClr val="FFFF00"/>
                </a:solidFill>
              </a:rPr>
              <a:t>판넬 스위치 작동으로 </a:t>
            </a:r>
            <a:r>
              <a:rPr lang="en-US" altLang="ko-KR" dirty="0">
                <a:solidFill>
                  <a:srgbClr val="FFFF00"/>
                </a:solidFill>
              </a:rPr>
              <a:t>12</a:t>
            </a:r>
            <a:r>
              <a:rPr lang="ko-KR" altLang="en-US" dirty="0">
                <a:solidFill>
                  <a:srgbClr val="FFFF00"/>
                </a:solidFill>
              </a:rPr>
              <a:t>시 </a:t>
            </a:r>
            <a:r>
              <a:rPr lang="en-US" altLang="ko-KR" dirty="0">
                <a:solidFill>
                  <a:srgbClr val="FFFF00"/>
                </a:solidFill>
              </a:rPr>
              <a:t>48</a:t>
            </a:r>
            <a:r>
              <a:rPr lang="ko-KR" altLang="en-US" dirty="0">
                <a:solidFill>
                  <a:srgbClr val="FFFF00"/>
                </a:solidFill>
              </a:rPr>
              <a:t>분경 사고 발생</a:t>
            </a:r>
          </a:p>
          <a:p>
            <a:pPr lvl="0" fontAlgn="base" latinLnBrk="1">
              <a:lnSpc>
                <a:spcPct val="150000"/>
              </a:lnSpc>
            </a:pPr>
            <a:r>
              <a:rPr lang="ko-KR" altLang="en-US" dirty="0" err="1">
                <a:solidFill>
                  <a:srgbClr val="FFFF00"/>
                </a:solidFill>
              </a:rPr>
              <a:t>재해정도</a:t>
            </a:r>
            <a:r>
              <a:rPr lang="en-US" altLang="ko-KR" dirty="0">
                <a:solidFill>
                  <a:srgbClr val="FFFF00"/>
                </a:solidFill>
              </a:rPr>
              <a:t>: </a:t>
            </a:r>
            <a:r>
              <a:rPr lang="ko-KR" altLang="en-US" dirty="0" err="1">
                <a:solidFill>
                  <a:srgbClr val="FFFF00"/>
                </a:solidFill>
              </a:rPr>
              <a:t>병원이송</a:t>
            </a:r>
            <a:r>
              <a:rPr lang="ko-KR" altLang="en-US" dirty="0">
                <a:solidFill>
                  <a:srgbClr val="FFFF00"/>
                </a:solidFill>
              </a:rPr>
              <a:t> 후 사망</a:t>
            </a:r>
          </a:p>
          <a:p>
            <a:pPr algn="l">
              <a:defRPr sz="2200"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6554867" cy="1524000"/>
          </a:xfrm>
        </p:spPr>
        <p:txBody>
          <a:bodyPr/>
          <a:lstStyle/>
          <a:p>
            <a:r>
              <a:rPr dirty="0">
                <a:highlight>
                  <a:srgbClr val="0000FF"/>
                </a:highlight>
              </a:rPr>
              <a:t>3. </a:t>
            </a:r>
            <a:r>
              <a:rPr dirty="0" err="1">
                <a:highlight>
                  <a:srgbClr val="0000FF"/>
                </a:highlight>
              </a:rPr>
              <a:t>시간대별</a:t>
            </a:r>
            <a:r>
              <a:rPr dirty="0">
                <a:highlight>
                  <a:srgbClr val="0000FF"/>
                </a:highlight>
              </a:rPr>
              <a:t> </a:t>
            </a:r>
            <a:r>
              <a:rPr dirty="0" err="1">
                <a:highlight>
                  <a:srgbClr val="0000FF"/>
                </a:highlight>
              </a:rPr>
              <a:t>경과</a:t>
            </a:r>
            <a:endParaRPr dirty="0">
              <a:highlight>
                <a:srgbClr val="0000FF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071" y="1013012"/>
            <a:ext cx="6554867" cy="4955494"/>
          </a:xfrm>
        </p:spPr>
        <p:txBody>
          <a:bodyPr>
            <a:normAutofit/>
          </a:bodyPr>
          <a:lstStyle/>
          <a:p>
            <a:pPr lvl="0" fontAlgn="base" latinLnBrk="1">
              <a:lnSpc>
                <a:spcPct val="150000"/>
              </a:lnSpc>
            </a:pPr>
            <a:r>
              <a:rPr lang="en-US" altLang="ko-KR" dirty="0">
                <a:solidFill>
                  <a:srgbClr val="FFFF00"/>
                </a:solidFill>
              </a:rPr>
              <a:t>12:48 </a:t>
            </a:r>
            <a:r>
              <a:rPr lang="ko-KR" altLang="en-US" dirty="0">
                <a:solidFill>
                  <a:srgbClr val="FFFF00"/>
                </a:solidFill>
              </a:rPr>
              <a:t>사고 발생</a:t>
            </a:r>
          </a:p>
          <a:p>
            <a:pPr lvl="0" fontAlgn="base" latinLnBrk="1">
              <a:lnSpc>
                <a:spcPct val="150000"/>
              </a:lnSpc>
            </a:pPr>
            <a:r>
              <a:rPr lang="en-US" altLang="ko-KR" dirty="0">
                <a:solidFill>
                  <a:srgbClr val="FFFF00"/>
                </a:solidFill>
              </a:rPr>
              <a:t>12:49 119</a:t>
            </a:r>
            <a:r>
              <a:rPr lang="ko-KR" altLang="en-US" dirty="0">
                <a:solidFill>
                  <a:srgbClr val="FFFF00"/>
                </a:solidFill>
              </a:rPr>
              <a:t>신고</a:t>
            </a:r>
          </a:p>
          <a:p>
            <a:pPr lvl="0" fontAlgn="base" latinLnBrk="1">
              <a:lnSpc>
                <a:spcPct val="150000"/>
              </a:lnSpc>
            </a:pPr>
            <a:r>
              <a:rPr lang="en-US" altLang="ko-KR" dirty="0">
                <a:solidFill>
                  <a:srgbClr val="FFFF00"/>
                </a:solidFill>
              </a:rPr>
              <a:t>12:57 </a:t>
            </a:r>
            <a:r>
              <a:rPr lang="ko-KR" altLang="en-US" dirty="0">
                <a:solidFill>
                  <a:srgbClr val="FFFF00"/>
                </a:solidFill>
              </a:rPr>
              <a:t>소방서</a:t>
            </a:r>
            <a:r>
              <a:rPr lang="en-US" altLang="ko-KR" dirty="0">
                <a:solidFill>
                  <a:srgbClr val="FFFF00"/>
                </a:solidFill>
              </a:rPr>
              <a:t>, </a:t>
            </a:r>
            <a:r>
              <a:rPr lang="ko-KR" altLang="en-US" dirty="0">
                <a:solidFill>
                  <a:srgbClr val="FFFF00"/>
                </a:solidFill>
              </a:rPr>
              <a:t>경찰 </a:t>
            </a:r>
            <a:r>
              <a:rPr lang="ko-KR" altLang="en-US" dirty="0" err="1">
                <a:solidFill>
                  <a:srgbClr val="FFFF00"/>
                </a:solidFill>
              </a:rPr>
              <a:t>순찰자</a:t>
            </a:r>
            <a:r>
              <a:rPr lang="ko-KR" altLang="en-US" dirty="0">
                <a:solidFill>
                  <a:srgbClr val="FFFF00"/>
                </a:solidFill>
              </a:rPr>
              <a:t> 입문</a:t>
            </a:r>
          </a:p>
          <a:p>
            <a:pPr lvl="0" fontAlgn="base" latinLnBrk="1">
              <a:lnSpc>
                <a:spcPct val="150000"/>
              </a:lnSpc>
            </a:pPr>
            <a:r>
              <a:rPr lang="en-US" altLang="ko-KR" dirty="0">
                <a:solidFill>
                  <a:srgbClr val="FFFF00"/>
                </a:solidFill>
              </a:rPr>
              <a:t>13:06 119</a:t>
            </a:r>
            <a:r>
              <a:rPr lang="ko-KR" altLang="en-US" dirty="0">
                <a:solidFill>
                  <a:srgbClr val="FFFF00"/>
                </a:solidFill>
              </a:rPr>
              <a:t>구급차 입문 및 </a:t>
            </a:r>
            <a:r>
              <a:rPr lang="en-US" altLang="ko-KR" dirty="0">
                <a:solidFill>
                  <a:srgbClr val="FFFF00"/>
                </a:solidFill>
              </a:rPr>
              <a:t>119</a:t>
            </a:r>
            <a:r>
              <a:rPr lang="ko-KR" altLang="en-US" dirty="0">
                <a:solidFill>
                  <a:srgbClr val="FFFF00"/>
                </a:solidFill>
              </a:rPr>
              <a:t>대원 심폐소생술 실시</a:t>
            </a:r>
            <a:r>
              <a:rPr lang="en-US" altLang="ko-KR" dirty="0">
                <a:solidFill>
                  <a:srgbClr val="FFFF00"/>
                </a:solidFill>
              </a:rPr>
              <a:t>(</a:t>
            </a:r>
            <a:r>
              <a:rPr lang="ko-KR" altLang="en-US" dirty="0">
                <a:solidFill>
                  <a:srgbClr val="FFFF00"/>
                </a:solidFill>
              </a:rPr>
              <a:t>의식불명</a:t>
            </a:r>
            <a:r>
              <a:rPr lang="en-US" altLang="ko-KR" dirty="0">
                <a:solidFill>
                  <a:srgbClr val="FFFF00"/>
                </a:solidFill>
              </a:rPr>
              <a:t>)</a:t>
            </a:r>
            <a:endParaRPr lang="ko-KR" altLang="en-US" dirty="0">
              <a:solidFill>
                <a:srgbClr val="FFFF00"/>
              </a:solidFill>
            </a:endParaRPr>
          </a:p>
          <a:p>
            <a:pPr lvl="0" fontAlgn="base" latinLnBrk="1">
              <a:lnSpc>
                <a:spcPct val="150000"/>
              </a:lnSpc>
            </a:pPr>
            <a:r>
              <a:rPr lang="en-US" altLang="ko-KR" dirty="0">
                <a:solidFill>
                  <a:srgbClr val="FFFF00"/>
                </a:solidFill>
              </a:rPr>
              <a:t>13:10 </a:t>
            </a:r>
            <a:r>
              <a:rPr lang="ko-KR" altLang="en-US" dirty="0">
                <a:solidFill>
                  <a:srgbClr val="FFFF00"/>
                </a:solidFill>
              </a:rPr>
              <a:t>사무장</a:t>
            </a:r>
            <a:r>
              <a:rPr lang="en-US" altLang="ko-KR" dirty="0">
                <a:solidFill>
                  <a:srgbClr val="FFFF00"/>
                </a:solidFill>
              </a:rPr>
              <a:t>,</a:t>
            </a:r>
            <a:r>
              <a:rPr lang="ko-KR" altLang="en-US" dirty="0" err="1">
                <a:solidFill>
                  <a:srgbClr val="FFFF00"/>
                </a:solidFill>
              </a:rPr>
              <a:t>노안부장</a:t>
            </a:r>
            <a:r>
              <a:rPr lang="ko-KR" altLang="en-US" dirty="0">
                <a:solidFill>
                  <a:srgbClr val="FFFF00"/>
                </a:solidFill>
              </a:rPr>
              <a:t> 사고 발생 장소 도착</a:t>
            </a:r>
          </a:p>
          <a:p>
            <a:pPr lvl="0" fontAlgn="base" latinLnBrk="1">
              <a:lnSpc>
                <a:spcPct val="150000"/>
              </a:lnSpc>
            </a:pPr>
            <a:r>
              <a:rPr lang="en-US" altLang="ko-KR" dirty="0">
                <a:solidFill>
                  <a:srgbClr val="FFFF00"/>
                </a:solidFill>
              </a:rPr>
              <a:t>13:22 </a:t>
            </a:r>
            <a:r>
              <a:rPr lang="ko-KR" altLang="en-US" dirty="0">
                <a:solidFill>
                  <a:srgbClr val="FFFF00"/>
                </a:solidFill>
              </a:rPr>
              <a:t>병원 후송 평택성모병원</a:t>
            </a:r>
            <a:r>
              <a:rPr lang="en-US" altLang="ko-KR" dirty="0">
                <a:solidFill>
                  <a:srgbClr val="FFFF00"/>
                </a:solidFill>
              </a:rPr>
              <a:t>(14:00 </a:t>
            </a:r>
            <a:r>
              <a:rPr lang="ko-KR" altLang="en-US" dirty="0">
                <a:solidFill>
                  <a:srgbClr val="FFFF00"/>
                </a:solidFill>
              </a:rPr>
              <a:t>도착</a:t>
            </a:r>
            <a:r>
              <a:rPr lang="en-US" altLang="ko-KR" dirty="0">
                <a:solidFill>
                  <a:srgbClr val="FFFF00"/>
                </a:solidFill>
              </a:rPr>
              <a:t>)</a:t>
            </a:r>
            <a:endParaRPr lang="ko-KR" altLang="en-US" dirty="0">
              <a:solidFill>
                <a:srgbClr val="FFFF00"/>
              </a:solidFill>
            </a:endParaRPr>
          </a:p>
          <a:p>
            <a:pPr lvl="0" fontAlgn="base" latinLnBrk="1">
              <a:lnSpc>
                <a:spcPct val="150000"/>
              </a:lnSpc>
            </a:pPr>
            <a:r>
              <a:rPr lang="en-US" altLang="ko-KR" dirty="0">
                <a:solidFill>
                  <a:srgbClr val="FFFF00"/>
                </a:solidFill>
              </a:rPr>
              <a:t>14:40 </a:t>
            </a:r>
            <a:r>
              <a:rPr lang="ko-KR" altLang="en-US" dirty="0">
                <a:solidFill>
                  <a:srgbClr val="FFFF00"/>
                </a:solidFill>
              </a:rPr>
              <a:t>병원에서 심폐소생술 진행했으나 사망 </a:t>
            </a:r>
          </a:p>
          <a:p>
            <a:pPr algn="l">
              <a:lnSpc>
                <a:spcPct val="150000"/>
              </a:lnSpc>
              <a:defRPr sz="2200"/>
            </a:pP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40341"/>
            <a:ext cx="6554867" cy="1524000"/>
          </a:xfrm>
        </p:spPr>
        <p:txBody>
          <a:bodyPr/>
          <a:lstStyle/>
          <a:p>
            <a:r>
              <a:rPr dirty="0">
                <a:highlight>
                  <a:srgbClr val="0000FF"/>
                </a:highlight>
              </a:rPr>
              <a:t>4. </a:t>
            </a:r>
            <a:r>
              <a:rPr dirty="0" err="1">
                <a:highlight>
                  <a:srgbClr val="0000FF"/>
                </a:highlight>
              </a:rPr>
              <a:t>확인된</a:t>
            </a:r>
            <a:r>
              <a:rPr dirty="0">
                <a:highlight>
                  <a:srgbClr val="0000FF"/>
                </a:highlight>
              </a:rPr>
              <a:t> </a:t>
            </a:r>
            <a:r>
              <a:rPr dirty="0" err="1">
                <a:highlight>
                  <a:srgbClr val="0000FF"/>
                </a:highlight>
              </a:rPr>
              <a:t>주요</a:t>
            </a:r>
            <a:r>
              <a:rPr dirty="0">
                <a:highlight>
                  <a:srgbClr val="0000FF"/>
                </a:highlight>
              </a:rPr>
              <a:t> </a:t>
            </a:r>
            <a:r>
              <a:rPr dirty="0" err="1">
                <a:highlight>
                  <a:srgbClr val="0000FF"/>
                </a:highlight>
              </a:rPr>
              <a:t>사실</a:t>
            </a:r>
            <a:endParaRPr dirty="0">
              <a:highlight>
                <a:srgbClr val="0000FF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1237128"/>
            <a:ext cx="6554867" cy="4356847"/>
          </a:xfrm>
        </p:spPr>
        <p:txBody>
          <a:bodyPr>
            <a:normAutofit/>
          </a:bodyPr>
          <a:lstStyle/>
          <a:p>
            <a:pPr marL="0" indent="0" algn="l">
              <a:lnSpc>
                <a:spcPct val="200000"/>
              </a:lnSpc>
              <a:buNone/>
              <a:defRPr sz="2200"/>
            </a:pPr>
            <a:r>
              <a:rPr dirty="0">
                <a:solidFill>
                  <a:srgbClr val="FFFF00"/>
                </a:solidFill>
              </a:rPr>
              <a:t>• </a:t>
            </a:r>
            <a:r>
              <a:rPr dirty="0" err="1">
                <a:solidFill>
                  <a:srgbClr val="FFFF00"/>
                </a:solidFill>
              </a:rPr>
              <a:t>A업체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철수</a:t>
            </a:r>
            <a:r>
              <a:rPr dirty="0">
                <a:solidFill>
                  <a:srgbClr val="FFFF00"/>
                </a:solidFill>
              </a:rPr>
              <a:t> 후 </a:t>
            </a:r>
            <a:r>
              <a:rPr dirty="0" err="1">
                <a:solidFill>
                  <a:srgbClr val="FFFF00"/>
                </a:solidFill>
              </a:rPr>
              <a:t>시운전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실시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• </a:t>
            </a:r>
            <a:r>
              <a:rPr dirty="0" err="1">
                <a:solidFill>
                  <a:srgbClr val="FFFF00"/>
                </a:solidFill>
              </a:rPr>
              <a:t>B업체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작업자는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기계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내부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lang="ko-KR" altLang="en-US" dirty="0" err="1">
                <a:solidFill>
                  <a:srgbClr val="FFFF00"/>
                </a:solidFill>
              </a:rPr>
              <a:t>선행점검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• </a:t>
            </a:r>
            <a:r>
              <a:rPr dirty="0" err="1">
                <a:solidFill>
                  <a:srgbClr val="FFFF00"/>
                </a:solidFill>
              </a:rPr>
              <a:t>만도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작업자와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보전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담당은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내부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작업자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존재를</a:t>
            </a:r>
            <a:r>
              <a:rPr dirty="0">
                <a:solidFill>
                  <a:srgbClr val="FFFF00"/>
                </a:solidFill>
              </a:rPr>
              <a:t> </a:t>
            </a:r>
            <a:endParaRPr lang="en-US" dirty="0">
              <a:solidFill>
                <a:srgbClr val="FFFF00"/>
              </a:solidFill>
            </a:endParaRPr>
          </a:p>
          <a:p>
            <a:pPr marL="0" indent="0" algn="l">
              <a:lnSpc>
                <a:spcPct val="200000"/>
              </a:lnSpc>
              <a:buNone/>
              <a:defRPr sz="2200"/>
            </a:pPr>
            <a:r>
              <a:rPr dirty="0" err="1">
                <a:solidFill>
                  <a:srgbClr val="FFFF00"/>
                </a:solidFill>
              </a:rPr>
              <a:t>인지하지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못했다고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진술</a:t>
            </a:r>
            <a:br>
              <a:rPr dirty="0"/>
            </a:b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118" y="537882"/>
            <a:ext cx="6554867" cy="1524000"/>
          </a:xfrm>
        </p:spPr>
        <p:txBody>
          <a:bodyPr/>
          <a:lstStyle/>
          <a:p>
            <a:r>
              <a:rPr dirty="0">
                <a:highlight>
                  <a:srgbClr val="0000FF"/>
                </a:highlight>
              </a:rPr>
              <a:t>5. </a:t>
            </a:r>
            <a:r>
              <a:rPr dirty="0" err="1">
                <a:highlight>
                  <a:srgbClr val="0000FF"/>
                </a:highlight>
              </a:rPr>
              <a:t>핵심</a:t>
            </a:r>
            <a:r>
              <a:rPr dirty="0">
                <a:highlight>
                  <a:srgbClr val="0000FF"/>
                </a:highlight>
              </a:rPr>
              <a:t> </a:t>
            </a:r>
            <a:r>
              <a:rPr dirty="0" err="1">
                <a:highlight>
                  <a:srgbClr val="0000FF"/>
                </a:highlight>
              </a:rPr>
              <a:t>의문점</a:t>
            </a:r>
            <a:endParaRPr dirty="0">
              <a:highlight>
                <a:srgbClr val="0000FF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682" y="1550894"/>
            <a:ext cx="6554867" cy="4498293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  <a:defRPr sz="2200"/>
            </a:pPr>
            <a:r>
              <a:rPr dirty="0">
                <a:solidFill>
                  <a:srgbClr val="FFFF00"/>
                </a:solidFill>
              </a:rPr>
              <a:t>① </a:t>
            </a:r>
            <a:r>
              <a:rPr dirty="0" err="1">
                <a:solidFill>
                  <a:srgbClr val="FFFF00"/>
                </a:solidFill>
              </a:rPr>
              <a:t>인터록</a:t>
            </a:r>
            <a:r>
              <a:rPr dirty="0">
                <a:solidFill>
                  <a:srgbClr val="FFFF00"/>
                </a:solidFill>
              </a:rPr>
              <a:t>(</a:t>
            </a:r>
            <a:r>
              <a:rPr dirty="0" err="1">
                <a:solidFill>
                  <a:srgbClr val="FFFF00"/>
                </a:solidFill>
              </a:rPr>
              <a:t>안전장치</a:t>
            </a:r>
            <a:r>
              <a:rPr dirty="0">
                <a:solidFill>
                  <a:srgbClr val="FFFF00"/>
                </a:solidFill>
              </a:rPr>
              <a:t>)이 </a:t>
            </a:r>
            <a:r>
              <a:rPr dirty="0" err="1">
                <a:solidFill>
                  <a:srgbClr val="FFFF00"/>
                </a:solidFill>
              </a:rPr>
              <a:t>해제된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상태였는가</a:t>
            </a:r>
            <a:r>
              <a:rPr dirty="0">
                <a:solidFill>
                  <a:srgbClr val="FFFF00"/>
                </a:solidFill>
              </a:rPr>
              <a:t>?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- </a:t>
            </a:r>
            <a:r>
              <a:rPr dirty="0" err="1">
                <a:solidFill>
                  <a:srgbClr val="FFFF00"/>
                </a:solidFill>
              </a:rPr>
              <a:t>최초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설치</a:t>
            </a:r>
            <a:r>
              <a:rPr dirty="0">
                <a:solidFill>
                  <a:srgbClr val="FFFF00"/>
                </a:solidFill>
              </a:rPr>
              <a:t> 시 </a:t>
            </a:r>
            <a:r>
              <a:rPr dirty="0" err="1">
                <a:solidFill>
                  <a:srgbClr val="FFFF00"/>
                </a:solidFill>
              </a:rPr>
              <a:t>존재</a:t>
            </a:r>
            <a:r>
              <a:rPr dirty="0">
                <a:solidFill>
                  <a:srgbClr val="FFFF00"/>
                </a:solidFill>
              </a:rPr>
              <a:t>, </a:t>
            </a:r>
            <a:r>
              <a:rPr dirty="0" err="1">
                <a:solidFill>
                  <a:srgbClr val="FFFF00"/>
                </a:solidFill>
              </a:rPr>
              <a:t>현재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해제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주장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- </a:t>
            </a:r>
            <a:r>
              <a:rPr dirty="0" err="1">
                <a:solidFill>
                  <a:srgbClr val="FFFF00"/>
                </a:solidFill>
              </a:rPr>
              <a:t>산업안전보건법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위반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여부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조사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필요</a:t>
            </a:r>
            <a:br>
              <a:rPr dirty="0">
                <a:solidFill>
                  <a:srgbClr val="FFFF00"/>
                </a:solidFill>
              </a:rPr>
            </a:b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② 왜 MCT12호기를 </a:t>
            </a:r>
            <a:r>
              <a:rPr dirty="0" err="1">
                <a:solidFill>
                  <a:srgbClr val="FFFF00"/>
                </a:solidFill>
              </a:rPr>
              <a:t>시운전했는가</a:t>
            </a:r>
            <a:r>
              <a:rPr dirty="0">
                <a:solidFill>
                  <a:srgbClr val="FFFF00"/>
                </a:solidFill>
              </a:rPr>
              <a:t>?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- </a:t>
            </a:r>
            <a:r>
              <a:rPr dirty="0" err="1">
                <a:solidFill>
                  <a:srgbClr val="FFFF00"/>
                </a:solidFill>
              </a:rPr>
              <a:t>담당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공정</a:t>
            </a:r>
            <a:r>
              <a:rPr dirty="0">
                <a:solidFill>
                  <a:srgbClr val="FFFF00"/>
                </a:solidFill>
              </a:rPr>
              <a:t> 및 </a:t>
            </a:r>
            <a:r>
              <a:rPr dirty="0" err="1">
                <a:solidFill>
                  <a:srgbClr val="FFFF00"/>
                </a:solidFill>
              </a:rPr>
              <a:t>작업허가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절차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확인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- </a:t>
            </a:r>
            <a:r>
              <a:rPr dirty="0" err="1">
                <a:solidFill>
                  <a:srgbClr val="FFFF00"/>
                </a:solidFill>
              </a:rPr>
              <a:t>작업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완료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확인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절차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적정성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검토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- </a:t>
            </a:r>
            <a:r>
              <a:rPr dirty="0" err="1">
                <a:solidFill>
                  <a:srgbClr val="FFFF00"/>
                </a:solidFill>
              </a:rPr>
              <a:t>열쇠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관리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책임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확인</a:t>
            </a:r>
            <a:endParaRPr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21023"/>
            <a:ext cx="6554867" cy="1524000"/>
          </a:xfrm>
        </p:spPr>
        <p:txBody>
          <a:bodyPr/>
          <a:lstStyle/>
          <a:p>
            <a:r>
              <a:rPr dirty="0">
                <a:highlight>
                  <a:srgbClr val="0000FF"/>
                </a:highlight>
              </a:rPr>
              <a:t>6. </a:t>
            </a:r>
            <a:r>
              <a:rPr dirty="0" err="1">
                <a:highlight>
                  <a:srgbClr val="0000FF"/>
                </a:highlight>
              </a:rPr>
              <a:t>노동조합</a:t>
            </a:r>
            <a:r>
              <a:rPr dirty="0">
                <a:highlight>
                  <a:srgbClr val="0000FF"/>
                </a:highlight>
              </a:rPr>
              <a:t> </a:t>
            </a:r>
            <a:r>
              <a:rPr dirty="0" err="1">
                <a:highlight>
                  <a:srgbClr val="0000FF"/>
                </a:highlight>
              </a:rPr>
              <a:t>요구사항</a:t>
            </a:r>
            <a:endParaRPr dirty="0">
              <a:highlight>
                <a:srgbClr val="0000FF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11624"/>
            <a:ext cx="6554867" cy="4758269"/>
          </a:xfrm>
        </p:spPr>
        <p:txBody>
          <a:bodyPr/>
          <a:lstStyle/>
          <a:p>
            <a:pPr algn="l">
              <a:lnSpc>
                <a:spcPct val="200000"/>
              </a:lnSpc>
              <a:defRPr sz="2200"/>
            </a:pPr>
            <a:r>
              <a:rPr dirty="0">
                <a:solidFill>
                  <a:srgbClr val="FFFF00"/>
                </a:solidFill>
              </a:rPr>
              <a:t>1. </a:t>
            </a:r>
            <a:r>
              <a:rPr dirty="0" err="1">
                <a:solidFill>
                  <a:srgbClr val="FFFF00"/>
                </a:solidFill>
              </a:rPr>
              <a:t>산업안전보건위원회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긴급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개최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2. </a:t>
            </a:r>
            <a:r>
              <a:rPr dirty="0" err="1">
                <a:solidFill>
                  <a:srgbClr val="FFFF00"/>
                </a:solidFill>
              </a:rPr>
              <a:t>작업중지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해제</a:t>
            </a:r>
            <a:r>
              <a:rPr dirty="0">
                <a:solidFill>
                  <a:srgbClr val="FFFF00"/>
                </a:solidFill>
              </a:rPr>
              <a:t> 전 </a:t>
            </a:r>
            <a:r>
              <a:rPr dirty="0" err="1">
                <a:solidFill>
                  <a:srgbClr val="FFFF00"/>
                </a:solidFill>
              </a:rPr>
              <a:t>노사합동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안전점검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3. </a:t>
            </a:r>
            <a:r>
              <a:rPr dirty="0" err="1">
                <a:solidFill>
                  <a:srgbClr val="FFFF00"/>
                </a:solidFill>
              </a:rPr>
              <a:t>작업허가서·위험성평가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공개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4. </a:t>
            </a:r>
            <a:r>
              <a:rPr dirty="0" err="1">
                <a:solidFill>
                  <a:srgbClr val="FFFF00"/>
                </a:solidFill>
              </a:rPr>
              <a:t>인터록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해제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여부</a:t>
            </a:r>
            <a:r>
              <a:rPr dirty="0">
                <a:solidFill>
                  <a:srgbClr val="FFFF00"/>
                </a:solidFill>
              </a:rPr>
              <a:t> 및 LOTO </a:t>
            </a:r>
            <a:r>
              <a:rPr dirty="0" err="1">
                <a:solidFill>
                  <a:srgbClr val="FFFF00"/>
                </a:solidFill>
              </a:rPr>
              <a:t>준수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확인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5. </a:t>
            </a:r>
            <a:r>
              <a:rPr dirty="0" err="1">
                <a:solidFill>
                  <a:srgbClr val="FFFF00"/>
                </a:solidFill>
              </a:rPr>
              <a:t>사고원인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조사결과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공유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6. </a:t>
            </a:r>
            <a:r>
              <a:rPr dirty="0" err="1">
                <a:solidFill>
                  <a:srgbClr val="FFFF00"/>
                </a:solidFill>
              </a:rPr>
              <a:t>재발방지대책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수립</a:t>
            </a:r>
            <a:endParaRPr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6812" y="183776"/>
            <a:ext cx="6554867" cy="1524000"/>
          </a:xfrm>
        </p:spPr>
        <p:txBody>
          <a:bodyPr/>
          <a:lstStyle/>
          <a:p>
            <a:r>
              <a:rPr dirty="0">
                <a:highlight>
                  <a:srgbClr val="0000FF"/>
                </a:highlight>
              </a:rPr>
              <a:t>7. </a:t>
            </a:r>
            <a:r>
              <a:rPr dirty="0" err="1">
                <a:highlight>
                  <a:srgbClr val="0000FF"/>
                </a:highlight>
              </a:rPr>
              <a:t>향후</a:t>
            </a:r>
            <a:r>
              <a:rPr dirty="0">
                <a:highlight>
                  <a:srgbClr val="0000FF"/>
                </a:highlight>
              </a:rPr>
              <a:t> </a:t>
            </a:r>
            <a:r>
              <a:rPr dirty="0" err="1">
                <a:highlight>
                  <a:srgbClr val="0000FF"/>
                </a:highlight>
              </a:rPr>
              <a:t>확인자료</a:t>
            </a:r>
            <a:endParaRPr dirty="0">
              <a:highlight>
                <a:srgbClr val="0000FF"/>
              </a:highligh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082" y="1201271"/>
            <a:ext cx="6554867" cy="4821022"/>
          </a:xfrm>
        </p:spPr>
        <p:txBody>
          <a:bodyPr>
            <a:normAutofit/>
          </a:bodyPr>
          <a:lstStyle/>
          <a:p>
            <a:pPr algn="l">
              <a:lnSpc>
                <a:spcPct val="200000"/>
              </a:lnSpc>
              <a:defRPr sz="2200"/>
            </a:pPr>
            <a:r>
              <a:rPr dirty="0">
                <a:solidFill>
                  <a:srgbClr val="FFFF00"/>
                </a:solidFill>
              </a:rPr>
              <a:t>□ </a:t>
            </a:r>
            <a:r>
              <a:rPr dirty="0" err="1">
                <a:solidFill>
                  <a:srgbClr val="FFFF00"/>
                </a:solidFill>
              </a:rPr>
              <a:t>작업허가서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□ </a:t>
            </a:r>
            <a:r>
              <a:rPr dirty="0" err="1">
                <a:solidFill>
                  <a:srgbClr val="FFFF00"/>
                </a:solidFill>
              </a:rPr>
              <a:t>위험성평가서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□ </a:t>
            </a:r>
            <a:r>
              <a:rPr dirty="0" err="1">
                <a:solidFill>
                  <a:srgbClr val="FFFF00"/>
                </a:solidFill>
              </a:rPr>
              <a:t>작업계획서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□ </a:t>
            </a:r>
            <a:r>
              <a:rPr dirty="0" err="1">
                <a:solidFill>
                  <a:srgbClr val="FFFF00"/>
                </a:solidFill>
              </a:rPr>
              <a:t>설비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인터록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변경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이력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□ </a:t>
            </a:r>
            <a:r>
              <a:rPr dirty="0" err="1">
                <a:solidFill>
                  <a:srgbClr val="FFFF00"/>
                </a:solidFill>
              </a:rPr>
              <a:t>교육일지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□ 2인1조 </a:t>
            </a:r>
            <a:r>
              <a:rPr dirty="0" err="1">
                <a:solidFill>
                  <a:srgbClr val="FFFF00"/>
                </a:solidFill>
              </a:rPr>
              <a:t>운영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근거</a:t>
            </a:r>
            <a:br>
              <a:rPr dirty="0">
                <a:solidFill>
                  <a:srgbClr val="FFFF00"/>
                </a:solidFill>
              </a:rPr>
            </a:br>
            <a:r>
              <a:rPr dirty="0">
                <a:solidFill>
                  <a:srgbClr val="FFFF00"/>
                </a:solidFill>
              </a:rPr>
              <a:t>□ </a:t>
            </a:r>
            <a:r>
              <a:rPr dirty="0" err="1">
                <a:solidFill>
                  <a:srgbClr val="FFFF00"/>
                </a:solidFill>
              </a:rPr>
              <a:t>특별근로감독</a:t>
            </a:r>
            <a:r>
              <a:rPr dirty="0">
                <a:solidFill>
                  <a:srgbClr val="FFFF00"/>
                </a:solidFill>
              </a:rPr>
              <a:t> </a:t>
            </a:r>
            <a:r>
              <a:rPr dirty="0" err="1">
                <a:solidFill>
                  <a:srgbClr val="FFFF00"/>
                </a:solidFill>
              </a:rPr>
              <a:t>결과</a:t>
            </a:r>
            <a:endParaRPr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슬라이스">
  <a:themeElements>
    <a:clrScheme name="슬라이스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슬라이스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슬라이스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73</TotalTime>
  <Words>377</Words>
  <Application>Microsoft Office PowerPoint</Application>
  <PresentationFormat>화면 슬라이드 쇼(4:3)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Century Gothic</vt:lpstr>
      <vt:lpstr>Wingdings 3</vt:lpstr>
      <vt:lpstr>슬라이스</vt:lpstr>
      <vt:lpstr>평택 사망사고 조사보고</vt:lpstr>
      <vt:lpstr>1. 사고 개요</vt:lpstr>
      <vt:lpstr>2. 사고 경위</vt:lpstr>
      <vt:lpstr>3. 시간대별 경과</vt:lpstr>
      <vt:lpstr>4. 확인된 주요 사실</vt:lpstr>
      <vt:lpstr>5. 핵심 의문점</vt:lpstr>
      <vt:lpstr>6. 노동조합 요구사항</vt:lpstr>
      <vt:lpstr>7. 향후 확인자료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평택 사망사고 조사보고</dc:title>
  <dc:subject/>
  <dc:creator/>
  <cp:keywords/>
  <dc:description>generated using python-pptx</dc:description>
  <cp:lastModifiedBy>형철 김</cp:lastModifiedBy>
  <cp:revision>6</cp:revision>
  <dcterms:created xsi:type="dcterms:W3CDTF">2013-01-27T09:14:16Z</dcterms:created>
  <dcterms:modified xsi:type="dcterms:W3CDTF">2026-07-26T20:29:19Z</dcterms:modified>
  <cp:category/>
</cp:coreProperties>
</file>